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9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5831"/>
    <p:restoredTop sz="90920"/>
  </p:normalViewPr>
  <p:slideViewPr>
    <p:cSldViewPr>
      <p:cViewPr varScale="1">
        <p:scale>
          <a:sx n="100" d="100"/>
          <a:sy n="100" d="100"/>
        </p:scale>
        <p:origin x="1824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commentAuthors" Target="commentAuthors.xml"  /><Relationship Id="rId57" Type="http://schemas.openxmlformats.org/officeDocument/2006/relationships/presProps" Target="presProps.xml"  /><Relationship Id="rId58" Type="http://schemas.openxmlformats.org/officeDocument/2006/relationships/viewProps" Target="viewProps.xml"  /><Relationship Id="rId59" Type="http://schemas.openxmlformats.org/officeDocument/2006/relationships/theme" Target="theme/theme1.xml"  /><Relationship Id="rId6" Type="http://schemas.openxmlformats.org/officeDocument/2006/relationships/slide" Target="slides/slide3.xml"  /><Relationship Id="rId60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7627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0AF454-3271-4D52-AC33-93BF1A09A374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3F009F67-1604-435C-BCDF-35544F52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17EAE-E27B-4990-BF32-D81B5F19C899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83D74F-84B0-4087-AAB9-E18697F9F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944B8807-CACA-4742-B1C8-5D762698D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5AFCBD99-36E9-49C6-95D3-0FF297418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529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03.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매트릭스와 데이터프레임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</a:t>
            </a:r>
            <a:b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</a:b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데이터프레임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매트릭스와 데이터프레임 다루기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파일 데이터 읽기</a:t>
            </a: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쓰기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8963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6665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4" r:id="rId3"/>
    <p:sldLayoutId id="2147483719" r:id="rId4"/>
    <p:sldLayoutId id="2147483721" r:id="rId5"/>
    <p:sldLayoutId id="2147483722" r:id="rId6"/>
    <p:sldLayoutId id="214748372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9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Relationship Id="rId5" Type="http://schemas.openxmlformats.org/officeDocument/2006/relationships/image" Target="../media/image73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4.png"  /><Relationship Id="rId3" Type="http://schemas.openxmlformats.org/officeDocument/2006/relationships/image" Target="../media/image75.png"  /><Relationship Id="rId4" Type="http://schemas.openxmlformats.org/officeDocument/2006/relationships/image" Target="../media/image76.png"  /><Relationship Id="rId5" Type="http://schemas.openxmlformats.org/officeDocument/2006/relationships/image" Target="../media/image77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03. </a:t>
            </a:r>
            <a:r>
              <a:rPr lang="ko-KR" altLang="en-US" dirty="0"/>
              <a:t>매트릭스와 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D550A-E512-4027-91F8-213E875D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1313765"/>
            <a:ext cx="7460714" cy="170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F6A95-FCB9-4102-BD6D-9967B049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020615"/>
            <a:ext cx="7460714" cy="20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매트릭스에서의 값 추출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인덱스값을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이용하여 매트릭스에서의 값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매트릭스에서 특정 위치에 있는 값을 추출하는 방법은 벡터와 유사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값들의 위치를 나타내는 인덱스를 사용하는데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차원상에서 위치를 지정하려면 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279669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3270385"/>
            <a:ext cx="7443269" cy="181085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287340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BF636-7E9B-489E-B30E-CA8F62AEEDBB}"/>
              </a:ext>
            </a:extLst>
          </p:cNvPr>
          <p:cNvSpPr txBox="1"/>
          <p:nvPr/>
        </p:nvSpPr>
        <p:spPr>
          <a:xfrm>
            <a:off x="869322" y="3347093"/>
            <a:ext cx="725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z[2,3]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z[1,4] 	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z[2,]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z[,4] 				</a:t>
            </a:r>
            <a:r>
              <a:rPr lang="en-US" altLang="ko-KR" sz="1600" dirty="0">
                <a:solidFill>
                  <a:srgbClr val="437361"/>
                </a:solidFill>
              </a:rPr>
              <a:t>#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B3799-9157-44AC-9DF1-7D61E190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3" y="5109941"/>
            <a:ext cx="7437319" cy="17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E1626-DE3C-4FF5-8C26-CA6EA909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908720"/>
            <a:ext cx="7460714" cy="57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83335-C033-476C-B882-8B9E328F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1482621"/>
            <a:ext cx="7460714" cy="5655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66DBF-FB38-46F4-BC10-A9FF1907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4" y="2032704"/>
            <a:ext cx="7460714" cy="1152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3F725-11F8-4D93-90FD-92CDA63B6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31" y="3548342"/>
            <a:ext cx="4005445" cy="2383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BC580-89BF-412A-B872-528939D9F54A}"/>
              </a:ext>
            </a:extLst>
          </p:cNvPr>
          <p:cNvSpPr txBox="1"/>
          <p:nvPr/>
        </p:nvSpPr>
        <p:spPr>
          <a:xfrm>
            <a:off x="1049031" y="5931540"/>
            <a:ext cx="2937904" cy="6654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-3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매트릭스에서 값의 위치 지정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917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매트릭스에서 여러 개의 값을 동시에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53879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2012480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6154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3-5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E496-0F7B-4C39-B5DB-E18BF4294202}"/>
              </a:ext>
            </a:extLst>
          </p:cNvPr>
          <p:cNvSpPr txBox="1"/>
          <p:nvPr/>
        </p:nvSpPr>
        <p:spPr>
          <a:xfrm>
            <a:off x="983355" y="2110474"/>
            <a:ext cx="7099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z[2,1:3]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1~3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z[1,c(1,2,4)] 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1, 2, 4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z[1:2,] 	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z[,c(1,4)] 				</a:t>
            </a:r>
            <a:r>
              <a:rPr lang="en-US" altLang="ko-KR" sz="1600" dirty="0">
                <a:solidFill>
                  <a:srgbClr val="437361"/>
                </a:solidFill>
              </a:rPr>
              <a:t># 1,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</p:spTree>
    <p:extLst>
      <p:ext uri="{BB962C8B-B14F-4D97-AF65-F5344CB8AC3E}">
        <p14:creationId xmlns:p14="http://schemas.microsoft.com/office/powerpoint/2010/main" val="129242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D6F7-369D-4A99-91C8-FEC91C40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A628A-ACFA-4391-B0EE-949B63A7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7" y="736246"/>
            <a:ext cx="6911087" cy="57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29013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매트릭스의 행과 열에 이름 지정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매트릭스의 행과 열에 이름을 지정하는 방법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64023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2113922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71694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869322" y="2131982"/>
            <a:ext cx="7033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matrix(c(90,85,69,78, </a:t>
            </a:r>
          </a:p>
          <a:p>
            <a:r>
              <a:rPr lang="en-US" altLang="ko-KR" sz="1600" dirty="0"/>
              <a:t>	          85,96,49,95, </a:t>
            </a:r>
          </a:p>
          <a:p>
            <a:r>
              <a:rPr lang="en-US" altLang="ko-KR" sz="1600" dirty="0"/>
              <a:t>	          90,80,70,60), </a:t>
            </a:r>
          </a:p>
          <a:p>
            <a:r>
              <a:rPr lang="en-US" altLang="ko-KR" sz="1600" dirty="0"/>
              <a:t>	         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=3) </a:t>
            </a: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 err="1"/>
              <a:t>rownames</a:t>
            </a:r>
            <a:r>
              <a:rPr lang="en-US" altLang="ko-KR" sz="1600" dirty="0"/>
              <a:t>(score) &lt;- c('</a:t>
            </a:r>
            <a:r>
              <a:rPr lang="en-US" altLang="ko-KR" sz="1600" dirty="0" err="1"/>
              <a:t>John','Tom','Mark','Jane</a:t>
            </a:r>
            <a:r>
              <a:rPr lang="en-US" altLang="ko-KR" sz="1600" dirty="0"/>
              <a:t>’) </a:t>
            </a: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 &lt;- c('</a:t>
            </a:r>
            <a:r>
              <a:rPr lang="en-US" altLang="ko-KR" sz="1600" dirty="0" err="1"/>
              <a:t>English','Math','Science</a:t>
            </a:r>
            <a:r>
              <a:rPr lang="en-US" altLang="ko-KR" sz="1600" dirty="0"/>
              <a:t>’) </a:t>
            </a:r>
          </a:p>
          <a:p>
            <a:r>
              <a:rPr lang="en-US" altLang="ko-KR" sz="1600" dirty="0"/>
              <a:t>score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2F3985-C433-4F7B-87C1-CEEB594E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4149080"/>
            <a:ext cx="7443269" cy="26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AA619B-09DC-466D-AD17-81C1DDBB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7" y="1358770"/>
            <a:ext cx="7431506" cy="556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F078BA-C860-47FE-A81D-584B6A1C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7" y="1914974"/>
            <a:ext cx="7431506" cy="17167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A5E6994-A50D-4A12-92DE-9001CD26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0" y="29013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</a:p>
        </p:txBody>
      </p:sp>
    </p:spTree>
    <p:extLst>
      <p:ext uri="{BB962C8B-B14F-4D97-AF65-F5344CB8AC3E}">
        <p14:creationId xmlns:p14="http://schemas.microsoft.com/office/powerpoint/2010/main" val="65635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행과 열에 지정한 이름을 이용하여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매트릭스값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추출하기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49378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1967475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57049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07CD5-7892-4793-92EC-9C90BFC8E9AA}"/>
              </a:ext>
            </a:extLst>
          </p:cNvPr>
          <p:cNvSpPr txBox="1"/>
          <p:nvPr/>
        </p:nvSpPr>
        <p:spPr>
          <a:xfrm>
            <a:off x="875763" y="2044184"/>
            <a:ext cx="7206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score['</a:t>
            </a:r>
            <a:r>
              <a:rPr lang="en-US" altLang="ko-KR" sz="1600" dirty="0" err="1"/>
              <a:t>John','Math</a:t>
            </a:r>
            <a:r>
              <a:rPr lang="en-US" altLang="ko-KR" sz="1600" dirty="0"/>
              <a:t>’] 			</a:t>
            </a:r>
            <a:r>
              <a:rPr lang="en-US" altLang="ko-KR" sz="1600" dirty="0">
                <a:solidFill>
                  <a:srgbClr val="437361"/>
                </a:solidFill>
              </a:rPr>
              <a:t># John</a:t>
            </a:r>
            <a:r>
              <a:rPr lang="ko-KR" altLang="en-US" sz="1600" dirty="0">
                <a:solidFill>
                  <a:srgbClr val="437361"/>
                </a:solidFill>
              </a:rPr>
              <a:t>의 수학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score['</a:t>
            </a:r>
            <a:r>
              <a:rPr lang="en-US" altLang="ko-KR" sz="1600" dirty="0" err="1"/>
              <a:t>Tom',c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Math','Science</a:t>
            </a:r>
            <a:r>
              <a:rPr lang="en-US" altLang="ko-KR" sz="1600" dirty="0"/>
              <a:t>’)] 	</a:t>
            </a:r>
            <a:r>
              <a:rPr lang="en-US" altLang="ko-KR" sz="1600" dirty="0">
                <a:solidFill>
                  <a:srgbClr val="437361"/>
                </a:solidFill>
              </a:rPr>
              <a:t># Tom</a:t>
            </a:r>
            <a:r>
              <a:rPr lang="ko-KR" altLang="en-US" sz="1600" dirty="0">
                <a:solidFill>
                  <a:srgbClr val="437361"/>
                </a:solidFill>
              </a:rPr>
              <a:t>의 수학</a:t>
            </a:r>
            <a:r>
              <a:rPr lang="en-US" altLang="ko-KR" sz="1600" dirty="0">
                <a:solidFill>
                  <a:srgbClr val="437361"/>
                </a:solidFill>
              </a:rPr>
              <a:t>, </a:t>
            </a:r>
            <a:r>
              <a:rPr lang="ko-KR" altLang="en-US" sz="1600" dirty="0">
                <a:solidFill>
                  <a:srgbClr val="437361"/>
                </a:solidFill>
              </a:rPr>
              <a:t>과학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score['Mark’,] 			</a:t>
            </a:r>
            <a:r>
              <a:rPr lang="en-US" altLang="ko-KR" sz="1600" dirty="0">
                <a:solidFill>
                  <a:srgbClr val="437361"/>
                </a:solidFill>
              </a:rPr>
              <a:t># Mark</a:t>
            </a:r>
            <a:r>
              <a:rPr lang="ko-KR" altLang="en-US" sz="1600" dirty="0">
                <a:solidFill>
                  <a:srgbClr val="437361"/>
                </a:solidFill>
              </a:rPr>
              <a:t>의 모든 과목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score[,'English’]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모든 학생의 영어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rownames</a:t>
            </a:r>
            <a:r>
              <a:rPr lang="en-US" altLang="ko-KR" sz="1600" dirty="0"/>
              <a:t>(score)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행의 이름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열의 이름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(score)[2]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열의 이름 중 두 번째 값 </a:t>
            </a:r>
          </a:p>
        </p:txBody>
      </p:sp>
    </p:spTree>
    <p:extLst>
      <p:ext uri="{BB962C8B-B14F-4D97-AF65-F5344CB8AC3E}">
        <p14:creationId xmlns:p14="http://schemas.microsoft.com/office/powerpoint/2010/main" val="134387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D6F7-369D-4A99-91C8-FEC91C40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D11B3-22E8-4495-A20D-601A434A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2" y="1178750"/>
            <a:ext cx="7418135" cy="49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데이터프레임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8813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데이터프레임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데이터프레임의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숫자형 벡터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벡터 등 서로 다른 형태의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 테이블 형태로 묶을 수 있는 자료구조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외관상으로는 매트릭스와 차이가 없지만 매트릭스에 저장되는 모든 값들이 동일한 </a:t>
            </a:r>
            <a:r>
              <a:rPr lang="ko-KR" altLang="en-US" sz="1600" dirty="0" err="1"/>
              <a:t>자료형인</a:t>
            </a:r>
            <a:r>
              <a:rPr lang="ko-KR" altLang="en-US" sz="1600" dirty="0"/>
              <a:t> 것과는 달리 데이터 프레임에는 서로 다른 자료형의 값들이 함께 저장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54053-2DBA-4235-AF08-46819F46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99" y="2928385"/>
            <a:ext cx="4727801" cy="2910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E42B-3C44-45B2-BFDE-90C2985FBE15}"/>
              </a:ext>
            </a:extLst>
          </p:cNvPr>
          <p:cNvSpPr txBox="1"/>
          <p:nvPr/>
        </p:nvSpPr>
        <p:spPr>
          <a:xfrm>
            <a:off x="3262855" y="581907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매트릭스와 데이터프레임의 예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57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25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데이터프레임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데이터프레임 만들기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3013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1775065"/>
            <a:ext cx="7443269" cy="11434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3780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3-8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869322" y="1793125"/>
            <a:ext cx="703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city &lt;- c("</a:t>
            </a:r>
            <a:r>
              <a:rPr lang="en-US" altLang="ko-KR" sz="1600" dirty="0" err="1"/>
              <a:t>Seoul","Tokyo","Washington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문자로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rank &lt;- c(1,3,2)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숫자로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(city, rank)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					</a:t>
            </a:r>
            <a:r>
              <a:rPr lang="en-US" altLang="ko-KR" sz="1600" dirty="0">
                <a:solidFill>
                  <a:srgbClr val="437361"/>
                </a:solidFill>
              </a:rPr>
              <a:t># city.info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B3CA1-A0C8-4FE8-98F3-AC8AE391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2" y="3090705"/>
            <a:ext cx="7443269" cy="23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54BC88-BD8D-4895-B562-3D18299BFAF9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iris </a:t>
            </a:r>
            <a:r>
              <a:rPr lang="ko-KR" altLang="en-US" sz="2000" b="1" dirty="0">
                <a:solidFill>
                  <a:srgbClr val="437361"/>
                </a:solidFill>
              </a:rPr>
              <a:t>데이터셋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에서 제공하는 실습용 </a:t>
            </a:r>
            <a:r>
              <a:rPr lang="ko-KR" altLang="en-US" sz="1600" dirty="0" err="1"/>
              <a:t>데이터셋중의</a:t>
            </a:r>
            <a:r>
              <a:rPr lang="ko-KR" altLang="en-US" sz="1600" dirty="0"/>
              <a:t> 하나로 데이터 프레임으로 되어 있음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150 </a:t>
            </a:r>
            <a:r>
              <a:rPr lang="ko-KR" altLang="en-US" sz="1600" dirty="0"/>
              <a:t>그루의 붓꽃에 대해 </a:t>
            </a:r>
            <a:r>
              <a:rPr lang="en-US" altLang="ko-KR" sz="1600" dirty="0"/>
              <a:t>4</a:t>
            </a:r>
            <a:r>
              <a:rPr lang="ko-KR" altLang="en-US" sz="1600" dirty="0"/>
              <a:t>개 분야의 측정 데이터와 품종 정보를 결합하여 만든 </a:t>
            </a:r>
            <a:br>
              <a:rPr lang="en-US" altLang="ko-KR" sz="1600" dirty="0"/>
            </a:br>
            <a:r>
              <a:rPr lang="ko-KR" altLang="en-US" sz="1600" dirty="0"/>
              <a:t>데이터셋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2. </a:t>
            </a:r>
            <a:r>
              <a:rPr lang="ko-KR" altLang="en-US" sz="2000" dirty="0">
                <a:solidFill>
                  <a:srgbClr val="12734E"/>
                </a:solidFill>
              </a:rPr>
              <a:t>데이터프레임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A9783-A39D-4184-9EDD-44C38E1A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66" y="2589507"/>
            <a:ext cx="7443269" cy="25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3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2. </a:t>
            </a:r>
            <a:r>
              <a:rPr lang="ko-KR" altLang="en-US" sz="2000" dirty="0">
                <a:solidFill>
                  <a:srgbClr val="12734E"/>
                </a:solidFill>
              </a:rPr>
              <a:t>데이터프레임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2F108-F53E-474D-8FD8-B6E6314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859881"/>
            <a:ext cx="7019925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44815-745A-4AA1-8047-0268D6A20857}"/>
              </a:ext>
            </a:extLst>
          </p:cNvPr>
          <p:cNvSpPr txBox="1"/>
          <p:nvPr/>
        </p:nvSpPr>
        <p:spPr>
          <a:xfrm>
            <a:off x="3818164" y="3649518"/>
            <a:ext cx="1507669" cy="4095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iris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데이터셋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A8C2A-17C8-4AC1-B54B-19C61CCB140E}"/>
              </a:ext>
            </a:extLst>
          </p:cNvPr>
          <p:cNvSpPr/>
          <p:nvPr/>
        </p:nvSpPr>
        <p:spPr>
          <a:xfrm>
            <a:off x="841643" y="419717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C1F2-DF70-4A39-80FD-3C27AE9A7FFE}"/>
              </a:ext>
            </a:extLst>
          </p:cNvPr>
          <p:cNvSpPr/>
          <p:nvPr/>
        </p:nvSpPr>
        <p:spPr>
          <a:xfrm>
            <a:off x="841643" y="4670860"/>
            <a:ext cx="7443269" cy="1503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32D2B-82C8-435B-8AC2-F5838CEA84B2}"/>
              </a:ext>
            </a:extLst>
          </p:cNvPr>
          <p:cNvSpPr txBox="1"/>
          <p:nvPr/>
        </p:nvSpPr>
        <p:spPr>
          <a:xfrm>
            <a:off x="869322" y="427387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3-9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212CA-6EC3-4037-B70F-A7DCF8E9D5BD}"/>
              </a:ext>
            </a:extLst>
          </p:cNvPr>
          <p:cNvSpPr txBox="1"/>
          <p:nvPr/>
        </p:nvSpPr>
        <p:spPr>
          <a:xfrm>
            <a:off x="906621" y="4747569"/>
            <a:ext cx="731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iris[,c(1:2)] 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iris[,c(1,3,5)] 			</a:t>
            </a:r>
            <a:r>
              <a:rPr lang="en-US" altLang="ko-KR" sz="1600" dirty="0">
                <a:solidFill>
                  <a:srgbClr val="437361"/>
                </a:solidFill>
              </a:rPr>
              <a:t># 1, 3,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iris[,c("</a:t>
            </a:r>
            <a:r>
              <a:rPr lang="en-US" altLang="ko-KR" sz="1600" dirty="0" err="1"/>
              <a:t>Sepal.Length","Species</a:t>
            </a:r>
            <a:r>
              <a:rPr lang="en-US" altLang="ko-KR" sz="1600" dirty="0"/>
              <a:t>")] 	</a:t>
            </a:r>
            <a:r>
              <a:rPr lang="en-US" altLang="ko-KR" sz="1600" dirty="0">
                <a:solidFill>
                  <a:srgbClr val="437361"/>
                </a:solidFill>
              </a:rPr>
              <a:t># 1,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iris[1:5,] 	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iris[1:5,c(1,3)] 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데이터 중 </a:t>
            </a:r>
            <a:r>
              <a:rPr lang="en-US" altLang="ko-KR" sz="1600" dirty="0">
                <a:solidFill>
                  <a:srgbClr val="437361"/>
                </a:solidFill>
              </a:rPr>
              <a:t>1, 3</a:t>
            </a:r>
            <a:r>
              <a:rPr lang="ko-KR" altLang="en-US" sz="1600" dirty="0">
                <a:solidFill>
                  <a:srgbClr val="437361"/>
                </a:solidFill>
              </a:rPr>
              <a:t>열의 데이터</a:t>
            </a:r>
          </a:p>
        </p:txBody>
      </p:sp>
    </p:spTree>
    <p:extLst>
      <p:ext uri="{BB962C8B-B14F-4D97-AF65-F5344CB8AC3E}">
        <p14:creationId xmlns:p14="http://schemas.microsoft.com/office/powerpoint/2010/main" val="346542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/>
              <a:t>데이터프레임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10763-0EE9-45BE-9AB4-C615D0AB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9" y="1043735"/>
            <a:ext cx="7473282" cy="5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2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데이터프레임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C348B-7297-4BD9-93BA-8DC75AD2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9" y="1403775"/>
            <a:ext cx="7473282" cy="2930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FE96A-B014-4C41-9AF1-1FD8780B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9" y="4333863"/>
            <a:ext cx="7473282" cy="12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매트릭스와 데이터프레임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09324142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437361"/>
                </a:solidFill>
              </a:rPr>
              <a:t>3. </a:t>
            </a:r>
            <a:r>
              <a:rPr lang="ko-KR" altLang="en-US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>
              <a:solidFill>
                <a:srgbClr val="43736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000" b="1">
                <a:solidFill>
                  <a:srgbClr val="437361"/>
                </a:solidFill>
              </a:rPr>
              <a:t>1. </a:t>
            </a:r>
            <a:r>
              <a:rPr lang="ko-KR" altLang="en-US" sz="2000" b="1">
                <a:solidFill>
                  <a:srgbClr val="437361"/>
                </a:solidFill>
              </a:rPr>
              <a:t>데이터셋의 기본 정보 확인</a:t>
            </a:r>
            <a:endParaRPr lang="ko-KR" altLang="en-US" sz="2000" b="1">
              <a:solidFill>
                <a:srgbClr val="43736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1">
                <a:solidFill>
                  <a:schemeClr val="accent3"/>
                </a:solidFill>
              </a:rPr>
              <a:t>   </a:t>
            </a:r>
            <a:r>
              <a:rPr lang="en-US" altLang="ko-KR" sz="1800" b="1">
                <a:solidFill>
                  <a:schemeClr val="accent3"/>
                </a:solidFill>
              </a:rPr>
              <a:t>1.1</a:t>
            </a:r>
            <a:r>
              <a:rPr lang="ko-KR" altLang="en-US" sz="1800" b="1">
                <a:solidFill>
                  <a:schemeClr val="accent3"/>
                </a:solidFill>
              </a:rPr>
              <a:t> </a:t>
            </a:r>
            <a:r>
              <a:rPr lang="en-US" altLang="ko-KR" sz="1800" b="1">
                <a:solidFill>
                  <a:schemeClr val="accent3"/>
                </a:solidFill>
              </a:rPr>
              <a:t>iris </a:t>
            </a:r>
            <a:r>
              <a:rPr lang="ko-KR" altLang="en-US" sz="1800" b="1">
                <a:solidFill>
                  <a:schemeClr val="accent3"/>
                </a:solidFill>
              </a:rPr>
              <a:t>데이터셋의 기본 내용 확인하기</a:t>
            </a:r>
            <a:endParaRPr lang="ko-KR" altLang="en-US" sz="1800" b="1">
              <a:solidFill>
                <a:schemeClr val="accent3"/>
              </a:solidFill>
            </a:endParaRPr>
          </a:p>
          <a:p>
            <a:pPr lvl="1">
              <a:buFont typeface="Wingdings"/>
              <a:buChar char="§"/>
              <a:defRPr/>
            </a:pPr>
            <a:r>
              <a:rPr lang="ko-KR" altLang="en-US" sz="1600"/>
              <a:t>매트릭스와 데이터 프레임은 모두 </a:t>
            </a:r>
            <a:r>
              <a:rPr lang="en-US" altLang="ko-KR" sz="1600"/>
              <a:t>2</a:t>
            </a:r>
            <a:r>
              <a:rPr lang="ko-KR" altLang="en-US" sz="1600"/>
              <a:t>차원 형태의 데이터를 저장하는 자료구조이기 때문에 다루는 방법이 대부분 동일</a:t>
            </a:r>
            <a:endParaRPr lang="ko-KR" altLang="en-US" sz="1600"/>
          </a:p>
          <a:p>
            <a:pPr lvl="1">
              <a:buFont typeface="Wingdings"/>
              <a:buChar char="§"/>
              <a:defRPr/>
            </a:pPr>
            <a:r>
              <a:rPr lang="ko-KR" altLang="en-US" sz="1600"/>
              <a:t>데이터 프레임인 </a:t>
            </a:r>
            <a:r>
              <a:rPr lang="en-US" altLang="ko-KR" sz="1600"/>
              <a:t>iris </a:t>
            </a:r>
            <a:r>
              <a:rPr lang="ko-KR" altLang="en-US" sz="1600"/>
              <a:t>데이터셋을 대상로 학습을 하지만 여기서 배우는 내용은 매트릭스에도 동일하게 적용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9161" y="270892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55440" y="3176972"/>
            <a:ext cx="7443269" cy="17101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8486" y="2785730"/>
            <a:ext cx="10935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코드 </a:t>
            </a:r>
            <a:r>
              <a:rPr lang="en-US" altLang="ko-KR" sz="1600"/>
              <a:t>3-10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016606" y="3240937"/>
            <a:ext cx="7043282" cy="155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dim(iris) 	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행과 열의 개수 출력 </a:t>
            </a:r>
            <a:endParaRPr lang="ko-KR" altLang="en-US" sz="1600">
              <a:solidFill>
                <a:srgbClr val="437361"/>
              </a:solidFill>
            </a:endParaRPr>
          </a:p>
          <a:p>
            <a:pPr lvl="0">
              <a:defRPr/>
            </a:pPr>
            <a:r>
              <a:rPr lang="en-US" altLang="ko-KR" sz="1600"/>
              <a:t>nrow(iris) 	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행의 개수 출력 </a:t>
            </a:r>
            <a:endParaRPr lang="ko-KR" altLang="en-US" sz="1600">
              <a:solidFill>
                <a:srgbClr val="437361"/>
              </a:solidFill>
            </a:endParaRPr>
          </a:p>
          <a:p>
            <a:pPr lvl="0">
              <a:defRPr/>
            </a:pPr>
            <a:r>
              <a:rPr lang="en-US" altLang="ko-KR" sz="1600"/>
              <a:t>ncol(iris) 	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열의 개수 출력 </a:t>
            </a:r>
            <a:endParaRPr lang="ko-KR" altLang="en-US" sz="1600">
              <a:solidFill>
                <a:srgbClr val="437361"/>
              </a:solidFill>
            </a:endParaRPr>
          </a:p>
          <a:p>
            <a:pPr lvl="0">
              <a:defRPr/>
            </a:pPr>
            <a:r>
              <a:rPr lang="en-US" altLang="ko-KR" sz="1600"/>
              <a:t>colnames(iris) 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열 이름 출력</a:t>
            </a:r>
            <a:r>
              <a:rPr lang="en-US" altLang="ko-KR" sz="1600">
                <a:solidFill>
                  <a:srgbClr val="437361"/>
                </a:solidFill>
              </a:rPr>
              <a:t>, names( )</a:t>
            </a:r>
            <a:r>
              <a:rPr lang="ko-KR" altLang="en-US" sz="1600">
                <a:solidFill>
                  <a:srgbClr val="437361"/>
                </a:solidFill>
              </a:rPr>
              <a:t>와 결과 동일 </a:t>
            </a:r>
            <a:endParaRPr lang="ko-KR" altLang="en-US" sz="1600">
              <a:solidFill>
                <a:srgbClr val="437361"/>
              </a:solidFill>
            </a:endParaRPr>
          </a:p>
          <a:p>
            <a:pPr lvl="0">
              <a:defRPr/>
            </a:pPr>
            <a:r>
              <a:rPr lang="en-US" altLang="ko-KR" sz="1600"/>
              <a:t>head(iris) 	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데이터셋의 앞부분 일부 출력 </a:t>
            </a:r>
            <a:endParaRPr lang="ko-KR" altLang="en-US" sz="1600">
              <a:solidFill>
                <a:srgbClr val="437361"/>
              </a:solidFill>
            </a:endParaRPr>
          </a:p>
          <a:p>
            <a:pPr lvl="0">
              <a:defRPr/>
            </a:pPr>
            <a:r>
              <a:rPr lang="en-US" altLang="ko-KR" sz="1600"/>
              <a:t>tail(iris) 		</a:t>
            </a:r>
            <a:r>
              <a:rPr lang="en-US" altLang="ko-KR" sz="1600">
                <a:solidFill>
                  <a:srgbClr val="437361"/>
                </a:solidFill>
              </a:rPr>
              <a:t># </a:t>
            </a:r>
            <a:r>
              <a:rPr lang="ko-KR" altLang="en-US" sz="1600">
                <a:solidFill>
                  <a:srgbClr val="437361"/>
                </a:solidFill>
              </a:rPr>
              <a:t>데이터셋의 뒷부분 일부 출력</a:t>
            </a:r>
            <a:endParaRPr lang="ko-KR" altLang="en-US" sz="1600">
              <a:solidFill>
                <a:srgbClr val="43736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9161" y="4914165"/>
            <a:ext cx="7443269" cy="656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9160" y="5595146"/>
            <a:ext cx="7443270" cy="1164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B5167F-2887-4920-AB36-A62BF8B1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938250"/>
            <a:ext cx="7443269" cy="8984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10B162-EEE5-4D17-86D2-B87D66B5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4" y="1832179"/>
            <a:ext cx="7443269" cy="22891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299713-4CA1-4A08-A7EB-6770A3B6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3" y="4107812"/>
            <a:ext cx="7443269" cy="8278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00274B-474C-4E4C-AD46-AA203F93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4935701"/>
            <a:ext cx="7443269" cy="15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데이터셋의 추가적인 내용 확인하기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ABDC1-6C4C-4B88-9021-914DE627D4E3}"/>
              </a:ext>
            </a:extLst>
          </p:cNvPr>
          <p:cNvSpPr/>
          <p:nvPr/>
        </p:nvSpPr>
        <p:spPr>
          <a:xfrm>
            <a:off x="841643" y="165073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26CC2-69F3-4259-82F6-02F9BB6D286E}"/>
              </a:ext>
            </a:extLst>
          </p:cNvPr>
          <p:cNvSpPr/>
          <p:nvPr/>
        </p:nvSpPr>
        <p:spPr>
          <a:xfrm>
            <a:off x="841643" y="2124422"/>
            <a:ext cx="7443269" cy="1191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733B-A33F-47F5-91D4-59B4EF78B704}"/>
              </a:ext>
            </a:extLst>
          </p:cNvPr>
          <p:cNvSpPr txBox="1"/>
          <p:nvPr/>
        </p:nvSpPr>
        <p:spPr>
          <a:xfrm>
            <a:off x="830968" y="172754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8AC95-6E1E-4C59-857E-88E6F18F4A98}"/>
              </a:ext>
            </a:extLst>
          </p:cNvPr>
          <p:cNvSpPr txBox="1"/>
          <p:nvPr/>
        </p:nvSpPr>
        <p:spPr>
          <a:xfrm>
            <a:off x="859088" y="2182749"/>
            <a:ext cx="7043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str(iris)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 요약 정보 보기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iris[,5]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 데이터 보기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unique(iris[,5])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품종의 종류 보기</a:t>
            </a:r>
            <a:r>
              <a:rPr lang="en-US" altLang="ko-KR" sz="1600" dirty="0">
                <a:solidFill>
                  <a:srgbClr val="437361"/>
                </a:solidFill>
              </a:rPr>
              <a:t>(</a:t>
            </a:r>
            <a:r>
              <a:rPr lang="ko-KR" altLang="en-US" sz="1600" dirty="0">
                <a:solidFill>
                  <a:srgbClr val="437361"/>
                </a:solidFill>
              </a:rPr>
              <a:t>중복 제거</a:t>
            </a:r>
            <a:r>
              <a:rPr lang="en-US" altLang="ko-KR" sz="1600" dirty="0">
                <a:solidFill>
                  <a:srgbClr val="437361"/>
                </a:solidFill>
              </a:rPr>
              <a:t>) </a:t>
            </a:r>
          </a:p>
          <a:p>
            <a:r>
              <a:rPr lang="en-US" altLang="ko-KR" sz="1600" dirty="0"/>
              <a:t>table(iris[,"Species"])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품종의 종류별 행의 개수 세기 </a:t>
            </a:r>
          </a:p>
          <a:p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760E1-BA96-43C4-8B7F-E8B9EB2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9" y="3487138"/>
            <a:ext cx="7443270" cy="23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매트릭스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2968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5C0FA-7335-45BB-81A3-4A5903B0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4" y="656785"/>
            <a:ext cx="7445533" cy="4061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55AF0D-FCCF-4B67-B7FE-86CAFF04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13" y="4717985"/>
            <a:ext cx="7445533" cy="880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BB9A6-82F7-403B-871B-0FFDF6C1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12" y="5579863"/>
            <a:ext cx="7445533" cy="11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7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761211-7165-4CD2-87E2-C672AFDC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3" y="1133745"/>
            <a:ext cx="7477073" cy="50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데이터프레임에서 사용하는 함수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행별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열별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합계와 평균 계산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02255" y="18988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02255" y="2372520"/>
            <a:ext cx="7443269" cy="1191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791580" y="197564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23DB5-C70B-452B-9DB0-FC4B2601092B}"/>
              </a:ext>
            </a:extLst>
          </p:cNvPr>
          <p:cNvSpPr txBox="1"/>
          <p:nvPr/>
        </p:nvSpPr>
        <p:spPr>
          <a:xfrm>
            <a:off x="839975" y="2429659"/>
            <a:ext cx="471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colSums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열별</a:t>
            </a:r>
            <a:r>
              <a:rPr lang="ko-KR" altLang="en-US" sz="1600" dirty="0">
                <a:solidFill>
                  <a:srgbClr val="437361"/>
                </a:solidFill>
              </a:rPr>
              <a:t> 합계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colMeans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열별</a:t>
            </a:r>
            <a:r>
              <a:rPr lang="ko-KR" altLang="en-US" sz="1600" dirty="0">
                <a:solidFill>
                  <a:srgbClr val="437361"/>
                </a:solidFill>
              </a:rPr>
              <a:t> 평균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rowSums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행별</a:t>
            </a:r>
            <a:r>
              <a:rPr lang="ko-KR" altLang="en-US" sz="1600" dirty="0">
                <a:solidFill>
                  <a:srgbClr val="437361"/>
                </a:solidFill>
              </a:rPr>
              <a:t> 합계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rowMeans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행별</a:t>
            </a:r>
            <a:r>
              <a:rPr lang="ko-KR" altLang="en-US" sz="1600" dirty="0">
                <a:solidFill>
                  <a:srgbClr val="437361"/>
                </a:solidFill>
              </a:rPr>
              <a:t> 평균</a:t>
            </a:r>
          </a:p>
        </p:txBody>
      </p:sp>
    </p:spTree>
    <p:extLst>
      <p:ext uri="{BB962C8B-B14F-4D97-AF65-F5344CB8AC3E}">
        <p14:creationId xmlns:p14="http://schemas.microsoft.com/office/powerpoint/2010/main" val="3939909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7CE56A-E9E3-4AFC-B054-3263B2A3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8" y="1133745"/>
            <a:ext cx="7470644" cy="52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행과 열의 방향 전환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877466"/>
            <a:ext cx="7443269" cy="101147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4805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3-13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23DB5-C70B-452B-9DB0-FC4B2601092B}"/>
              </a:ext>
            </a:extLst>
          </p:cNvPr>
          <p:cNvSpPr txBox="1"/>
          <p:nvPr/>
        </p:nvSpPr>
        <p:spPr>
          <a:xfrm>
            <a:off x="879363" y="1934604"/>
            <a:ext cx="471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</a:t>
            </a:r>
          </a:p>
          <a:p>
            <a:r>
              <a:rPr lang="en-US" altLang="ko-KR" sz="1600" dirty="0"/>
              <a:t>z</a:t>
            </a:r>
          </a:p>
          <a:p>
            <a:r>
              <a:rPr lang="en-US" altLang="ko-KR" sz="1600" dirty="0"/>
              <a:t>t(z)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행과열</a:t>
            </a:r>
            <a:r>
              <a:rPr lang="ko-KR" altLang="en-US" sz="1600" dirty="0">
                <a:solidFill>
                  <a:srgbClr val="437361"/>
                </a:solidFill>
              </a:rPr>
              <a:t> 방향 전환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89E263-2389-4F3B-8DC3-BD6F3CDA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8" y="2845604"/>
            <a:ext cx="7446233" cy="548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7E16B0-EBBA-4484-AC45-B9943E44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8" y="3381448"/>
            <a:ext cx="7441584" cy="34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2.4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조건에 맞는 행과 열의 값 추출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7734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951030"/>
            <a:ext cx="7443269" cy="171607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55415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3-14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B6D4D-8472-4F99-A533-C62F65D1A0A9}"/>
              </a:ext>
            </a:extLst>
          </p:cNvPr>
          <p:cNvSpPr txBox="1"/>
          <p:nvPr/>
        </p:nvSpPr>
        <p:spPr>
          <a:xfrm>
            <a:off x="880073" y="2009358"/>
            <a:ext cx="5670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IR.1 &lt;- subset(iris, Species=="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") </a:t>
            </a:r>
          </a:p>
          <a:p>
            <a:r>
              <a:rPr lang="en-US" altLang="ko-KR" sz="1600" dirty="0"/>
              <a:t>IR.1 </a:t>
            </a:r>
          </a:p>
          <a:p>
            <a:r>
              <a:rPr lang="en-US" altLang="ko-KR" sz="1600" dirty="0"/>
              <a:t>IR.2 &lt;- 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&gt;5.0 &amp; 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&gt;4.0) </a:t>
            </a:r>
          </a:p>
          <a:p>
            <a:r>
              <a:rPr lang="en-US" altLang="ko-KR" sz="1600" dirty="0"/>
              <a:t>IR.2 </a:t>
            </a:r>
          </a:p>
          <a:p>
            <a:r>
              <a:rPr lang="en-US" altLang="ko-KR" sz="1600" dirty="0"/>
              <a:t>IR.2[, c(2,4)] 		</a:t>
            </a:r>
            <a:r>
              <a:rPr lang="en-US" altLang="ko-KR" sz="1600" dirty="0">
                <a:solidFill>
                  <a:srgbClr val="437361"/>
                </a:solidFill>
              </a:rPr>
              <a:t># 2, 4</a:t>
            </a:r>
            <a:r>
              <a:rPr lang="ko-KR" altLang="en-US" sz="1600" dirty="0">
                <a:solidFill>
                  <a:srgbClr val="437361"/>
                </a:solidFill>
              </a:rPr>
              <a:t>열의 값만 추출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B15F51-3F02-4637-9050-F0CC7F6A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858342"/>
            <a:ext cx="7443269" cy="1219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2EDCD-C036-44F6-8A5E-8852E9D6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7" y="5068008"/>
            <a:ext cx="7443270" cy="15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A67364-33B0-47D4-A5D8-5DC32D5A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7" y="908720"/>
            <a:ext cx="7443270" cy="1681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5DEE4-B74F-4014-8533-E187A7D0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3" y="2811075"/>
            <a:ext cx="7436560" cy="1979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97D051-FAC6-4999-9429-4FD8C749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3" y="4790535"/>
            <a:ext cx="7436560" cy="14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2.5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데이터프레임에 산술연산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54199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2015689"/>
            <a:ext cx="7443269" cy="411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61880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F0DA7-92AA-4AD7-9A47-8B613DA05858}"/>
              </a:ext>
            </a:extLst>
          </p:cNvPr>
          <p:cNvSpPr txBox="1"/>
          <p:nvPr/>
        </p:nvSpPr>
        <p:spPr>
          <a:xfrm>
            <a:off x="874563" y="2015688"/>
            <a:ext cx="69105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matrix(1:20,4,5) </a:t>
            </a:r>
          </a:p>
          <a:p>
            <a:r>
              <a:rPr lang="en-US" altLang="ko-KR" sz="1600" dirty="0"/>
              <a:t>b &lt;- matrix(21:40,4,5) </a:t>
            </a:r>
          </a:p>
          <a:p>
            <a:r>
              <a:rPr lang="en-US" altLang="ko-KR" sz="1600" dirty="0"/>
              <a:t>a </a:t>
            </a:r>
          </a:p>
          <a:p>
            <a:r>
              <a:rPr lang="en-US" altLang="ko-KR" sz="1600" dirty="0"/>
              <a:t>b </a:t>
            </a:r>
          </a:p>
          <a:p>
            <a:endParaRPr lang="en-US" altLang="ko-KR" sz="1600" dirty="0"/>
          </a:p>
          <a:p>
            <a:r>
              <a:rPr lang="en-US" altLang="ko-KR" sz="1600" dirty="0"/>
              <a:t>2*a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a</a:t>
            </a:r>
            <a:r>
              <a:rPr lang="ko-KR" altLang="en-US" sz="1600" dirty="0">
                <a:solidFill>
                  <a:srgbClr val="437361"/>
                </a:solidFill>
              </a:rPr>
              <a:t>에 저장된 값들에 </a:t>
            </a:r>
            <a:r>
              <a:rPr lang="en-US" altLang="ko-KR" sz="1600" dirty="0">
                <a:solidFill>
                  <a:srgbClr val="437361"/>
                </a:solidFill>
              </a:rPr>
              <a:t>2</a:t>
            </a:r>
            <a:r>
              <a:rPr lang="ko-KR" altLang="en-US" sz="1600" dirty="0">
                <a:solidFill>
                  <a:srgbClr val="437361"/>
                </a:solidFill>
              </a:rPr>
              <a:t>를 곱하기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pt-BR" altLang="ko-KR" sz="1600" dirty="0"/>
              <a:t>b-5 </a:t>
            </a:r>
          </a:p>
          <a:p>
            <a:r>
              <a:rPr lang="pt-BR" altLang="ko-KR" sz="1600" dirty="0"/>
              <a:t>2*a + 3*b </a:t>
            </a:r>
          </a:p>
          <a:p>
            <a:endParaRPr lang="pt-BR" altLang="ko-KR" sz="1600" dirty="0"/>
          </a:p>
          <a:p>
            <a:r>
              <a:rPr lang="pt-BR" altLang="ko-KR" sz="1600" dirty="0"/>
              <a:t>a+b </a:t>
            </a:r>
          </a:p>
          <a:p>
            <a:r>
              <a:rPr lang="pt-BR" altLang="ko-KR" sz="1600" dirty="0"/>
              <a:t>b-a </a:t>
            </a:r>
          </a:p>
          <a:p>
            <a:r>
              <a:rPr lang="pt-BR" altLang="ko-KR" sz="1600" dirty="0"/>
              <a:t>b/a </a:t>
            </a:r>
          </a:p>
          <a:p>
            <a:r>
              <a:rPr lang="pt-BR" altLang="ko-KR" sz="1600" dirty="0"/>
              <a:t>a*b </a:t>
            </a:r>
          </a:p>
          <a:p>
            <a:endParaRPr lang="pt-BR" altLang="ko-KR" sz="1600" dirty="0"/>
          </a:p>
          <a:p>
            <a:r>
              <a:rPr lang="pt-BR" altLang="ko-KR" sz="1600" dirty="0"/>
              <a:t>a &lt;- a*3 </a:t>
            </a:r>
          </a:p>
          <a:p>
            <a:r>
              <a:rPr lang="pt-BR" altLang="ko-KR" sz="1600" dirty="0"/>
              <a:t>b &lt;- b-5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9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5BC918-E4C5-4CC9-BBE6-E3492BBD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1182325"/>
            <a:ext cx="7436560" cy="40703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C23A5-26E2-4CB7-87B6-E2A5CD3E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7" y="5252535"/>
            <a:ext cx="7436560" cy="8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4A574-8670-4B62-BF97-37B19A7C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1347586"/>
            <a:ext cx="7436560" cy="942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B255C-159B-4E51-9E36-595A3EB4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7" y="2289705"/>
            <a:ext cx="7436560" cy="1723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A8355E-A372-4AE6-AE81-28F399D4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63" y="4013565"/>
            <a:ext cx="7436560" cy="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39"/>
            <a:ext cx="8550950" cy="59406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 : ‘</a:t>
            </a:r>
            <a:r>
              <a:rPr lang="ko-KR" altLang="en-US" sz="1600" dirty="0"/>
              <a:t>몸무게</a:t>
            </a:r>
            <a:r>
              <a:rPr lang="en-US" altLang="ko-KR" sz="1600" dirty="0"/>
              <a:t>’</a:t>
            </a:r>
            <a:r>
              <a:rPr lang="ko-KR" altLang="en-US" sz="1600" dirty="0"/>
              <a:t> 데이터와 같은 단일 주제의 데이터 </a:t>
            </a:r>
            <a:r>
              <a:rPr lang="en-US" altLang="ko-KR" sz="1600" dirty="0"/>
              <a:t>→ </a:t>
            </a:r>
            <a:r>
              <a:rPr lang="ko-KR" altLang="en-US" sz="1600" dirty="0"/>
              <a:t>벡터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데이터 </a:t>
            </a:r>
            <a:r>
              <a:rPr lang="en-US" altLang="ko-KR" sz="1600" dirty="0"/>
              <a:t>: ‘</a:t>
            </a:r>
            <a:r>
              <a:rPr lang="ko-KR" altLang="en-US" sz="1600" dirty="0"/>
              <a:t>키</a:t>
            </a:r>
            <a:r>
              <a:rPr lang="en-US" altLang="ko-KR" sz="1600" dirty="0"/>
              <a:t>’, ‘</a:t>
            </a:r>
            <a:r>
              <a:rPr lang="ko-KR" altLang="en-US" sz="1600" dirty="0"/>
              <a:t>몸무게</a:t>
            </a:r>
            <a:r>
              <a:rPr lang="en-US" altLang="ko-KR" sz="1600" dirty="0"/>
              <a:t>’, ‘</a:t>
            </a:r>
            <a:r>
              <a:rPr lang="ko-KR" altLang="en-US" sz="1600" dirty="0"/>
              <a:t>나이</a:t>
            </a:r>
            <a:r>
              <a:rPr lang="en-US" altLang="ko-KR" sz="1600" dirty="0"/>
              <a:t>’</a:t>
            </a:r>
            <a:r>
              <a:rPr lang="ko-KR" altLang="en-US" sz="1600" dirty="0"/>
              <a:t> 와 같은 여러 주제의 데이터 </a:t>
            </a:r>
            <a:br>
              <a:rPr lang="en-US" altLang="ko-KR" sz="1600" dirty="0"/>
            </a:br>
            <a:r>
              <a:rPr lang="en-US" altLang="ko-KR" sz="1600" dirty="0"/>
              <a:t>→ </a:t>
            </a:r>
            <a:r>
              <a:rPr lang="ko-KR" altLang="en-US" sz="1600" dirty="0"/>
              <a:t>매트릭스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프레임 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</a:t>
            </a:r>
            <a:r>
              <a:rPr lang="en-US" altLang="ko-KR" sz="1600" dirty="0"/>
              <a:t>(matrix):</a:t>
            </a:r>
            <a:r>
              <a:rPr lang="ko-KR" altLang="en-US" sz="1600" dirty="0"/>
              <a:t> 데이터 테이블의 모든 셀의 값들이 동일한 자료형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프레임</a:t>
            </a:r>
            <a:r>
              <a:rPr lang="en-US" altLang="ko-KR" sz="1600" dirty="0"/>
              <a:t>(data frame): </a:t>
            </a:r>
            <a:r>
              <a:rPr lang="ko-KR" altLang="en-US" sz="1600" dirty="0"/>
              <a:t>자료형이 다른 컬럼들로 구성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C20B-0064-481C-B977-30C19E5238D9}"/>
              </a:ext>
            </a:extLst>
          </p:cNvPr>
          <p:cNvSpPr txBox="1"/>
          <p:nvPr/>
        </p:nvSpPr>
        <p:spPr>
          <a:xfrm>
            <a:off x="4710810" y="4914165"/>
            <a:ext cx="265529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데이터와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데이터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7D655-4818-4301-AF9F-E591DB3B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573905"/>
            <a:ext cx="3418283" cy="26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자료구조 확인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데이터프레임의 자료구조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80882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2282510"/>
            <a:ext cx="7443269" cy="173155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88563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85365-DBB4-4958-AC52-272CA88AF6EE}"/>
              </a:ext>
            </a:extLst>
          </p:cNvPr>
          <p:cNvSpPr txBox="1"/>
          <p:nvPr/>
        </p:nvSpPr>
        <p:spPr>
          <a:xfrm>
            <a:off x="861978" y="2352737"/>
            <a:ext cx="750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class(iris) 			</a:t>
            </a:r>
            <a:r>
              <a:rPr lang="en-US" altLang="ko-KR" sz="1600" dirty="0">
                <a:solidFill>
                  <a:srgbClr val="437361"/>
                </a:solidFill>
              </a:rPr>
              <a:t># iris </a:t>
            </a:r>
            <a:r>
              <a:rPr lang="ko-KR" altLang="en-US" sz="1600" dirty="0">
                <a:solidFill>
                  <a:srgbClr val="437361"/>
                </a:solidFill>
              </a:rPr>
              <a:t>데이터셋의 자료구조 확인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class(state.x77) 		</a:t>
            </a:r>
            <a:r>
              <a:rPr lang="en-US" altLang="ko-KR" sz="1600" dirty="0">
                <a:solidFill>
                  <a:srgbClr val="437361"/>
                </a:solidFill>
              </a:rPr>
              <a:t># state.x77 </a:t>
            </a:r>
            <a:r>
              <a:rPr lang="ko-KR" altLang="en-US" sz="1600" dirty="0">
                <a:solidFill>
                  <a:srgbClr val="437361"/>
                </a:solidFill>
              </a:rPr>
              <a:t>데이터셋의 자료구조 확인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is.matrix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데이터셋이 매트릭스인지를 확인하는 함수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is.data.frame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데이터셋이 </a:t>
            </a:r>
            <a:r>
              <a:rPr lang="ko-KR" altLang="en-US" sz="1600" dirty="0" err="1">
                <a:solidFill>
                  <a:srgbClr val="437361"/>
                </a:solidFill>
              </a:rPr>
              <a:t>데이터프레임인지를</a:t>
            </a:r>
            <a:r>
              <a:rPr lang="ko-KR" altLang="en-US" sz="1600" dirty="0">
                <a:solidFill>
                  <a:srgbClr val="437361"/>
                </a:solidFill>
              </a:rPr>
              <a:t> 확인하는 함수 </a:t>
            </a:r>
            <a:r>
              <a:rPr lang="en-US" altLang="ko-KR" sz="1600" dirty="0" err="1"/>
              <a:t>is.matrix</a:t>
            </a:r>
            <a:r>
              <a:rPr lang="en-US" altLang="ko-KR" sz="1600" dirty="0"/>
              <a:t>(state.x77) </a:t>
            </a:r>
          </a:p>
          <a:p>
            <a:r>
              <a:rPr lang="en-US" altLang="ko-KR" sz="1600" dirty="0" err="1"/>
              <a:t>is.data.frame</a:t>
            </a:r>
            <a:r>
              <a:rPr lang="en-US" altLang="ko-KR" sz="1600" dirty="0"/>
              <a:t>(state.x77)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39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195F9-EB73-4239-BEAF-5F7F2607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8" y="1403775"/>
            <a:ext cx="7453944" cy="1191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B7274D-1175-4B93-8C5C-B96E0D5B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9" y="2585902"/>
            <a:ext cx="7453944" cy="18027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A724D7-4D71-4F38-9251-38E6583F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27" y="4388619"/>
            <a:ext cx="7453945" cy="6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데이터프레임의 자료구조 변환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487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922469"/>
            <a:ext cx="7443269" cy="24066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52559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3-17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73ADA-E3FE-49F4-955B-47DEA53AF89F}"/>
              </a:ext>
            </a:extLst>
          </p:cNvPr>
          <p:cNvSpPr txBox="1"/>
          <p:nvPr/>
        </p:nvSpPr>
        <p:spPr>
          <a:xfrm>
            <a:off x="915844" y="1934196"/>
            <a:ext cx="698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매트릭스를 데이터프레임으로 변환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 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class(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 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데이터프레임을 매트릭스로 변환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iris.m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as.matrix</a:t>
            </a:r>
            <a:r>
              <a:rPr lang="en-US" altLang="ko-KR" sz="1600" dirty="0"/>
              <a:t>(iris[,1:4]) 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iris.m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class(</a:t>
            </a:r>
            <a:r>
              <a:rPr lang="en-US" altLang="ko-KR" sz="1600" dirty="0" err="1"/>
              <a:t>iris.m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4473E-C405-4CD2-A9A8-A0B7688D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8" y="4407870"/>
            <a:ext cx="7453944" cy="23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3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3889C2-D6A3-4231-AC27-230C01AB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2" y="1313102"/>
            <a:ext cx="7453945" cy="1163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25F04D-3EB3-450E-9216-D73E5BDB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2" y="2457739"/>
            <a:ext cx="7446305" cy="35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F784C"/>
                </a:solidFill>
              </a:rPr>
              <a:t>데이터프레임의 열 추출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976658" y="135877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976658" y="1832460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965983" y="14355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3-18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E61E1-78F3-4B8A-98F7-3399EA5C5F87}"/>
              </a:ext>
            </a:extLst>
          </p:cNvPr>
          <p:cNvSpPr txBox="1"/>
          <p:nvPr/>
        </p:nvSpPr>
        <p:spPr>
          <a:xfrm>
            <a:off x="994103" y="1887932"/>
            <a:ext cx="6818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iris[,"Species"]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매트릭스와 데이터프레임 모두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iris[,5]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매트릭스와 데이터프레임 모두 가능 </a:t>
            </a:r>
            <a:r>
              <a:rPr lang="en-US" altLang="ko-KR" sz="1600" dirty="0"/>
              <a:t>iris["Species"]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iris[5]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iris$Species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</a:p>
        </p:txBody>
      </p:sp>
    </p:spTree>
    <p:extLst>
      <p:ext uri="{BB962C8B-B14F-4D97-AF65-F5344CB8AC3E}">
        <p14:creationId xmlns:p14="http://schemas.microsoft.com/office/powerpoint/2010/main" val="60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8218A-6BC7-4DFC-A630-98999914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7" y="650792"/>
            <a:ext cx="7453945" cy="40763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C4CB2F-A3BC-40F6-9553-1A4AD074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7" y="4727168"/>
            <a:ext cx="7453945" cy="2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82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AE64C-B0EE-4BFB-8F34-0FCD8E26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7" y="1223755"/>
            <a:ext cx="7453945" cy="1465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6A5F79-551A-4088-A691-613068B6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7" y="2672804"/>
            <a:ext cx="7455124" cy="23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8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데이터 읽기</a:t>
            </a:r>
            <a:r>
              <a:rPr lang="en-US" altLang="ko-KR" dirty="0"/>
              <a:t>/</a:t>
            </a:r>
            <a:r>
              <a:rPr lang="ko-KR" altLang="en-US"/>
              <a:t>쓰기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7654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ffectLst/>
              </a:rPr>
              <a:t>파일 데이터 읽기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파일 형식 변환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엑셀 파일에 테이블 형태의 데이터가 저장되어 있는 경우를 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엑셀 파일을 </a:t>
            </a:r>
            <a:r>
              <a:rPr lang="en-US" altLang="ko-KR" sz="1600" dirty="0"/>
              <a:t>.csv </a:t>
            </a:r>
            <a:r>
              <a:rPr lang="ko-KR" altLang="en-US" sz="1600" dirty="0"/>
              <a:t>형태로 변환하여 저장 후 </a:t>
            </a:r>
            <a:r>
              <a:rPr lang="en-US" altLang="ko-KR" sz="1600" dirty="0"/>
              <a:t>R</a:t>
            </a:r>
            <a:r>
              <a:rPr lang="ko-KR" altLang="en-US" sz="1600" dirty="0"/>
              <a:t>에서 </a:t>
            </a:r>
            <a:r>
              <a:rPr lang="en-US" altLang="ko-KR" sz="1600" dirty="0"/>
              <a:t>.csv </a:t>
            </a:r>
            <a:r>
              <a:rPr lang="ko-KR" altLang="en-US" sz="1600" dirty="0"/>
              <a:t>파일을 읽음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읽어온 파일은 데이터 프레임 형태로 저장됨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0B17-5BC9-454B-9332-EA148481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2663915"/>
            <a:ext cx="4524301" cy="2295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22DB9-A3AD-4DC1-B758-63952040D0DA}"/>
              </a:ext>
            </a:extLst>
          </p:cNvPr>
          <p:cNvSpPr txBox="1"/>
          <p:nvPr/>
        </p:nvSpPr>
        <p:spPr>
          <a:xfrm>
            <a:off x="3436272" y="4862253"/>
            <a:ext cx="229525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-5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대기의 질 데이터 파일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847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ffectLst/>
              </a:rPr>
              <a:t>파일 데이터 읽기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쓰기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F93B3-2414-4981-B452-09BD69E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85" y="1592438"/>
            <a:ext cx="4888030" cy="3523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FFBD5-CCF7-492D-92B1-345D558D2746}"/>
              </a:ext>
            </a:extLst>
          </p:cNvPr>
          <p:cNvSpPr txBox="1"/>
          <p:nvPr/>
        </p:nvSpPr>
        <p:spPr>
          <a:xfrm>
            <a:off x="3266855" y="5115932"/>
            <a:ext cx="2610290" cy="454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-6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CSV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형식으로 데이터셋 저장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6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46C1E3-E958-4D4E-9F3C-99A07FF9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448780"/>
            <a:ext cx="6907194" cy="3801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E2356-2C83-440A-9B50-5D7BA2EA9F51}"/>
              </a:ext>
            </a:extLst>
          </p:cNvPr>
          <p:cNvSpPr txBox="1"/>
          <p:nvPr/>
        </p:nvSpPr>
        <p:spPr>
          <a:xfrm>
            <a:off x="3154342" y="523532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데이터 테이블에 사용하는 용어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10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7CE8393-D289-4758-AEB8-8E4DCA595160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파일 데이터 읽기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4.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파일 데이터 읽기</a:t>
            </a:r>
            <a:r>
              <a:rPr lang="en-US" altLang="ko-KR" dirty="0">
                <a:solidFill>
                  <a:srgbClr val="437361"/>
                </a:solidFill>
                <a:effectLst/>
              </a:rPr>
              <a:t>/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쓰기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03AC9-2D2F-418A-8FBC-984FDC69FA19}"/>
              </a:ext>
            </a:extLst>
          </p:cNvPr>
          <p:cNvSpPr/>
          <p:nvPr/>
        </p:nvSpPr>
        <p:spPr>
          <a:xfrm>
            <a:off x="841643" y="146036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D761B3-FB92-4CF4-A0A7-3701152C1644}"/>
              </a:ext>
            </a:extLst>
          </p:cNvPr>
          <p:cNvSpPr/>
          <p:nvPr/>
        </p:nvSpPr>
        <p:spPr>
          <a:xfrm>
            <a:off x="841643" y="1934052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A0C70-B1FE-4FCA-A2AF-44C8BD8D7A73}"/>
              </a:ext>
            </a:extLst>
          </p:cNvPr>
          <p:cNvSpPr txBox="1"/>
          <p:nvPr/>
        </p:nvSpPr>
        <p:spPr>
          <a:xfrm>
            <a:off x="830968" y="15371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3-19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C4488-4165-48A9-A281-1D198E1A7407}"/>
              </a:ext>
            </a:extLst>
          </p:cNvPr>
          <p:cNvSpPr txBox="1"/>
          <p:nvPr/>
        </p:nvSpPr>
        <p:spPr>
          <a:xfrm>
            <a:off x="859088" y="1989523"/>
            <a:ext cx="6818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작업 폴더 지정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air &lt;- read.csv("airquality.csv", header=T) 	</a:t>
            </a:r>
            <a:r>
              <a:rPr lang="en-US" altLang="ko-KR" sz="1600" dirty="0">
                <a:solidFill>
                  <a:srgbClr val="437361"/>
                </a:solidFill>
              </a:rPr>
              <a:t># .csv </a:t>
            </a:r>
            <a:r>
              <a:rPr lang="ko-KR" altLang="en-US" sz="1600" dirty="0">
                <a:solidFill>
                  <a:srgbClr val="437361"/>
                </a:solidFill>
              </a:rPr>
              <a:t>파일 읽기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head(air)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8F8900-63B9-444C-8EDC-A379E3AD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8" y="3057876"/>
            <a:ext cx="7425824" cy="332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3A1C0C-1078-4063-B1DB-5E6D4703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8" y="3390491"/>
            <a:ext cx="7425824" cy="354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BE2DF9-C20D-4333-BB55-590BDB4FB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93" y="3723106"/>
            <a:ext cx="7425419" cy="22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EA3E1D5-C272-43B9-8A1A-38C23E823ADE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파일 데이터 쓰기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4.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파일 데이터 읽기</a:t>
            </a:r>
            <a:r>
              <a:rPr lang="en-US" altLang="ko-KR" dirty="0">
                <a:solidFill>
                  <a:srgbClr val="437361"/>
                </a:solidFill>
                <a:effectLst/>
              </a:rPr>
              <a:t>/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쓰기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0DAB5-20DB-46CB-ADF0-9F48B68F119C}"/>
              </a:ext>
            </a:extLst>
          </p:cNvPr>
          <p:cNvSpPr/>
          <p:nvPr/>
        </p:nvSpPr>
        <p:spPr>
          <a:xfrm>
            <a:off x="841643" y="13137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58954-D5B9-45B1-9197-978189224C57}"/>
              </a:ext>
            </a:extLst>
          </p:cNvPr>
          <p:cNvSpPr/>
          <p:nvPr/>
        </p:nvSpPr>
        <p:spPr>
          <a:xfrm>
            <a:off x="841643" y="1787455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97B89-8CE6-444D-8835-57AF26B7CE25}"/>
              </a:ext>
            </a:extLst>
          </p:cNvPr>
          <p:cNvSpPr txBox="1"/>
          <p:nvPr/>
        </p:nvSpPr>
        <p:spPr>
          <a:xfrm>
            <a:off x="830968" y="139057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3-20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2DD88-B1D1-45DD-91F8-96572E79CEB0}"/>
              </a:ext>
            </a:extLst>
          </p:cNvPr>
          <p:cNvSpPr txBox="1"/>
          <p:nvPr/>
        </p:nvSpPr>
        <p:spPr>
          <a:xfrm>
            <a:off x="859088" y="1842926"/>
            <a:ext cx="744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작업 폴더 지정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my.iris</a:t>
            </a:r>
            <a:r>
              <a:rPr lang="en-US" altLang="ko-KR" sz="1600" dirty="0"/>
              <a:t> &lt;- subset(iris, Species='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’)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Setosa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품종 데이터만 추출 </a:t>
            </a:r>
            <a:r>
              <a:rPr lang="en-US" altLang="ko-KR" sz="1600" dirty="0"/>
              <a:t>write.csv(</a:t>
            </a:r>
            <a:r>
              <a:rPr lang="en-US" altLang="ko-KR" sz="1600" dirty="0" err="1"/>
              <a:t>my.iris</a:t>
            </a:r>
            <a:r>
              <a:rPr lang="en-US" altLang="ko-KR" sz="1600" dirty="0"/>
              <a:t>, "my_iris.csv", </a:t>
            </a:r>
            <a:r>
              <a:rPr lang="en-US" altLang="ko-KR" sz="1600" dirty="0" err="1"/>
              <a:t>row.names</a:t>
            </a:r>
            <a:r>
              <a:rPr lang="en-US" altLang="ko-KR" sz="1600" dirty="0"/>
              <a:t>=F) 	</a:t>
            </a:r>
            <a:r>
              <a:rPr lang="en-US" altLang="ko-KR" sz="1600" dirty="0">
                <a:solidFill>
                  <a:srgbClr val="437361"/>
                </a:solidFill>
              </a:rPr>
              <a:t># .csv </a:t>
            </a:r>
            <a:r>
              <a:rPr lang="ko-KR" altLang="en-US" sz="1600" dirty="0">
                <a:solidFill>
                  <a:srgbClr val="437361"/>
                </a:solidFill>
              </a:rPr>
              <a:t>파일에 저장하기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758F60-5712-4B06-8FAB-791EC5C1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9" y="2792684"/>
            <a:ext cx="7442044" cy="411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BDDC71-F7AE-47B4-B935-6FD238AB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158970"/>
            <a:ext cx="7442044" cy="339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275377-B8B8-424D-9926-6ED36873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78" y="3508876"/>
            <a:ext cx="7432709" cy="3701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28A0AD-7D5F-46B6-B7EA-875EB8F9A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33" y="3895628"/>
            <a:ext cx="7469124" cy="25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6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8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64096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rgbClr val="437361"/>
                </a:solidFill>
              </a:rPr>
              <a:t>2. </a:t>
            </a:r>
            <a:r>
              <a:rPr lang="ko-KR" altLang="en-US" sz="2000" b="1" spc="-150" dirty="0">
                <a:solidFill>
                  <a:srgbClr val="437361"/>
                </a:solidFill>
              </a:rPr>
              <a:t>매트릭스 만들기</a:t>
            </a:r>
            <a:endParaRPr lang="en-US" altLang="ko-KR" sz="2000" b="1" spc="-15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spc="-150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기본적인 매트릭스 만들기</a:t>
            </a:r>
            <a:endParaRPr lang="en-US" altLang="ko-KR" sz="18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/>
              <a:t>2</a:t>
            </a:r>
            <a:r>
              <a:rPr lang="ko-KR" altLang="en-US" sz="1600" spc="-150" dirty="0"/>
              <a:t>차원 테이블 형태의 자료구조로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매트릭스의 모든 셀에 저장되는 값은 동일한 </a:t>
            </a:r>
            <a:r>
              <a:rPr lang="ko-KR" altLang="en-US" sz="1600" spc="-150" dirty="0" err="1"/>
              <a:t>자료형이어야</a:t>
            </a:r>
            <a:r>
              <a:rPr lang="ko-KR" altLang="en-US" sz="1600" spc="-150" dirty="0"/>
              <a:t> 함</a:t>
            </a:r>
            <a:endParaRPr lang="en-US" altLang="ko-KR" sz="1600" spc="-15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1093676" y="22138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1093676" y="2687555"/>
            <a:ext cx="7443269" cy="74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1121355" y="229057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1150473" y="273790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</a:t>
            </a: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29B41-E9B0-4F15-B3A9-8BDE2C98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1" y="3512375"/>
            <a:ext cx="7443269" cy="5988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60AE9-DDA4-42FD-B872-104911DF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5" y="4067663"/>
            <a:ext cx="7443269" cy="148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06800-3037-4391-9318-EA47683058AA}"/>
              </a:ext>
            </a:extLst>
          </p:cNvPr>
          <p:cNvSpPr txBox="1"/>
          <p:nvPr/>
        </p:nvSpPr>
        <p:spPr>
          <a:xfrm>
            <a:off x="2894571" y="5624953"/>
            <a:ext cx="40446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matrix(1:20,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685D8A-DA7C-43A2-9D31-C30A8F8E7B08}"/>
              </a:ext>
            </a:extLst>
          </p:cNvPr>
          <p:cNvCxnSpPr>
            <a:cxnSpLocks/>
          </p:cNvCxnSpPr>
          <p:nvPr/>
        </p:nvCxnSpPr>
        <p:spPr>
          <a:xfrm flipV="1">
            <a:off x="3493509" y="5938311"/>
            <a:ext cx="520435" cy="369332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574A2-48E9-4269-968A-A805AA05AD9E}"/>
              </a:ext>
            </a:extLst>
          </p:cNvPr>
          <p:cNvSpPr txBox="1"/>
          <p:nvPr/>
        </p:nvSpPr>
        <p:spPr>
          <a:xfrm>
            <a:off x="2836026" y="6317807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매트릭스에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>
                <a:solidFill>
                  <a:srgbClr val="437361"/>
                </a:solidFill>
              </a:rPr>
              <a:t>저장될 값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2AEC6E-535D-4708-8B9D-674EC094C331}"/>
              </a:ext>
            </a:extLst>
          </p:cNvPr>
          <p:cNvCxnSpPr>
            <a:cxnSpLocks/>
          </p:cNvCxnSpPr>
          <p:nvPr/>
        </p:nvCxnSpPr>
        <p:spPr>
          <a:xfrm flipV="1">
            <a:off x="4916920" y="5905701"/>
            <a:ext cx="222149" cy="44525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A7F2F-0855-40AB-81B9-B0C545C346BC}"/>
              </a:ext>
            </a:extLst>
          </p:cNvPr>
          <p:cNvSpPr txBox="1"/>
          <p:nvPr/>
        </p:nvSpPr>
        <p:spPr>
          <a:xfrm>
            <a:off x="4357120" y="63152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437361"/>
                </a:solidFill>
              </a:rPr>
              <a:t>행의 수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4AB8F8-FBCA-4E43-AACE-B11837C55107}"/>
              </a:ext>
            </a:extLst>
          </p:cNvPr>
          <p:cNvCxnSpPr>
            <a:cxnSpLocks/>
          </p:cNvCxnSpPr>
          <p:nvPr/>
        </p:nvCxnSpPr>
        <p:spPr>
          <a:xfrm flipV="1">
            <a:off x="6042045" y="5956921"/>
            <a:ext cx="225993" cy="39403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B1A78-4C24-4A49-8F58-CFCE9F38FF8B}"/>
              </a:ext>
            </a:extLst>
          </p:cNvPr>
          <p:cNvSpPr txBox="1"/>
          <p:nvPr/>
        </p:nvSpPr>
        <p:spPr>
          <a:xfrm>
            <a:off x="5482245" y="63152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열의 수</a:t>
            </a:r>
          </a:p>
        </p:txBody>
      </p:sp>
    </p:spTree>
    <p:extLst>
      <p:ext uri="{BB962C8B-B14F-4D97-AF65-F5344CB8AC3E}">
        <p14:creationId xmlns:p14="http://schemas.microsoft.com/office/powerpoint/2010/main" val="40301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매트릭스에 저장될 값들을 행 방향으로 채우기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841643" y="162880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841643" y="2102490"/>
            <a:ext cx="7443269" cy="74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869322" y="170550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898440" y="2152844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z2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=5, </a:t>
            </a:r>
            <a:r>
              <a:rPr lang="en-US" altLang="ko-KR" sz="1600" dirty="0" err="1"/>
              <a:t>byrow</a:t>
            </a:r>
            <a:r>
              <a:rPr lang="en-US" altLang="ko-KR" sz="1600" dirty="0"/>
              <a:t>=T)</a:t>
            </a:r>
          </a:p>
          <a:p>
            <a:r>
              <a:rPr lang="en-US" altLang="ko-KR" sz="1600" dirty="0"/>
              <a:t>z2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DB0304-81CE-4990-AD41-3BC3A36B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3" y="3012471"/>
            <a:ext cx="7441799" cy="20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기존 매트릭스에 벡터를 추가하여 새로운 매트릭스 만들기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841643" y="162880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841643" y="2102490"/>
            <a:ext cx="7443269" cy="32167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869322" y="170550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3CF9-4F8B-46E8-8F1E-3156B86C02D6}"/>
              </a:ext>
            </a:extLst>
          </p:cNvPr>
          <p:cNvSpPr txBox="1"/>
          <p:nvPr/>
        </p:nvSpPr>
        <p:spPr>
          <a:xfrm>
            <a:off x="869322" y="2179199"/>
            <a:ext cx="7258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&lt;- 1:4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x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y &lt;- 5:8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y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m1 &lt;- </a:t>
            </a:r>
            <a:r>
              <a:rPr lang="en-US" altLang="ko-KR" sz="1600" dirty="0" err="1"/>
              <a:t>cbind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열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m1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m1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&lt;- </a:t>
            </a:r>
            <a:r>
              <a:rPr lang="en-US" altLang="ko-KR" sz="1600" dirty="0" err="1"/>
              <a:t>rbind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행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&lt;- </a:t>
            </a:r>
            <a:r>
              <a:rPr lang="en-US" altLang="ko-KR" sz="1600" dirty="0" err="1"/>
              <a:t>rbind</a:t>
            </a:r>
            <a:r>
              <a:rPr lang="en-US" altLang="ko-KR" sz="1600" dirty="0"/>
              <a:t>(m2,x)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행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m3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&lt;- </a:t>
            </a:r>
            <a:r>
              <a:rPr lang="en-US" altLang="ko-KR" sz="1600" dirty="0" err="1"/>
              <a:t>cbind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z,x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열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m4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</p:txBody>
      </p:sp>
    </p:spTree>
    <p:extLst>
      <p:ext uri="{BB962C8B-B14F-4D97-AF65-F5344CB8AC3E}">
        <p14:creationId xmlns:p14="http://schemas.microsoft.com/office/powerpoint/2010/main" val="41355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0F513-11F3-4772-B399-E4E2C49E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1366621"/>
            <a:ext cx="7443269" cy="866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ED0FF-A182-4854-9100-0079FF6E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2184984"/>
            <a:ext cx="7460714" cy="2063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5678F2-6AC9-40C6-98C2-B0686A2B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3" y="4248735"/>
            <a:ext cx="7460714" cy="1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55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932</ep:Words>
  <ep:PresentationFormat>화면 슬라이드 쇼(4:3)</ep:PresentationFormat>
  <ep:Paragraphs>377</ep:Paragraphs>
  <ep:Slides>52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ep:HeadingPairs>
  <ep:TitlesOfParts>
    <vt:vector size="53" baseType="lpstr">
      <vt:lpstr>ch01_JAVA 들여다보기</vt:lpstr>
      <vt:lpstr>3. 매트릭스와 데이터프레임 다루기</vt:lpstr>
      <vt:lpstr>PowerPoint 프레젠테이션</vt:lpstr>
      <vt:lpstr>4. 파일 데이터 읽기/쓰기</vt:lpstr>
      <vt:lpstr>4. 파일 데이터 읽기/쓰기</vt:lpstr>
      <vt:lpstr>4. 파일 데이터 읽기/쓰기</vt:lpstr>
      <vt:lpstr>4. 파일 데이터 읽기/쓰기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3. 매트릭스와 데이터프레임 다루기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2012-07-23T02:34:37.000</dcterms:created>
  <dc:creator>한빛아카데미(주)</dc:creator>
  <cp:lastModifiedBy>YONSAI</cp:lastModifiedBy>
  <dcterms:modified xsi:type="dcterms:W3CDTF">2023-01-25T04:53:25.935</dcterms:modified>
  <cp:revision>771</cp:revision>
  <dc:title>1장. 유닉스 개요 및 기본 사용법</dc:title>
  <cp:version>0906.0100.01</cp:version>
</cp:coreProperties>
</file>