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handoutMasterIdLst>
    <p:handoutMasterId r:id="rId53"/>
  </p:handoutMasterIdLst>
  <p:sldIdLst>
    <p:sldId id="329" r:id="rId2"/>
    <p:sldId id="328" r:id="rId3"/>
    <p:sldId id="562" r:id="rId4"/>
    <p:sldId id="434" r:id="rId5"/>
    <p:sldId id="473" r:id="rId6"/>
    <p:sldId id="474" r:id="rId7"/>
    <p:sldId id="475" r:id="rId8"/>
    <p:sldId id="559" r:id="rId9"/>
    <p:sldId id="479" r:id="rId10"/>
    <p:sldId id="480" r:id="rId11"/>
    <p:sldId id="481" r:id="rId12"/>
    <p:sldId id="482" r:id="rId13"/>
    <p:sldId id="560" r:id="rId14"/>
    <p:sldId id="56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564" r:id="rId30"/>
    <p:sldId id="498" r:id="rId31"/>
    <p:sldId id="500" r:id="rId32"/>
    <p:sldId id="501" r:id="rId33"/>
    <p:sldId id="502" r:id="rId34"/>
    <p:sldId id="565" r:id="rId35"/>
    <p:sldId id="503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66" r:id="rId44"/>
    <p:sldId id="511" r:id="rId45"/>
    <p:sldId id="512" r:id="rId46"/>
    <p:sldId id="513" r:id="rId47"/>
    <p:sldId id="515" r:id="rId48"/>
    <p:sldId id="516" r:id="rId49"/>
    <p:sldId id="517" r:id="rId50"/>
    <p:sldId id="561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61"/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103" d="100"/>
          <a:sy n="103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6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0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4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0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4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EDD46B8-08EA-42B9-8794-18C4066972D9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5F10CF1F-3954-48E7-9208-1ECA68BE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8A051-C345-4550-A3F1-98A2F089A517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3038EB-1B3D-4211-B807-49BE3213A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B4C38190-38F6-488D-A7F7-079E0478B6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261C6BC-BEAF-4008-A821-F1B1A75BCE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674036"/>
            <a:ext cx="7991475" cy="39912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04. </a:t>
            </a:r>
            <a:r>
              <a:rPr lang="ko-KR" altLang="en-US" sz="2800" b="1" u="sng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조건문</a:t>
            </a: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800" b="1" u="sng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반복문</a:t>
            </a:r>
            <a:r>
              <a:rPr lang="en-US" altLang="ko-KR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800" b="1" u="sng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함수</a:t>
            </a:r>
            <a:endParaRPr lang="en-US" altLang="ko-KR" sz="2800" b="1" u="sng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조건문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spc="-150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반복문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apply()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함수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사용자 정의 함수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   05. </a:t>
            </a:r>
            <a:r>
              <a:rPr lang="ko-KR" altLang="en-US" sz="2400" b="1" spc="-150" dirty="0">
                <a:solidFill>
                  <a:srgbClr val="12734E"/>
                </a:solidFill>
                <a:latin typeface="맑은 고딕" panose="020B0503020000020004" pitchFamily="50" charset="-127"/>
              </a:rPr>
              <a:t>조건에 맞는 데이터의 위치 찾기</a:t>
            </a:r>
            <a:endParaRPr lang="en-US" altLang="ko-KR" sz="2400" b="1" spc="-150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3736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>
            <a:extLst>
              <a:ext uri="{FF2B5EF4-FFF2-40B4-BE49-F238E27FC236}">
                <a16:creationId xmlns:a16="http://schemas.microsoft.com/office/drawing/2014/main" id="{A890D42C-CBC3-4E2C-8104-62D167748B5F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5726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CA1663-AB78-4853-BE2D-53F0867F63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2" name="Picture 4" descr="C:\Users\김현용\Desktop\제호.jpg">
            <a:extLst>
              <a:ext uri="{FF2B5EF4-FFF2-40B4-BE49-F238E27FC236}">
                <a16:creationId xmlns:a16="http://schemas.microsoft.com/office/drawing/2014/main" id="{121AEF5F-BC8A-40D4-8014-5426F2FCB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0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2" r:id="rId4"/>
    <p:sldLayoutId id="2147483724" r:id="rId5"/>
    <p:sldLayoutId id="2147483726" r:id="rId6"/>
    <p:sldLayoutId id="2147483721" r:id="rId7"/>
    <p:sldLayoutId id="2147483723" r:id="rId8"/>
    <p:sldLayoutId id="2147483725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04.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23423-570B-4C95-85E2-F2CEE0B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6" y="1268760"/>
            <a:ext cx="7443269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en-US" altLang="ko-KR" sz="2000" b="1" dirty="0" err="1">
                <a:solidFill>
                  <a:srgbClr val="437361"/>
                </a:solidFill>
              </a:rPr>
              <a:t>ifelse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둘 중</a:t>
            </a:r>
            <a:r>
              <a:rPr lang="en-US" altLang="ko-KR" sz="1600" dirty="0"/>
              <a:t> </a:t>
            </a:r>
            <a:r>
              <a:rPr lang="ko-KR" altLang="en-US" sz="1600" dirty="0"/>
              <a:t>하나의 값 또는 변수를 선택할 때 사용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ifelse</a:t>
            </a:r>
            <a:r>
              <a:rPr lang="ko-KR" altLang="en-US" sz="1600" dirty="0"/>
              <a:t>문의 문법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229205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2765749"/>
            <a:ext cx="7443269" cy="39036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85431" y="235962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2816103"/>
            <a:ext cx="7093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(a&gt;b) {</a:t>
            </a:r>
          </a:p>
          <a:p>
            <a:r>
              <a:rPr lang="en-US" altLang="ko-KR" sz="1600" dirty="0"/>
              <a:t> c &lt;- a</a:t>
            </a:r>
          </a:p>
          <a:p>
            <a:r>
              <a:rPr lang="en-US" altLang="ko-KR" sz="1600" dirty="0"/>
              <a:t>} else {</a:t>
            </a:r>
          </a:p>
          <a:p>
            <a:r>
              <a:rPr lang="en-US" altLang="ko-KR" sz="1600" dirty="0"/>
              <a:t> c &lt;- b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print(c)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endParaRPr lang="en-US" altLang="ko-KR" sz="1600" dirty="0"/>
          </a:p>
          <a:p>
            <a:r>
              <a:rPr lang="en-US" altLang="ko-KR" sz="1600" dirty="0"/>
              <a:t>c &lt;- </a:t>
            </a:r>
            <a:r>
              <a:rPr lang="en-US" altLang="ko-KR" sz="1600" dirty="0" err="1"/>
              <a:t>ifelse</a:t>
            </a:r>
            <a:r>
              <a:rPr lang="en-US" altLang="ko-KR" sz="1600" dirty="0"/>
              <a:t>(a&gt;b, a, b)</a:t>
            </a:r>
          </a:p>
          <a:p>
            <a:r>
              <a:rPr lang="en-US" altLang="ko-KR" sz="1600" dirty="0"/>
              <a:t>print(c)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5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752476-6845-4C91-A001-D45724EE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1313765"/>
            <a:ext cx="7443269" cy="35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18766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296524" y="818710"/>
            <a:ext cx="8685965" cy="14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1. </a:t>
            </a:r>
            <a:r>
              <a:rPr lang="en-US" altLang="ko-KR" sz="1800" dirty="0">
                <a:solidFill>
                  <a:srgbClr val="437361"/>
                </a:solidFill>
              </a:rPr>
              <a:t>if-else</a:t>
            </a:r>
            <a:r>
              <a:rPr lang="ko-KR" altLang="en-US" sz="1800" dirty="0">
                <a:solidFill>
                  <a:srgbClr val="437361"/>
                </a:solidFill>
              </a:rPr>
              <a:t>문에서 발생할 수 있는 오류</a:t>
            </a:r>
            <a:r>
              <a:rPr lang="en-US" altLang="ko-KR" sz="1800" dirty="0">
                <a:solidFill>
                  <a:srgbClr val="437361"/>
                </a:solidFill>
              </a:rPr>
              <a:t> </a:t>
            </a: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2. else</a:t>
            </a:r>
            <a:r>
              <a:rPr lang="ko-KR" altLang="en-US" sz="1800" dirty="0">
                <a:solidFill>
                  <a:srgbClr val="4F784C"/>
                </a:solidFill>
              </a:rPr>
              <a:t>는 반드시 </a:t>
            </a:r>
            <a:r>
              <a:rPr lang="en-US" altLang="ko-KR" sz="1800" dirty="0">
                <a:solidFill>
                  <a:srgbClr val="4F784C"/>
                </a:solidFill>
              </a:rPr>
              <a:t>if</a:t>
            </a:r>
            <a:r>
              <a:rPr lang="ko-KR" altLang="en-US" sz="1800" dirty="0">
                <a:solidFill>
                  <a:srgbClr val="4F784C"/>
                </a:solidFill>
              </a:rPr>
              <a:t>문의 코드블록이 끝나는 부분에 있는 </a:t>
            </a:r>
            <a:r>
              <a:rPr lang="en-US" altLang="ko-KR" sz="1800" dirty="0">
                <a:solidFill>
                  <a:srgbClr val="4F784C"/>
                </a:solidFill>
              </a:rPr>
              <a:t>}</a:t>
            </a:r>
            <a:r>
              <a:rPr lang="ko-KR" altLang="en-US" sz="1800" dirty="0">
                <a:solidFill>
                  <a:srgbClr val="4F784C"/>
                </a:solidFill>
              </a:rPr>
              <a:t>와 같은 줄에 작성해야 함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151A25-018E-4444-AF9A-24FEF7E79BBD}"/>
              </a:ext>
            </a:extLst>
          </p:cNvPr>
          <p:cNvSpPr/>
          <p:nvPr/>
        </p:nvSpPr>
        <p:spPr>
          <a:xfrm>
            <a:off x="841643" y="2210839"/>
            <a:ext cx="7443269" cy="2148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F22E0-A189-49A2-830C-726B8F481FD3}"/>
              </a:ext>
            </a:extLst>
          </p:cNvPr>
          <p:cNvSpPr txBox="1"/>
          <p:nvPr/>
        </p:nvSpPr>
        <p:spPr>
          <a:xfrm>
            <a:off x="898440" y="2261193"/>
            <a:ext cx="7093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job.type</a:t>
            </a:r>
            <a:r>
              <a:rPr lang="en-US" altLang="ko-KR" dirty="0"/>
              <a:t> &lt;- 'A'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job.type</a:t>
            </a:r>
            <a:r>
              <a:rPr lang="en-US" altLang="ko-KR" dirty="0"/>
              <a:t> == 'B') {</a:t>
            </a:r>
          </a:p>
          <a:p>
            <a:r>
              <a:rPr lang="en-US" altLang="ko-KR" dirty="0"/>
              <a:t> bonus &lt;- 200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 { 		</a:t>
            </a:r>
            <a:r>
              <a:rPr lang="en-US" altLang="ko-KR" dirty="0">
                <a:solidFill>
                  <a:srgbClr val="437361"/>
                </a:solidFill>
              </a:rPr>
              <a:t># </a:t>
            </a:r>
            <a:r>
              <a:rPr lang="ko-KR" altLang="en-US" dirty="0">
                <a:solidFill>
                  <a:srgbClr val="437361"/>
                </a:solidFill>
              </a:rPr>
              <a:t>에러 발생</a:t>
            </a:r>
            <a:r>
              <a:rPr lang="en-US" altLang="ko-KR" dirty="0">
                <a:solidFill>
                  <a:srgbClr val="437361"/>
                </a:solidFill>
              </a:rPr>
              <a:t>, </a:t>
            </a:r>
            <a:r>
              <a:rPr lang="ko-KR" altLang="en-US" dirty="0" err="1">
                <a:solidFill>
                  <a:srgbClr val="437361"/>
                </a:solidFill>
              </a:rPr>
              <a:t>윗</a:t>
            </a:r>
            <a:r>
              <a:rPr lang="ko-KR" altLang="en-US" dirty="0">
                <a:solidFill>
                  <a:srgbClr val="437361"/>
                </a:solidFill>
              </a:rPr>
              <a:t> 줄로 옮겨야 한다</a:t>
            </a:r>
            <a:r>
              <a:rPr lang="en-US" altLang="ko-KR" dirty="0">
                <a:solidFill>
                  <a:srgbClr val="437361"/>
                </a:solidFill>
              </a:rPr>
              <a:t>.</a:t>
            </a:r>
          </a:p>
          <a:p>
            <a:r>
              <a:rPr lang="en-US" altLang="ko-KR" dirty="0"/>
              <a:t> bonus &lt;- 100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74E524-804C-4258-9DD6-8C5BD9B9F22B}"/>
              </a:ext>
            </a:extLst>
          </p:cNvPr>
          <p:cNvSpPr/>
          <p:nvPr/>
        </p:nvSpPr>
        <p:spPr>
          <a:xfrm>
            <a:off x="829067" y="4629327"/>
            <a:ext cx="7443269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16419-F976-4807-B592-A4C71CEFA9E3}"/>
              </a:ext>
            </a:extLst>
          </p:cNvPr>
          <p:cNvSpPr txBox="1"/>
          <p:nvPr/>
        </p:nvSpPr>
        <p:spPr>
          <a:xfrm>
            <a:off x="885864" y="4679680"/>
            <a:ext cx="7093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(</a:t>
            </a:r>
            <a:r>
              <a:rPr lang="en-US" altLang="ko-KR" dirty="0" err="1"/>
              <a:t>job.type</a:t>
            </a:r>
            <a:r>
              <a:rPr lang="en-US" altLang="ko-KR" dirty="0"/>
              <a:t> = 'B') {</a:t>
            </a:r>
          </a:p>
          <a:p>
            <a:r>
              <a:rPr lang="en-US" altLang="ko-KR" dirty="0"/>
              <a:t> bonus &lt;- 200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1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1388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for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반복문</a:t>
            </a:r>
            <a:r>
              <a:rPr lang="en-US" altLang="ko-KR" sz="1600" dirty="0"/>
              <a:t>(repetitive statement)</a:t>
            </a:r>
            <a:r>
              <a:rPr lang="ko-KR" altLang="en-US" sz="1600" dirty="0"/>
              <a:t>은 정해진 동작을 반복적으로 수행할 때 사용하는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동일 명령문을 여러 번 반복해서 실행할 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for</a:t>
            </a:r>
            <a:r>
              <a:rPr lang="ko-KR" altLang="en-US" sz="1600" dirty="0"/>
              <a:t>문의 문법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59721"/>
              </p:ext>
            </p:extLst>
          </p:nvPr>
        </p:nvGraphicFramePr>
        <p:xfrm>
          <a:off x="1016606" y="3074707"/>
          <a:ext cx="7425824" cy="1152970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for 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변수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in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 범위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9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기본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0683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926889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1:5) {</a:t>
            </a:r>
          </a:p>
          <a:p>
            <a:r>
              <a:rPr lang="en-US" altLang="ko-KR" sz="1600" dirty="0"/>
              <a:t> print('*')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836B72-1EE2-4974-B6E8-E3A42F97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5" y="3106322"/>
            <a:ext cx="7418498" cy="14731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E9C57D-F232-409F-A470-6159163E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5" y="4579436"/>
            <a:ext cx="7411170" cy="9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반복 범위에 따른 반복 변수의 값 변화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0683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926889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6:10) {</a:t>
            </a:r>
          </a:p>
          <a:p>
            <a:r>
              <a:rPr lang="en-US" altLang="ko-KR" sz="1600" dirty="0"/>
              <a:t>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0AD386-A3EF-4091-B76E-C1E07617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97" y="3101009"/>
            <a:ext cx="7432215" cy="9091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0C3A0C-9907-46B0-9842-89FFB13E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8" y="3969755"/>
            <a:ext cx="7425824" cy="14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1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반복 변수를 이용한 구구단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0683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926889"/>
            <a:ext cx="738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for(i in 1:9) {</a:t>
            </a:r>
          </a:p>
          <a:p>
            <a:r>
              <a:rPr lang="nn-NO" altLang="ko-KR" sz="1600" dirty="0"/>
              <a:t> cat('2 *', i,'=', 2*i,'\n')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CE01C9-6683-4A79-AF13-0B7601A6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89" y="3069923"/>
            <a:ext cx="7434496" cy="35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1.4 for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 안에서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문의 사용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53533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59486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7386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for(i in 1:20) {</a:t>
            </a:r>
          </a:p>
          <a:p>
            <a:r>
              <a:rPr lang="nn-NO" altLang="ko-KR" sz="1600" dirty="0"/>
              <a:t> if(i%%2==0) { 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짝수인지 확인</a:t>
            </a:r>
          </a:p>
          <a:p>
            <a:r>
              <a:rPr lang="ko-KR" altLang="en-US" sz="1600" dirty="0"/>
              <a:t> </a:t>
            </a:r>
            <a:r>
              <a:rPr lang="nn-NO" altLang="ko-KR" sz="1600" dirty="0"/>
              <a:t>print(i)</a:t>
            </a:r>
          </a:p>
          <a:p>
            <a:r>
              <a:rPr lang="nn-NO" altLang="ko-KR" sz="1600" dirty="0"/>
              <a:t> }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FFCC5-10F1-4A07-BAF9-8F6F5C39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358770"/>
            <a:ext cx="7443269" cy="44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1.5 1~100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사이의 숫자의 합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153533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03761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7386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sum &lt;- 0</a:t>
            </a:r>
          </a:p>
          <a:p>
            <a:r>
              <a:rPr lang="nn-NO" altLang="ko-KR" sz="1600" dirty="0"/>
              <a:t>for(i in 1:100) {</a:t>
            </a:r>
          </a:p>
          <a:p>
            <a:r>
              <a:rPr lang="nn-NO" altLang="ko-KR" sz="1600" dirty="0"/>
              <a:t> sum &lt;- sum + i 		</a:t>
            </a:r>
            <a:r>
              <a:rPr lang="nn-NO" altLang="ko-KR" sz="1600" dirty="0">
                <a:solidFill>
                  <a:srgbClr val="437361"/>
                </a:solidFill>
              </a:rPr>
              <a:t># sum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nn-NO" altLang="ko-KR" sz="1600" dirty="0">
                <a:solidFill>
                  <a:srgbClr val="437361"/>
                </a:solidFill>
              </a:rPr>
              <a:t>i </a:t>
            </a:r>
            <a:r>
              <a:rPr lang="ko-KR" altLang="en-US" sz="1600" dirty="0">
                <a:solidFill>
                  <a:srgbClr val="437361"/>
                </a:solidFill>
              </a:rPr>
              <a:t>값을 누적</a:t>
            </a:r>
          </a:p>
          <a:p>
            <a:r>
              <a:rPr lang="en-US" altLang="ko-KR" sz="1600" dirty="0"/>
              <a:t>}</a:t>
            </a:r>
          </a:p>
          <a:p>
            <a:r>
              <a:rPr lang="nn-NO" altLang="ko-KR" sz="1600" dirty="0"/>
              <a:t>print(sum)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634D19-FFBD-4545-92CC-8C248ABC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526497"/>
            <a:ext cx="7460714" cy="17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1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1.6 iris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에서 꽃잎의 길이에 따른 분류 작업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36786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13092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7369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norow &lt;- nrow(iris) 		</a:t>
            </a:r>
            <a:r>
              <a:rPr lang="nn-NO" altLang="ko-KR" sz="1600" dirty="0">
                <a:solidFill>
                  <a:srgbClr val="437361"/>
                </a:solidFill>
              </a:rPr>
              <a:t># iris</a:t>
            </a:r>
            <a:r>
              <a:rPr lang="ko-KR" altLang="en-US" sz="1600" dirty="0">
                <a:solidFill>
                  <a:srgbClr val="437361"/>
                </a:solidFill>
              </a:rPr>
              <a:t>의 행의 수</a:t>
            </a:r>
          </a:p>
          <a:p>
            <a:r>
              <a:rPr lang="nn-NO" altLang="ko-KR" sz="1600" dirty="0"/>
              <a:t>mylabel &lt;- c( ) 	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비어있는</a:t>
            </a:r>
            <a:r>
              <a:rPr lang="ko-KR" altLang="en-US" sz="1600" dirty="0">
                <a:solidFill>
                  <a:srgbClr val="437361"/>
                </a:solidFill>
              </a:rPr>
              <a:t> 벡터 선언</a:t>
            </a:r>
          </a:p>
          <a:p>
            <a:r>
              <a:rPr lang="nn-NO" altLang="ko-KR" sz="1600" dirty="0"/>
              <a:t>for(i in 1:norow) {</a:t>
            </a:r>
          </a:p>
          <a:p>
            <a:r>
              <a:rPr lang="nn-NO" altLang="ko-KR" sz="1600" dirty="0"/>
              <a:t> 	if (iris$Petal.Length[i] &lt;= 1.6) { 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꽃잎의 길이에 따라 레이블 결정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	</a:t>
            </a:r>
            <a:r>
              <a:rPr lang="nn-NO" altLang="ko-KR" sz="1600" dirty="0"/>
              <a:t>mylabel[i] &lt;- 'L’</a:t>
            </a:r>
          </a:p>
          <a:p>
            <a:r>
              <a:rPr lang="nn-NO" altLang="ko-KR" sz="1600" dirty="0"/>
              <a:t> 	} else if (iris$Petal.Length[i] &gt;= 5.1) {</a:t>
            </a:r>
          </a:p>
          <a:p>
            <a:r>
              <a:rPr lang="nn-NO" altLang="ko-KR" sz="1600" dirty="0"/>
              <a:t> 		mylabel[i] &lt;- 'H’</a:t>
            </a:r>
          </a:p>
          <a:p>
            <a:r>
              <a:rPr lang="nn-NO" altLang="ko-KR" sz="1600" dirty="0"/>
              <a:t> 	} else {</a:t>
            </a:r>
          </a:p>
          <a:p>
            <a:r>
              <a:rPr lang="nn-NO" altLang="ko-KR" sz="1600" dirty="0"/>
              <a:t> 		mylabel[i] &lt;- 'M’</a:t>
            </a:r>
          </a:p>
          <a:p>
            <a:r>
              <a:rPr lang="nn-NO" altLang="ko-KR" sz="1600" dirty="0"/>
              <a:t> 	}</a:t>
            </a:r>
          </a:p>
          <a:p>
            <a:r>
              <a:rPr lang="nn-NO" altLang="ko-KR" sz="1600" dirty="0"/>
              <a:t>}</a:t>
            </a:r>
          </a:p>
          <a:p>
            <a:r>
              <a:rPr lang="nn-NO" altLang="ko-KR" sz="1600" dirty="0"/>
              <a:t>print(mylabel) 		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레이블 출력</a:t>
            </a:r>
          </a:p>
          <a:p>
            <a:r>
              <a:rPr lang="nn-NO" altLang="ko-KR" sz="1600" dirty="0"/>
              <a:t>newds &lt;- data.frame(iris$Petal.Length, mylabel) 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꽃잎의 길이와 레이블 결합</a:t>
            </a:r>
          </a:p>
          <a:p>
            <a:r>
              <a:rPr lang="nn-NO" altLang="ko-KR" sz="1600" dirty="0"/>
              <a:t>head(newds) 			</a:t>
            </a:r>
            <a:r>
              <a:rPr lang="nn-NO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새로운 데이터셋 내용 출력</a:t>
            </a:r>
          </a:p>
        </p:txBody>
      </p:sp>
    </p:spTree>
    <p:extLst>
      <p:ext uri="{BB962C8B-B14F-4D97-AF65-F5344CB8AC3E}">
        <p14:creationId xmlns:p14="http://schemas.microsoft.com/office/powerpoint/2010/main" val="276404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063C9-B3D2-46DE-999E-882FA0C7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23755"/>
            <a:ext cx="7443269" cy="464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2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47A2D6-BE9B-43FD-94CC-2C18D348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68760"/>
            <a:ext cx="7443269" cy="4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while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while</a:t>
            </a:r>
            <a:r>
              <a:rPr lang="ko-KR" altLang="en-US" sz="1600" dirty="0"/>
              <a:t>문은 어떤 조건이 만족하는 동안 코드블록을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조건이 거짓일 경우 반복을 종료하는 명령문</a:t>
            </a: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79988"/>
              </p:ext>
            </p:extLst>
          </p:nvPr>
        </p:nvGraphicFramePr>
        <p:xfrm>
          <a:off x="994103" y="2084597"/>
          <a:ext cx="7425824" cy="1152970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while 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비교조건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반복할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A868C79-8438-4FCC-A122-3894EA036ED2}"/>
              </a:ext>
            </a:extLst>
          </p:cNvPr>
          <p:cNvSpPr/>
          <p:nvPr/>
        </p:nvSpPr>
        <p:spPr>
          <a:xfrm>
            <a:off x="976658" y="33390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76E80C-25E6-4CDB-90FA-9A58BC5A83B0}"/>
              </a:ext>
            </a:extLst>
          </p:cNvPr>
          <p:cNvSpPr/>
          <p:nvPr/>
        </p:nvSpPr>
        <p:spPr>
          <a:xfrm>
            <a:off x="976658" y="3812720"/>
            <a:ext cx="7443269" cy="197335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AFC55-4EE6-47A4-BC46-D45FC6EEBA14}"/>
              </a:ext>
            </a:extLst>
          </p:cNvPr>
          <p:cNvSpPr txBox="1"/>
          <p:nvPr/>
        </p:nvSpPr>
        <p:spPr>
          <a:xfrm>
            <a:off x="948107" y="340659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4-12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4B84-0F03-4063-8880-C5B67DF99C46}"/>
              </a:ext>
            </a:extLst>
          </p:cNvPr>
          <p:cNvSpPr txBox="1"/>
          <p:nvPr/>
        </p:nvSpPr>
        <p:spPr>
          <a:xfrm>
            <a:off x="1050900" y="3870730"/>
            <a:ext cx="736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&lt;- 1</a:t>
            </a:r>
          </a:p>
          <a:p>
            <a:r>
              <a:rPr lang="en-US" altLang="ko-KR" sz="1600" dirty="0"/>
              <a:t>while(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&lt;=100) {</a:t>
            </a:r>
          </a:p>
          <a:p>
            <a:r>
              <a:rPr lang="en-US" altLang="ko-KR" sz="1600" dirty="0"/>
              <a:t> 	sum &lt;- sum +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437361"/>
                </a:solidFill>
              </a:rPr>
              <a:t># sum</a:t>
            </a:r>
            <a:r>
              <a:rPr lang="ko-KR" altLang="en-US" sz="1600" dirty="0">
                <a:solidFill>
                  <a:srgbClr val="437361"/>
                </a:solidFill>
              </a:rPr>
              <a:t>에 </a:t>
            </a:r>
            <a:r>
              <a:rPr lang="en-US" altLang="ko-KR" sz="1600" dirty="0" err="1">
                <a:solidFill>
                  <a:srgbClr val="437361"/>
                </a:solidFill>
              </a:rPr>
              <a:t>i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값을 누적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+ 1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i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값을 </a:t>
            </a:r>
            <a:r>
              <a:rPr lang="en-US" altLang="ko-KR" sz="1600" dirty="0">
                <a:solidFill>
                  <a:srgbClr val="437361"/>
                </a:solidFill>
              </a:rPr>
              <a:t>1 </a:t>
            </a:r>
            <a:r>
              <a:rPr lang="ko-KR" altLang="en-US" sz="1600" dirty="0">
                <a:solidFill>
                  <a:srgbClr val="437361"/>
                </a:solidFill>
              </a:rPr>
              <a:t>증가시킴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print(sum)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668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83B04-8245-4A36-8656-BBF204F4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24" y="3876859"/>
            <a:ext cx="5624910" cy="1664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545AB-6C33-4A45-B0D2-067F6C0806AA}"/>
              </a:ext>
            </a:extLst>
          </p:cNvPr>
          <p:cNvSpPr txBox="1"/>
          <p:nvPr/>
        </p:nvSpPr>
        <p:spPr>
          <a:xfrm>
            <a:off x="2198252" y="5439508"/>
            <a:ext cx="297765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콘솔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(Console)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창의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STOP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아이콘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F8ED2D-4A2C-47AB-9632-9747C9E45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1342641"/>
            <a:ext cx="7443269" cy="23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61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break</a:t>
            </a:r>
            <a:r>
              <a:rPr lang="ko-KR" altLang="en-US" sz="2000" b="1" dirty="0">
                <a:solidFill>
                  <a:srgbClr val="437361"/>
                </a:solidFill>
              </a:rPr>
              <a:t>와 </a:t>
            </a:r>
            <a:r>
              <a:rPr lang="en-US" altLang="ko-KR" sz="2000" b="1" dirty="0">
                <a:solidFill>
                  <a:srgbClr val="437361"/>
                </a:solidFill>
              </a:rPr>
              <a:t>next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break</a:t>
            </a: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180091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2274606"/>
            <a:ext cx="7443269" cy="165336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48107" y="186848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2324960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1:10) {</a:t>
            </a:r>
          </a:p>
          <a:p>
            <a:r>
              <a:rPr lang="en-US" altLang="ko-KR" sz="1600" dirty="0"/>
              <a:t> sum &lt;- sum +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r>
              <a:rPr lang="en-US" altLang="ko-KR" sz="1600" dirty="0"/>
              <a:t>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&gt;=5) break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sum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675029-E2BF-4ED7-84F3-197EE77D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4094123"/>
            <a:ext cx="7443269" cy="1166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79943-4F36-461D-BD14-40E437DDB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8" y="5231885"/>
            <a:ext cx="7443269" cy="8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6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next</a:t>
            </a: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143696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910654"/>
            <a:ext cx="7443269" cy="165336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150453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98440" y="1961008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sum &lt;- 0</a:t>
            </a:r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1:10) {</a:t>
            </a:r>
          </a:p>
          <a:p>
            <a:r>
              <a:rPr lang="en-US" altLang="ko-KR" sz="1600" dirty="0"/>
              <a:t>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%%2==0) next</a:t>
            </a:r>
          </a:p>
          <a:p>
            <a:r>
              <a:rPr lang="en-US" altLang="ko-KR" sz="1600" dirty="0"/>
              <a:t> sum &lt;- sum +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sum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748633-2A01-48A5-BDDF-61D2844E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72" y="3602747"/>
            <a:ext cx="7437440" cy="20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0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4934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6105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apply() </a:t>
            </a:r>
            <a:r>
              <a:rPr lang="ko-KR" altLang="en-US" sz="2000" b="1" dirty="0">
                <a:solidFill>
                  <a:srgbClr val="437361"/>
                </a:solidFill>
              </a:rPr>
              <a:t>함수의 개념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 작업이 필요한 경우에는 반복문을 적용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반복 작업의 대상이 매트릭스나 데이터프레임의 행</a:t>
            </a:r>
            <a:r>
              <a:rPr lang="en-US" altLang="ko-KR" sz="1600" dirty="0"/>
              <a:t>(row) </a:t>
            </a:r>
            <a:r>
              <a:rPr lang="ko-KR" altLang="en-US" sz="1600" dirty="0"/>
              <a:t>또는 열</a:t>
            </a:r>
            <a:r>
              <a:rPr lang="en-US" altLang="ko-KR" sz="1600" dirty="0"/>
              <a:t>(column)</a:t>
            </a:r>
            <a:r>
              <a:rPr lang="ko-KR" altLang="en-US" sz="1600" dirty="0"/>
              <a:t>인 경우는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문이나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대신에 </a:t>
            </a:r>
            <a:r>
              <a:rPr lang="en-US" altLang="ko-KR" sz="1600" dirty="0"/>
              <a:t>apply()</a:t>
            </a:r>
            <a:r>
              <a:rPr lang="ko-KR" altLang="en-US" sz="1600" dirty="0"/>
              <a:t> 함수를 이용할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apply() </a:t>
            </a:r>
            <a:r>
              <a:rPr lang="ko-KR" altLang="en-US" sz="1600" dirty="0"/>
              <a:t>함수의 문법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77055"/>
              </p:ext>
            </p:extLst>
          </p:nvPr>
        </p:nvGraphicFramePr>
        <p:xfrm>
          <a:off x="994103" y="2978950"/>
          <a:ext cx="7425824" cy="765085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7650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apply(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데이터셋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/</a:t>
                      </a:r>
                      <a:r>
                        <a:rPr lang="ko-KR" altLang="en-US" sz="16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열방향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지정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적용 함수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748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8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apply() </a:t>
            </a:r>
            <a:r>
              <a:rPr lang="ko-KR" altLang="en-US" sz="2000" b="1" dirty="0">
                <a:solidFill>
                  <a:srgbClr val="437361"/>
                </a:solidFill>
              </a:rPr>
              <a:t>함수의 적용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143700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1910694"/>
            <a:ext cx="7443269" cy="77307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48107" y="150457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1961048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apply(iris[,1:4], 1, mean) 	</a:t>
            </a:r>
            <a:r>
              <a:rPr lang="en-US" altLang="ko-KR" sz="1600" dirty="0">
                <a:solidFill>
                  <a:srgbClr val="437361"/>
                </a:solidFill>
              </a:rPr>
              <a:t># row </a:t>
            </a:r>
            <a:r>
              <a:rPr lang="ko-KR" altLang="en-US" sz="1600" dirty="0">
                <a:solidFill>
                  <a:srgbClr val="437361"/>
                </a:solidFill>
              </a:rPr>
              <a:t>방향으로 함수 적용</a:t>
            </a:r>
          </a:p>
          <a:p>
            <a:r>
              <a:rPr lang="en-US" altLang="ko-KR" sz="1600" dirty="0"/>
              <a:t>apply(iris[,1:4], 2, mean) 	</a:t>
            </a:r>
            <a:r>
              <a:rPr lang="en-US" altLang="ko-KR" sz="1600" dirty="0">
                <a:solidFill>
                  <a:srgbClr val="437361"/>
                </a:solidFill>
              </a:rPr>
              <a:t># col </a:t>
            </a:r>
            <a:r>
              <a:rPr lang="ko-KR" altLang="en-US" sz="1600" dirty="0">
                <a:solidFill>
                  <a:srgbClr val="437361"/>
                </a:solidFill>
              </a:rPr>
              <a:t>방향으로 함수 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775D69-48B5-434F-AF91-621C71E1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2853595"/>
            <a:ext cx="7443269" cy="26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777578-BF5E-47EC-90B6-3466E622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4" y="1177830"/>
            <a:ext cx="7449319" cy="4502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390618" y="5684268"/>
            <a:ext cx="236276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4-2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apply(iris[,1:4], 1, mean)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536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apply()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83259-99A4-49C6-8776-F371272EA520}"/>
              </a:ext>
            </a:extLst>
          </p:cNvPr>
          <p:cNvSpPr txBox="1"/>
          <p:nvPr/>
        </p:nvSpPr>
        <p:spPr>
          <a:xfrm>
            <a:off x="3390616" y="5931317"/>
            <a:ext cx="2362763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4-3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</a:rPr>
              <a:t>apply(iris[,1:4], 2, mean)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DF500-3A85-425D-B6C0-AE59FB3F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7" y="1808820"/>
            <a:ext cx="7449319" cy="41224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715EA-A143-493C-9CFF-698DE7F5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15" y="751467"/>
            <a:ext cx="7448874" cy="9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3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30183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40"/>
            <a:ext cx="8550950" cy="56705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사용자 정의 함수 만들기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은 사용자들도 자신만의 함수를 만들어 사용할 수 있는 기능을 제공하는데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사용자 정의 함수라고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 정의 함수 문법</a:t>
            </a: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33BEBC-6AD0-4EFC-A4DE-3A57E168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91789"/>
              </p:ext>
            </p:extLst>
          </p:nvPr>
        </p:nvGraphicFramePr>
        <p:xfrm>
          <a:off x="1016606" y="2438890"/>
          <a:ext cx="7425824" cy="1543114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485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&lt;- function(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매개변수 목록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실행할 명령문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return(</a:t>
                      </a:r>
                      <a:r>
                        <a:rPr lang="ko-KR" altLang="en-US" sz="1600" b="1" kern="0" spc="0" dirty="0">
                          <a:solidFill>
                            <a:srgbClr val="437361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함수의 실행 결과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FBF67F-AE57-4EA6-8C26-496B83E2DCDC}"/>
              </a:ext>
            </a:extLst>
          </p:cNvPr>
          <p:cNvSpPr txBox="1">
            <a:spLocks/>
          </p:cNvSpPr>
          <p:nvPr/>
        </p:nvSpPr>
        <p:spPr>
          <a:xfrm>
            <a:off x="656565" y="4072014"/>
            <a:ext cx="8550950" cy="347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함수를 만들고 사용하기</a:t>
            </a:r>
            <a:endParaRPr lang="ko-KR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6D873-47B3-46C2-A603-CCBFB75C6A74}"/>
              </a:ext>
            </a:extLst>
          </p:cNvPr>
          <p:cNvSpPr/>
          <p:nvPr/>
        </p:nvSpPr>
        <p:spPr>
          <a:xfrm>
            <a:off x="976658" y="445225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85DFB6-1AD6-4749-A102-643A9F51F98B}"/>
              </a:ext>
            </a:extLst>
          </p:cNvPr>
          <p:cNvSpPr/>
          <p:nvPr/>
        </p:nvSpPr>
        <p:spPr>
          <a:xfrm>
            <a:off x="976658" y="4925948"/>
            <a:ext cx="7460714" cy="181588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252AD-E8AB-44A4-B45E-20B6BDB60B5B}"/>
              </a:ext>
            </a:extLst>
          </p:cNvPr>
          <p:cNvSpPr txBox="1"/>
          <p:nvPr/>
        </p:nvSpPr>
        <p:spPr>
          <a:xfrm>
            <a:off x="948107" y="451982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4-16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05909-E557-47D4-82F4-1BC83E90ECF4}"/>
              </a:ext>
            </a:extLst>
          </p:cNvPr>
          <p:cNvSpPr txBox="1"/>
          <p:nvPr/>
        </p:nvSpPr>
        <p:spPr>
          <a:xfrm>
            <a:off x="1050901" y="4983958"/>
            <a:ext cx="35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mymax &lt;- function(x,y) {</a:t>
            </a:r>
          </a:p>
          <a:p>
            <a:r>
              <a:rPr lang="nn-NO" altLang="ko-KR" sz="1600" dirty="0"/>
              <a:t> num.max &lt;- x</a:t>
            </a:r>
          </a:p>
          <a:p>
            <a:r>
              <a:rPr lang="nn-NO" altLang="ko-KR" sz="1600" dirty="0"/>
              <a:t> if (y &gt; x) {</a:t>
            </a:r>
          </a:p>
          <a:p>
            <a:r>
              <a:rPr lang="nn-NO" altLang="ko-KR" sz="1600" dirty="0"/>
              <a:t> num.max &lt;- y</a:t>
            </a:r>
          </a:p>
          <a:p>
            <a:r>
              <a:rPr lang="nn-NO" altLang="ko-KR" sz="1600" dirty="0"/>
              <a:t> }</a:t>
            </a:r>
          </a:p>
          <a:p>
            <a:r>
              <a:rPr lang="nn-NO" altLang="ko-KR" sz="1600" dirty="0"/>
              <a:t> return(num.max)</a:t>
            </a:r>
          </a:p>
          <a:p>
            <a:r>
              <a:rPr lang="nn-NO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28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함수를 만들고 사용하기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3CCBA6-0D9C-4C1C-877B-1DD27543C986}"/>
              </a:ext>
            </a:extLst>
          </p:cNvPr>
          <p:cNvSpPr/>
          <p:nvPr/>
        </p:nvSpPr>
        <p:spPr>
          <a:xfrm>
            <a:off x="915887" y="139191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53224-4CD6-497C-BD36-0CAD220E1062}"/>
              </a:ext>
            </a:extLst>
          </p:cNvPr>
          <p:cNvSpPr/>
          <p:nvPr/>
        </p:nvSpPr>
        <p:spPr>
          <a:xfrm>
            <a:off x="915887" y="1865608"/>
            <a:ext cx="7447242" cy="133836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9C5DE-61C7-47B8-AABB-60BC6CB254B6}"/>
              </a:ext>
            </a:extLst>
          </p:cNvPr>
          <p:cNvSpPr txBox="1"/>
          <p:nvPr/>
        </p:nvSpPr>
        <p:spPr>
          <a:xfrm>
            <a:off x="887336" y="14594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E8AD2-413A-4C00-9D33-95576A3BFD70}"/>
              </a:ext>
            </a:extLst>
          </p:cNvPr>
          <p:cNvSpPr txBox="1"/>
          <p:nvPr/>
        </p:nvSpPr>
        <p:spPr>
          <a:xfrm>
            <a:off x="1050900" y="1988840"/>
            <a:ext cx="35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600" dirty="0"/>
              <a:t>mymax(10,15)</a:t>
            </a:r>
          </a:p>
          <a:p>
            <a:r>
              <a:rPr lang="nn-NO" altLang="ko-KR" sz="1600" dirty="0"/>
              <a:t>a &lt;- mymax(20,15)</a:t>
            </a:r>
          </a:p>
          <a:p>
            <a:r>
              <a:rPr lang="nn-NO" altLang="ko-KR" sz="1600" dirty="0"/>
              <a:t>b &lt;- mymax(31,45)</a:t>
            </a:r>
          </a:p>
          <a:p>
            <a:r>
              <a:rPr lang="nn-NO" altLang="ko-KR" sz="1600" dirty="0"/>
              <a:t>print(a+b)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D7B40-9426-491E-A09E-930B5ECC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7" y="3357396"/>
            <a:ext cx="7447242" cy="173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0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사용자 정의 함수의 매개변수에 초기값 설정하기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23284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13092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6941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mydiv</a:t>
            </a:r>
            <a:r>
              <a:rPr lang="en-US" altLang="ko-KR" sz="1600" dirty="0"/>
              <a:t> &lt;- function(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=2) {</a:t>
            </a:r>
          </a:p>
          <a:p>
            <a:r>
              <a:rPr lang="en-US" altLang="ko-KR" sz="1600" dirty="0"/>
              <a:t> result &lt;- x/y</a:t>
            </a:r>
          </a:p>
          <a:p>
            <a:r>
              <a:rPr lang="en-US" altLang="ko-KR" sz="1600" dirty="0"/>
              <a:t> return(result)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(x=10,y=3)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매개변수 이름과 </a:t>
            </a:r>
            <a:r>
              <a:rPr lang="ko-KR" altLang="en-US" sz="1600" dirty="0" err="1">
                <a:solidFill>
                  <a:srgbClr val="437361"/>
                </a:solidFill>
              </a:rPr>
              <a:t>매개변수값을</a:t>
            </a:r>
            <a:r>
              <a:rPr lang="ko-KR" altLang="en-US" sz="1600" dirty="0">
                <a:solidFill>
                  <a:srgbClr val="437361"/>
                </a:solidFill>
              </a:rPr>
              <a:t> 쌍으로 입력</a:t>
            </a:r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(10,3)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 err="1">
                <a:solidFill>
                  <a:srgbClr val="437361"/>
                </a:solidFill>
              </a:rPr>
              <a:t>매개변수값만</a:t>
            </a:r>
            <a:r>
              <a:rPr lang="ko-KR" altLang="en-US" sz="1600" dirty="0">
                <a:solidFill>
                  <a:srgbClr val="437361"/>
                </a:solidFill>
              </a:rPr>
              <a:t> 입력</a:t>
            </a:r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(10) 	</a:t>
            </a:r>
            <a:r>
              <a:rPr lang="en-US" altLang="ko-KR" sz="1600" dirty="0">
                <a:solidFill>
                  <a:srgbClr val="437361"/>
                </a:solidFill>
              </a:rPr>
              <a:t># x</a:t>
            </a:r>
            <a:r>
              <a:rPr lang="ko-KR" altLang="en-US" sz="1600" dirty="0">
                <a:solidFill>
                  <a:srgbClr val="437361"/>
                </a:solidFill>
              </a:rPr>
              <a:t>에 대한 값만 입력</a:t>
            </a:r>
            <a:r>
              <a:rPr lang="en-US" altLang="ko-KR" sz="1600" dirty="0">
                <a:solidFill>
                  <a:srgbClr val="437361"/>
                </a:solidFill>
              </a:rPr>
              <a:t>(y </a:t>
            </a:r>
            <a:r>
              <a:rPr lang="ko-KR" altLang="en-US" sz="1600" dirty="0">
                <a:solidFill>
                  <a:srgbClr val="437361"/>
                </a:solidFill>
              </a:rPr>
              <a:t>값이 생략됨</a:t>
            </a:r>
            <a:r>
              <a:rPr lang="en-US" altLang="ko-KR" sz="1600" dirty="0">
                <a:solidFill>
                  <a:srgbClr val="437361"/>
                </a:solidFill>
              </a:rPr>
              <a:t>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2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BADEE-8EC8-4419-89ED-2CB77AF3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11" y="1358770"/>
            <a:ext cx="7440178" cy="32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4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4.3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함수가 반환하는 결과값이 여러 개일 때의 처리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b="1" dirty="0">
              <a:solidFill>
                <a:schemeClr val="accent3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9191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65608"/>
            <a:ext cx="7443269" cy="295854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13092" y="145948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915885" y="1923618"/>
            <a:ext cx="694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myfunc</a:t>
            </a:r>
            <a:r>
              <a:rPr lang="en-US" altLang="ko-KR" sz="1600" dirty="0"/>
              <a:t> &lt;- function(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val.sum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x+y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val.mul</a:t>
            </a:r>
            <a:r>
              <a:rPr lang="en-US" altLang="ko-KR" sz="1600" dirty="0"/>
              <a:t> &lt;- x*y</a:t>
            </a:r>
          </a:p>
          <a:p>
            <a:r>
              <a:rPr lang="en-US" altLang="ko-KR" sz="1600" dirty="0"/>
              <a:t> return(list(sum=</a:t>
            </a:r>
            <a:r>
              <a:rPr lang="en-US" altLang="ko-KR" sz="1600" dirty="0" err="1"/>
              <a:t>val.sum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mul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val.mul</a:t>
            </a:r>
            <a:r>
              <a:rPr lang="en-US" altLang="ko-KR" sz="1600" dirty="0"/>
              <a:t>)) 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result &lt;- </a:t>
            </a:r>
            <a:r>
              <a:rPr lang="en-US" altLang="ko-KR" sz="1600" dirty="0" err="1"/>
              <a:t>myfunc</a:t>
            </a:r>
            <a:r>
              <a:rPr lang="en-US" altLang="ko-KR" sz="1600" dirty="0"/>
              <a:t>(5,8)</a:t>
            </a:r>
          </a:p>
          <a:p>
            <a:r>
              <a:rPr lang="en-US" altLang="ko-KR" sz="1600" dirty="0"/>
              <a:t>s &lt;- </a:t>
            </a:r>
            <a:r>
              <a:rPr lang="en-US" altLang="ko-KR" sz="1600" dirty="0" err="1"/>
              <a:t>result$sum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5, 8</a:t>
            </a:r>
            <a:r>
              <a:rPr lang="ko-KR" altLang="en-US" sz="1600" dirty="0">
                <a:solidFill>
                  <a:srgbClr val="437361"/>
                </a:solidFill>
              </a:rPr>
              <a:t>의 합</a:t>
            </a:r>
          </a:p>
          <a:p>
            <a:r>
              <a:rPr lang="en-US" altLang="ko-KR" sz="1600" dirty="0"/>
              <a:t>m &lt;- </a:t>
            </a:r>
            <a:r>
              <a:rPr lang="en-US" altLang="ko-KR" sz="1600" dirty="0" err="1"/>
              <a:t>result$mul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37361"/>
                </a:solidFill>
              </a:rPr>
              <a:t># 5, 8</a:t>
            </a:r>
            <a:r>
              <a:rPr lang="ko-KR" altLang="en-US" sz="1600" dirty="0">
                <a:solidFill>
                  <a:srgbClr val="437361"/>
                </a:solidFill>
              </a:rPr>
              <a:t>의 곱</a:t>
            </a:r>
          </a:p>
          <a:p>
            <a:r>
              <a:rPr lang="en-US" altLang="ko-KR" sz="1600" dirty="0"/>
              <a:t>cat('5+8=', s, '\n')</a:t>
            </a:r>
          </a:p>
          <a:p>
            <a:r>
              <a:rPr lang="en-US" altLang="ko-KR" sz="1600" dirty="0"/>
              <a:t>cat('5*8=', m, '\n') 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431540" y="728780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if-else</a:t>
            </a:r>
            <a:r>
              <a:rPr lang="ko-KR" altLang="en-US" sz="2000" b="1" dirty="0">
                <a:solidFill>
                  <a:srgbClr val="437361"/>
                </a:solidFill>
              </a:rPr>
              <a:t>문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조건문</a:t>
            </a:r>
            <a:r>
              <a:rPr lang="en-US" altLang="ko-KR" sz="1600" dirty="0"/>
              <a:t>(conditional statement)</a:t>
            </a:r>
            <a:r>
              <a:rPr lang="ko-KR" altLang="en-US" sz="1600" dirty="0"/>
              <a:t>에 따라 특정 명령을 실행을 하도록 하는 프로그래밍 명령문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조건에 따라 실행할 명령문을 달리해야 하는 경우에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if-else</a:t>
            </a:r>
            <a:r>
              <a:rPr lang="ko-KR" altLang="en-US" sz="1600" dirty="0"/>
              <a:t>문의 기본 문법</a:t>
            </a: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574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52304"/>
              </p:ext>
            </p:extLst>
          </p:nvPr>
        </p:nvGraphicFramePr>
        <p:xfrm>
          <a:off x="1016606" y="2992991"/>
          <a:ext cx="7425824" cy="1933258"/>
        </p:xfrm>
        <a:graphic>
          <a:graphicData uri="http://schemas.openxmlformats.org/drawingml/2006/table">
            <a:tbl>
              <a:tblPr/>
              <a:tblGrid>
                <a:gridCol w="7425824">
                  <a:extLst>
                    <a:ext uri="{9D8B030D-6E8A-4147-A177-3AD203B41FA5}">
                      <a16:colId xmlns:a16="http://schemas.microsoft.com/office/drawing/2014/main" val="4148651422"/>
                    </a:ext>
                  </a:extLst>
                </a:gridCol>
              </a:tblGrid>
              <a:tr h="11193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if(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비교 조건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참일 때 실행할 명령문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 else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  조건이 거짓 일 때 실행할 명령문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들</a:t>
                      </a:r>
                      <a:r>
                        <a:rPr lang="en-US" altLang="ko-KR" sz="1600" b="1" kern="0" spc="0" dirty="0">
                          <a:solidFill>
                            <a:srgbClr val="289B6E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5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3CE8C-A3C3-4482-93A4-579D4350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497125"/>
            <a:ext cx="7443269" cy="38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44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사용자 정의 함수의 저장 및 호출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976658" y="1437004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976658" y="1910694"/>
            <a:ext cx="7443269" cy="22834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948107" y="150457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1033455" y="1961048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setwd</a:t>
            </a:r>
            <a:r>
              <a:rPr lang="en-US" altLang="ko-KR" sz="1600" dirty="0"/>
              <a:t>("d:/source")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myfunc.R</a:t>
            </a:r>
            <a:r>
              <a:rPr lang="ko-KR" altLang="en-US" sz="1600" dirty="0">
                <a:solidFill>
                  <a:srgbClr val="437361"/>
                </a:solidFill>
              </a:rPr>
              <a:t>이 저장된 폴더</a:t>
            </a:r>
          </a:p>
          <a:p>
            <a:r>
              <a:rPr lang="en-US" altLang="ko-KR" sz="1600" dirty="0"/>
              <a:t>source("</a:t>
            </a:r>
            <a:r>
              <a:rPr lang="en-US" altLang="ko-KR" sz="1600" dirty="0" err="1"/>
              <a:t>myfunc.R</a:t>
            </a:r>
            <a:r>
              <a:rPr lang="en-US" altLang="ko-KR" sz="1600" dirty="0"/>
              <a:t>")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myfunc.R</a:t>
            </a:r>
            <a:r>
              <a:rPr lang="en-US" altLang="ko-KR" sz="1600" dirty="0">
                <a:solidFill>
                  <a:srgbClr val="437361"/>
                </a:solidFill>
              </a:rPr>
              <a:t> </a:t>
            </a:r>
            <a:r>
              <a:rPr lang="ko-KR" altLang="en-US" sz="1600" dirty="0">
                <a:solidFill>
                  <a:srgbClr val="437361"/>
                </a:solidFill>
              </a:rPr>
              <a:t>안에 있는 함수 실행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사용</a:t>
            </a:r>
          </a:p>
          <a:p>
            <a:r>
              <a:rPr lang="en-US" altLang="ko-KR" sz="1600" dirty="0"/>
              <a:t>a &lt;- </a:t>
            </a:r>
            <a:r>
              <a:rPr lang="en-US" altLang="ko-KR" sz="1600" dirty="0" err="1"/>
              <a:t>mydiv</a:t>
            </a:r>
            <a:r>
              <a:rPr lang="en-US" altLang="ko-KR" sz="1600" dirty="0"/>
              <a:t>(20,4)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600" dirty="0"/>
              <a:t>b &lt;- </a:t>
            </a:r>
            <a:r>
              <a:rPr lang="en-US" altLang="ko-KR" sz="1600" dirty="0" err="1"/>
              <a:t>mydiv</a:t>
            </a:r>
            <a:r>
              <a:rPr lang="en-US" altLang="ko-KR" sz="1600" dirty="0"/>
              <a:t>(30,4)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호출</a:t>
            </a:r>
          </a:p>
          <a:p>
            <a:r>
              <a:rPr lang="en-US" altLang="ko-KR" sz="1600" dirty="0" err="1"/>
              <a:t>a+b</a:t>
            </a:r>
            <a:endParaRPr lang="en-US" altLang="ko-KR" sz="1600" dirty="0"/>
          </a:p>
          <a:p>
            <a:r>
              <a:rPr lang="en-US" altLang="ko-KR" sz="1600" dirty="0" err="1"/>
              <a:t>mydiv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mydiv</a:t>
            </a:r>
            <a:r>
              <a:rPr lang="en-US" altLang="ko-KR" sz="1600" dirty="0"/>
              <a:t>(20,2),5)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205673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8F6B3-2800-4025-92E2-172E80F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313765"/>
            <a:ext cx="7443269" cy="29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9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FBA3A7-5A8B-4533-84E9-6BE317B69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조건에 맞는 데이터의 위치 찾기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3F619-EF8E-4D62-B6A1-B291CBD968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05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68926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574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06B47E6-33EE-4578-B94A-CDD7615F300D}"/>
              </a:ext>
            </a:extLst>
          </p:cNvPr>
          <p:cNvSpPr txBox="1">
            <a:spLocks/>
          </p:cNvSpPr>
          <p:nvPr/>
        </p:nvSpPr>
        <p:spPr>
          <a:xfrm>
            <a:off x="287220" y="593725"/>
            <a:ext cx="8550950" cy="567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분석을 </a:t>
            </a:r>
            <a:r>
              <a:rPr lang="ko-KR" altLang="en-US" sz="1600" dirty="0" err="1"/>
              <a:t>하다보면</a:t>
            </a:r>
            <a:r>
              <a:rPr lang="ko-KR" altLang="en-US" sz="1600" dirty="0"/>
              <a:t> 자신이 원하는 데이터가 벡터나 매트릭스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프레임 안에서 어디에 위치하고 있는지를 알기 원하는 때가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50</a:t>
            </a:r>
            <a:r>
              <a:rPr lang="ko-KR" altLang="en-US" sz="1600" dirty="0"/>
              <a:t>명의 학생 성적이 저장된 벡터가 있는데 가장 성적이 좋은 학생은 몇 번째에 있는지를 알고 싶은 경우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이런 경우 편리하게 사용할 수 있는 함수가 </a:t>
            </a:r>
            <a:r>
              <a:rPr lang="en-US" altLang="ko-KR" sz="1600" dirty="0"/>
              <a:t>which(), </a:t>
            </a:r>
            <a:r>
              <a:rPr lang="en-US" altLang="ko-KR" sz="1600" dirty="0" err="1"/>
              <a:t>which.max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which.min</a:t>
            </a:r>
            <a:r>
              <a:rPr lang="en-US" altLang="ko-KR" sz="1600" dirty="0"/>
              <a:t>()</a:t>
            </a:r>
            <a:r>
              <a:rPr lang="ko-KR" altLang="en-US" sz="1600" dirty="0"/>
              <a:t> 함수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C6C33F-CAAB-4138-8DB9-50CB51F2042A}"/>
              </a:ext>
            </a:extLst>
          </p:cNvPr>
          <p:cNvSpPr/>
          <p:nvPr/>
        </p:nvSpPr>
        <p:spPr>
          <a:xfrm>
            <a:off x="841643" y="333899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93108-8DB4-487E-A0BF-F1DBE529790E}"/>
              </a:ext>
            </a:extLst>
          </p:cNvPr>
          <p:cNvSpPr/>
          <p:nvPr/>
        </p:nvSpPr>
        <p:spPr>
          <a:xfrm>
            <a:off x="841643" y="3812680"/>
            <a:ext cx="7443269" cy="20915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07856-9C22-44F2-87AF-A0B7F183A45E}"/>
              </a:ext>
            </a:extLst>
          </p:cNvPr>
          <p:cNvSpPr txBox="1"/>
          <p:nvPr/>
        </p:nvSpPr>
        <p:spPr>
          <a:xfrm>
            <a:off x="813092" y="340655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4-21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66597-8055-48B3-9FE4-E1CE8ACABC7A}"/>
              </a:ext>
            </a:extLst>
          </p:cNvPr>
          <p:cNvSpPr txBox="1"/>
          <p:nvPr/>
        </p:nvSpPr>
        <p:spPr>
          <a:xfrm>
            <a:off x="926595" y="3887711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c(76, 84, 69, 50, 95, 60, 82, 71, 88, 84)</a:t>
            </a:r>
          </a:p>
          <a:p>
            <a:r>
              <a:rPr lang="en-US" altLang="ko-KR" sz="1600" dirty="0"/>
              <a:t>which(score==69)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69</a:t>
            </a:r>
            <a:r>
              <a:rPr lang="ko-KR" altLang="en-US" sz="1600" dirty="0"/>
              <a:t>인 학생은 몇 번째에 있나</a:t>
            </a:r>
          </a:p>
          <a:p>
            <a:r>
              <a:rPr lang="en-US" altLang="ko-KR" sz="1600" dirty="0"/>
              <a:t>which(score&gt;=85) 		# </a:t>
            </a:r>
            <a:r>
              <a:rPr lang="ko-KR" altLang="en-US" sz="1600" dirty="0"/>
              <a:t>성적이 </a:t>
            </a:r>
            <a:r>
              <a:rPr lang="en-US" altLang="ko-KR" sz="1600" dirty="0"/>
              <a:t>85 </a:t>
            </a:r>
            <a:r>
              <a:rPr lang="ko-KR" altLang="en-US" sz="1600" dirty="0"/>
              <a:t>이상인 학생은 몇 번째에 있나</a:t>
            </a:r>
          </a:p>
          <a:p>
            <a:r>
              <a:rPr lang="en-US" altLang="ko-KR" sz="1600" dirty="0"/>
              <a:t>max(score) 		# </a:t>
            </a:r>
            <a:r>
              <a:rPr lang="ko-KR" altLang="en-US" sz="1600" dirty="0"/>
              <a:t>최고 점수는 몇 점인가</a:t>
            </a:r>
          </a:p>
          <a:p>
            <a:r>
              <a:rPr lang="en-US" altLang="ko-KR" sz="1600" dirty="0" err="1"/>
              <a:t>which.max</a:t>
            </a:r>
            <a:r>
              <a:rPr lang="en-US" altLang="ko-KR" sz="1600" dirty="0"/>
              <a:t>(score) 		# </a:t>
            </a:r>
            <a:r>
              <a:rPr lang="ko-KR" altLang="en-US" sz="1600" dirty="0"/>
              <a:t>최고 점수는 몇 번째에 있나</a:t>
            </a:r>
          </a:p>
          <a:p>
            <a:r>
              <a:rPr lang="en-US" altLang="ko-KR" sz="1600" dirty="0"/>
              <a:t>min(score) 		# </a:t>
            </a:r>
            <a:r>
              <a:rPr lang="ko-KR" altLang="en-US" sz="1600" dirty="0"/>
              <a:t>최저 점수는 몇 점인가</a:t>
            </a:r>
          </a:p>
          <a:p>
            <a:r>
              <a:rPr lang="en-US" altLang="ko-KR" sz="1600" dirty="0" err="1"/>
              <a:t>which.min</a:t>
            </a:r>
            <a:r>
              <a:rPr lang="en-US" altLang="ko-KR" sz="1600" dirty="0"/>
              <a:t>(score) 		# </a:t>
            </a:r>
            <a:r>
              <a:rPr lang="ko-KR" altLang="en-US" sz="1600" dirty="0"/>
              <a:t>최저 점수는 몇 번째에 있나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40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D1EFE-7B7B-4965-AEE7-616C4628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51089"/>
            <a:ext cx="7441596" cy="2964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E22928-2CE8-4467-8B5A-4D68EC52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4315312"/>
            <a:ext cx="7441596" cy="10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6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85408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327774"/>
            <a:ext cx="7443269" cy="219342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92165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98440" y="1378129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c(76, 84, 69, 50, 95, 60, 82, 71, 88, 84)</a:t>
            </a:r>
          </a:p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which(score&lt;=60)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60 </a:t>
            </a:r>
            <a:r>
              <a:rPr lang="ko-KR" altLang="en-US" sz="1600" dirty="0">
                <a:solidFill>
                  <a:srgbClr val="437361"/>
                </a:solidFill>
              </a:rPr>
              <a:t>이하인 값들의 인덱스</a:t>
            </a:r>
          </a:p>
          <a:p>
            <a:r>
              <a:rPr lang="en-US" altLang="ko-KR" sz="1600" dirty="0"/>
              <a:t>score[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 &lt;- 61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60 </a:t>
            </a:r>
            <a:r>
              <a:rPr lang="ko-KR" altLang="en-US" sz="1600" dirty="0">
                <a:solidFill>
                  <a:srgbClr val="437361"/>
                </a:solidFill>
              </a:rPr>
              <a:t>이하인 값들은 </a:t>
            </a:r>
            <a:r>
              <a:rPr lang="en-US" altLang="ko-KR" sz="1600" dirty="0">
                <a:solidFill>
                  <a:srgbClr val="437361"/>
                </a:solidFill>
              </a:rPr>
              <a:t>61</a:t>
            </a:r>
            <a:r>
              <a:rPr lang="ko-KR" altLang="en-US" sz="1600" dirty="0">
                <a:solidFill>
                  <a:srgbClr val="437361"/>
                </a:solidFill>
              </a:rPr>
              <a:t>점으로 성적 상향 조정</a:t>
            </a:r>
          </a:p>
          <a:p>
            <a:r>
              <a:rPr lang="en-US" altLang="ko-KR" sz="1600" dirty="0"/>
              <a:t>score 		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상향 조정된 성적 확인</a:t>
            </a:r>
            <a:endParaRPr lang="en-US" altLang="ko-KR" sz="1600" dirty="0">
              <a:solidFill>
                <a:srgbClr val="437361"/>
              </a:solidFill>
            </a:endParaRPr>
          </a:p>
          <a:p>
            <a:endParaRPr lang="ko-KR" altLang="en-US" sz="1600" dirty="0"/>
          </a:p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which(score&gt;=80)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80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값들의 인덱스</a:t>
            </a:r>
          </a:p>
          <a:p>
            <a:r>
              <a:rPr lang="en-US" altLang="ko-KR" sz="1600" dirty="0" err="1"/>
              <a:t>score.high</a:t>
            </a:r>
            <a:r>
              <a:rPr lang="en-US" altLang="ko-KR" sz="1600" dirty="0"/>
              <a:t> &lt;- score[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]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성적이 </a:t>
            </a:r>
            <a:r>
              <a:rPr lang="en-US" altLang="ko-KR" sz="1600" dirty="0">
                <a:solidFill>
                  <a:srgbClr val="437361"/>
                </a:solidFill>
              </a:rPr>
              <a:t>80 </a:t>
            </a:r>
            <a:r>
              <a:rPr lang="ko-KR" altLang="en-US" sz="1600" dirty="0">
                <a:solidFill>
                  <a:srgbClr val="437361"/>
                </a:solidFill>
              </a:rPr>
              <a:t>이상인 값들만 추출하여 저장</a:t>
            </a:r>
          </a:p>
          <a:p>
            <a:r>
              <a:rPr lang="en-US" altLang="ko-KR" sz="1600" dirty="0" err="1"/>
              <a:t>score.high</a:t>
            </a:r>
            <a:r>
              <a:rPr lang="en-US" altLang="ko-KR" sz="1600" dirty="0"/>
              <a:t> 	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en-US" altLang="ko-KR" sz="1600" dirty="0" err="1">
                <a:solidFill>
                  <a:srgbClr val="437361"/>
                </a:solidFill>
              </a:rPr>
              <a:t>score.high</a:t>
            </a:r>
            <a:r>
              <a:rPr lang="ko-KR" altLang="en-US" sz="1600" dirty="0">
                <a:solidFill>
                  <a:srgbClr val="437361"/>
                </a:solidFill>
              </a:rPr>
              <a:t>의 내용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9BBA6B-B480-4C73-8D56-1224E151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655213"/>
            <a:ext cx="7425824" cy="28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46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132994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803632"/>
            <a:ext cx="7443269" cy="129332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1397510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898440" y="1853986"/>
            <a:ext cx="7386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</a:t>
            </a:r>
            <a:r>
              <a:rPr lang="en-US" altLang="ko-KR" sz="1600" dirty="0" err="1"/>
              <a:t>iris$Petal.Length</a:t>
            </a:r>
            <a:r>
              <a:rPr lang="en-US" altLang="ko-KR" sz="1600" dirty="0"/>
              <a:t>&gt;5.0) # </a:t>
            </a:r>
            <a:r>
              <a:rPr lang="ko-KR" altLang="en-US" sz="1600" dirty="0"/>
              <a:t>꽃잎의 길이가 </a:t>
            </a:r>
            <a:r>
              <a:rPr lang="en-US" altLang="ko-KR" sz="1600" dirty="0"/>
              <a:t>5.0 </a:t>
            </a:r>
            <a:r>
              <a:rPr lang="ko-KR" altLang="en-US" sz="1600" dirty="0"/>
              <a:t>이상인 값들의 인덱스</a:t>
            </a:r>
          </a:p>
          <a:p>
            <a:r>
              <a:rPr lang="en-US" altLang="ko-KR" sz="1600" dirty="0" err="1"/>
              <a:t>idx</a:t>
            </a:r>
            <a:endParaRPr lang="en-US" altLang="ko-KR" sz="1600" dirty="0"/>
          </a:p>
          <a:p>
            <a:r>
              <a:rPr lang="en-US" altLang="ko-KR" sz="1600" dirty="0" err="1"/>
              <a:t>iris.big</a:t>
            </a:r>
            <a:r>
              <a:rPr lang="en-US" altLang="ko-KR" sz="1600" dirty="0"/>
              <a:t> &lt;- iris[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,] 		# </a:t>
            </a:r>
            <a:r>
              <a:rPr lang="ko-KR" altLang="en-US" sz="1600" dirty="0"/>
              <a:t>인덱스에 해당하는 값만 추출하여 저장</a:t>
            </a:r>
          </a:p>
          <a:p>
            <a:r>
              <a:rPr lang="en-US" altLang="ko-KR" sz="1600" dirty="0" err="1"/>
              <a:t>iris.big</a:t>
            </a:r>
            <a:r>
              <a:rPr lang="en-US" altLang="ko-KR" sz="1600" dirty="0"/>
              <a:t> 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2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D2763-12B1-4D22-A94F-B657401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1223755"/>
            <a:ext cx="7443269" cy="3224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3CDFD4-D8A5-43A9-9132-16F4AA7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4448136"/>
            <a:ext cx="7443269" cy="120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5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조건에 맞는 데이터의 위치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857250" lvl="2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51234-AB0B-4CF3-9A8F-C443464D3195}"/>
              </a:ext>
            </a:extLst>
          </p:cNvPr>
          <p:cNvSpPr/>
          <p:nvPr/>
        </p:nvSpPr>
        <p:spPr>
          <a:xfrm>
            <a:off x="841643" y="67187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771465-6655-4EBD-A110-BEBDD7E702BE}"/>
              </a:ext>
            </a:extLst>
          </p:cNvPr>
          <p:cNvSpPr/>
          <p:nvPr/>
        </p:nvSpPr>
        <p:spPr>
          <a:xfrm>
            <a:off x="841643" y="1145568"/>
            <a:ext cx="7443269" cy="9782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F220D-73C5-4488-84A8-CE648F9FB9D3}"/>
              </a:ext>
            </a:extLst>
          </p:cNvPr>
          <p:cNvSpPr txBox="1"/>
          <p:nvPr/>
        </p:nvSpPr>
        <p:spPr>
          <a:xfrm>
            <a:off x="813092" y="73944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36D9-CDAD-4FD0-90EC-2868965C51F2}"/>
              </a:ext>
            </a:extLst>
          </p:cNvPr>
          <p:cNvSpPr txBox="1"/>
          <p:nvPr/>
        </p:nvSpPr>
        <p:spPr>
          <a:xfrm>
            <a:off x="926595" y="1214557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37361"/>
                </a:solidFill>
              </a:rPr>
              <a:t># 1~4</a:t>
            </a:r>
            <a:r>
              <a:rPr lang="ko-KR" altLang="en-US" sz="1600" dirty="0">
                <a:solidFill>
                  <a:srgbClr val="437361"/>
                </a:solidFill>
              </a:rPr>
              <a:t>열의 값 중 </a:t>
            </a:r>
            <a:r>
              <a:rPr lang="en-US" altLang="ko-KR" sz="1600" dirty="0">
                <a:solidFill>
                  <a:srgbClr val="437361"/>
                </a:solidFill>
              </a:rPr>
              <a:t>5</a:t>
            </a:r>
            <a:r>
              <a:rPr lang="ko-KR" altLang="en-US" sz="1600" dirty="0">
                <a:solidFill>
                  <a:srgbClr val="437361"/>
                </a:solidFill>
              </a:rPr>
              <a:t>보다 큰 값의 행과 열의 위치</a:t>
            </a:r>
          </a:p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which(iris[,1:4]&gt;5.0, </a:t>
            </a:r>
            <a:r>
              <a:rPr lang="en-US" altLang="ko-KR" sz="1600" dirty="0" err="1"/>
              <a:t>arr.ind</a:t>
            </a:r>
            <a:r>
              <a:rPr lang="en-US" altLang="ko-KR" sz="1600" dirty="0"/>
              <a:t> =TRUE)</a:t>
            </a:r>
          </a:p>
          <a:p>
            <a:r>
              <a:rPr lang="en-US" altLang="ko-KR" sz="1600" dirty="0" err="1"/>
              <a:t>idx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7AB7D9-C540-445E-9903-51A65091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2" y="2191422"/>
            <a:ext cx="7443269" cy="46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68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기본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if-else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6" y="149230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6" y="1965996"/>
            <a:ext cx="7443269" cy="181560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29" y="155987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010953" y="2027277"/>
            <a:ext cx="738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job.type</a:t>
            </a:r>
            <a:r>
              <a:rPr lang="en-US" altLang="ko-KR" sz="1600" dirty="0"/>
              <a:t> &lt;- 'A’ </a:t>
            </a:r>
          </a:p>
          <a:p>
            <a:r>
              <a:rPr lang="en-US" altLang="ko-KR" sz="1600" dirty="0"/>
              <a:t>if(</a:t>
            </a:r>
            <a:r>
              <a:rPr lang="en-US" altLang="ko-KR" sz="1600" dirty="0" err="1"/>
              <a:t>job.type</a:t>
            </a:r>
            <a:r>
              <a:rPr lang="en-US" altLang="ko-KR" sz="1600" dirty="0"/>
              <a:t> == 'B') { </a:t>
            </a:r>
          </a:p>
          <a:p>
            <a:r>
              <a:rPr lang="en-US" altLang="ko-KR" sz="1600" dirty="0"/>
              <a:t>	bonus &lt;- 200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B</a:t>
            </a:r>
            <a:r>
              <a:rPr lang="ko-KR" altLang="en-US" sz="1600" dirty="0">
                <a:solidFill>
                  <a:srgbClr val="437361"/>
                </a:solidFill>
              </a:rPr>
              <a:t>일 때 실행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} else { </a:t>
            </a:r>
          </a:p>
          <a:p>
            <a:r>
              <a:rPr lang="en-US" altLang="ko-KR" sz="1600" dirty="0"/>
              <a:t>	bonus &lt;- 100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B</a:t>
            </a:r>
            <a:r>
              <a:rPr lang="ko-KR" altLang="en-US" sz="1600" dirty="0">
                <a:solidFill>
                  <a:srgbClr val="437361"/>
                </a:solidFill>
              </a:rPr>
              <a:t>가 아닌 나머지 경우 실행 </a:t>
            </a:r>
            <a:r>
              <a:rPr lang="en-US" altLang="ko-KR" sz="1600" dirty="0">
                <a:solidFill>
                  <a:srgbClr val="437361"/>
                </a:solidFill>
              </a:rPr>
              <a:t>} </a:t>
            </a:r>
            <a:r>
              <a:rPr lang="en-US" altLang="ko-KR" sz="1600" dirty="0"/>
              <a:t>print(bonus)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092F13-B59C-4AA4-A78A-E39D4165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52" y="3926956"/>
            <a:ext cx="7386473" cy="22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0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68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가 생략된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954156" y="149318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954156" y="1966870"/>
            <a:ext cx="7443269" cy="181560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962929" y="156074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1010953" y="2028151"/>
            <a:ext cx="7386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job.type</a:t>
            </a:r>
            <a:r>
              <a:rPr lang="en-US" altLang="ko-KR" sz="1600" dirty="0"/>
              <a:t> &lt;- 'B’ </a:t>
            </a:r>
          </a:p>
          <a:p>
            <a:r>
              <a:rPr lang="en-US" altLang="ko-KR" sz="1600" dirty="0"/>
              <a:t>bonus &lt;- 100 </a:t>
            </a:r>
          </a:p>
          <a:p>
            <a:r>
              <a:rPr lang="en-US" altLang="ko-KR" sz="1600" dirty="0"/>
              <a:t>if(</a:t>
            </a:r>
            <a:r>
              <a:rPr lang="en-US" altLang="ko-KR" sz="1600" dirty="0" err="1"/>
              <a:t>job.type</a:t>
            </a:r>
            <a:r>
              <a:rPr lang="en-US" altLang="ko-KR" sz="1600" dirty="0"/>
              <a:t> == 'A') { </a:t>
            </a:r>
          </a:p>
          <a:p>
            <a:r>
              <a:rPr lang="en-US" altLang="ko-KR" sz="1600" dirty="0"/>
              <a:t>	bonus &lt;- 200 	</a:t>
            </a:r>
            <a:r>
              <a:rPr lang="en-US" altLang="ko-KR" sz="1600" dirty="0">
                <a:solidFill>
                  <a:srgbClr val="437361"/>
                </a:solidFill>
              </a:rPr>
              <a:t># </a:t>
            </a:r>
            <a:r>
              <a:rPr lang="ko-KR" altLang="en-US" sz="1600" dirty="0">
                <a:solidFill>
                  <a:srgbClr val="437361"/>
                </a:solidFill>
              </a:rPr>
              <a:t>직무 유형이 </a:t>
            </a:r>
            <a:r>
              <a:rPr lang="en-US" altLang="ko-KR" sz="1600" dirty="0">
                <a:solidFill>
                  <a:srgbClr val="437361"/>
                </a:solidFill>
              </a:rPr>
              <a:t>A</a:t>
            </a:r>
            <a:r>
              <a:rPr lang="ko-KR" altLang="en-US" sz="1600" dirty="0">
                <a:solidFill>
                  <a:srgbClr val="437361"/>
                </a:solidFill>
              </a:rPr>
              <a:t>일 때 실행 </a:t>
            </a:r>
            <a:endParaRPr lang="en-US" altLang="ko-KR" sz="1600" dirty="0">
              <a:solidFill>
                <a:srgbClr val="437361"/>
              </a:solidFill>
            </a:endParaRPr>
          </a:p>
          <a:p>
            <a:r>
              <a:rPr lang="en-US" altLang="ko-KR" sz="1600" dirty="0"/>
              <a:t>} </a:t>
            </a:r>
          </a:p>
          <a:p>
            <a:r>
              <a:rPr lang="en-US" altLang="ko-KR" sz="1600" dirty="0"/>
              <a:t>print(bonus)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851BD1-704E-4FE3-8F63-D1CD09EE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7" y="3922174"/>
            <a:ext cx="7443270" cy="19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다중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if-else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38D0A-46D5-44BF-99D6-2D5685AF65DD}"/>
              </a:ext>
            </a:extLst>
          </p:cNvPr>
          <p:cNvSpPr/>
          <p:nvPr/>
        </p:nvSpPr>
        <p:spPr>
          <a:xfrm>
            <a:off x="841643" y="134691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1ABA1-9358-46CE-80E0-1A698766074A}"/>
              </a:ext>
            </a:extLst>
          </p:cNvPr>
          <p:cNvSpPr/>
          <p:nvPr/>
        </p:nvSpPr>
        <p:spPr>
          <a:xfrm>
            <a:off x="841643" y="1820603"/>
            <a:ext cx="7443269" cy="390365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EEB7-F4F4-4BB3-BA77-8C93C57F59F2}"/>
              </a:ext>
            </a:extLst>
          </p:cNvPr>
          <p:cNvSpPr txBox="1"/>
          <p:nvPr/>
        </p:nvSpPr>
        <p:spPr>
          <a:xfrm>
            <a:off x="850416" y="141448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4C83F-3945-4F07-B82F-8AFAE75D64E9}"/>
              </a:ext>
            </a:extLst>
          </p:cNvPr>
          <p:cNvSpPr txBox="1"/>
          <p:nvPr/>
        </p:nvSpPr>
        <p:spPr>
          <a:xfrm>
            <a:off x="898440" y="1870956"/>
            <a:ext cx="7093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&lt;- 85 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(score &gt; 90) </a:t>
            </a:r>
          </a:p>
          <a:p>
            <a:r>
              <a:rPr lang="en-US" altLang="ko-KR" sz="1600" dirty="0"/>
              <a:t>	{ grade &lt;- 'A’ </a:t>
            </a:r>
          </a:p>
          <a:p>
            <a:r>
              <a:rPr lang="en-US" altLang="ko-KR" sz="1600" dirty="0"/>
              <a:t>} else if (score &gt; 80) {</a:t>
            </a:r>
          </a:p>
          <a:p>
            <a:r>
              <a:rPr lang="en-US" altLang="ko-KR" sz="1600" dirty="0"/>
              <a:t>	grade &lt;- 'B’ </a:t>
            </a:r>
          </a:p>
          <a:p>
            <a:r>
              <a:rPr lang="en-US" altLang="ko-KR" sz="1600" dirty="0"/>
              <a:t>} else if (score &gt; 70) { </a:t>
            </a:r>
          </a:p>
          <a:p>
            <a:r>
              <a:rPr lang="en-US" altLang="ko-KR" sz="1600" dirty="0"/>
              <a:t>	grade &lt;- 'C’ </a:t>
            </a:r>
          </a:p>
          <a:p>
            <a:r>
              <a:rPr lang="en-US" altLang="ko-KR" sz="1600" dirty="0"/>
              <a:t>} else if (score &gt; 60) { </a:t>
            </a:r>
          </a:p>
          <a:p>
            <a:r>
              <a:rPr lang="en-US" altLang="ko-KR" sz="1600" dirty="0"/>
              <a:t>	grade &lt;- 'D’ </a:t>
            </a:r>
          </a:p>
          <a:p>
            <a:r>
              <a:rPr lang="en-US" altLang="ko-KR" sz="1600" dirty="0"/>
              <a:t>} else { </a:t>
            </a:r>
          </a:p>
          <a:p>
            <a:r>
              <a:rPr lang="en-US" altLang="ko-KR" sz="1600" dirty="0"/>
              <a:t>	grade &lt;- 'F’ </a:t>
            </a:r>
          </a:p>
          <a:p>
            <a:r>
              <a:rPr lang="en-US" altLang="ko-KR" sz="1600" dirty="0"/>
              <a:t>} 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print(grade)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79DB8-0F43-4909-B213-783A8EB4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16" y="5670213"/>
            <a:ext cx="7425673" cy="115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9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50072-5443-4116-9F67-70CF9970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0" y="187664"/>
            <a:ext cx="7785100" cy="474662"/>
          </a:xfrm>
        </p:spPr>
        <p:txBody>
          <a:bodyPr/>
          <a:lstStyle/>
          <a:p>
            <a:r>
              <a:rPr lang="ko-KR" altLang="en-US" sz="1800" dirty="0"/>
              <a:t>여기서 잠깐</a:t>
            </a:r>
            <a:r>
              <a:rPr lang="en-US" altLang="ko-KR" sz="1800" dirty="0"/>
              <a:t>! </a:t>
            </a:r>
            <a:r>
              <a:rPr lang="ko-KR" altLang="en-US" sz="2000" dirty="0">
                <a:solidFill>
                  <a:schemeClr val="tx1"/>
                </a:solidFill>
              </a:rPr>
              <a:t>코드블록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B498-5960-406B-B371-8E08D305E1DA}"/>
              </a:ext>
            </a:extLst>
          </p:cNvPr>
          <p:cNvSpPr txBox="1">
            <a:spLocks/>
          </p:cNvSpPr>
          <p:nvPr/>
        </p:nvSpPr>
        <p:spPr>
          <a:xfrm>
            <a:off x="296525" y="818710"/>
            <a:ext cx="8550950" cy="148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1. </a:t>
            </a:r>
            <a:r>
              <a:rPr lang="en-US" altLang="ko-KR" sz="1800" dirty="0">
                <a:solidFill>
                  <a:srgbClr val="437361"/>
                </a:solidFill>
              </a:rPr>
              <a:t>if</a:t>
            </a:r>
            <a:r>
              <a:rPr lang="ko-KR" altLang="en-US" sz="1800" dirty="0">
                <a:solidFill>
                  <a:srgbClr val="437361"/>
                </a:solidFill>
              </a:rPr>
              <a:t>와 </a:t>
            </a:r>
            <a:r>
              <a:rPr lang="en-US" altLang="ko-KR" sz="1800" dirty="0">
                <a:solidFill>
                  <a:srgbClr val="437361"/>
                </a:solidFill>
              </a:rPr>
              <a:t>else </a:t>
            </a:r>
            <a:r>
              <a:rPr lang="ko-KR" altLang="en-US" sz="1800" dirty="0">
                <a:solidFill>
                  <a:srgbClr val="437361"/>
                </a:solidFill>
              </a:rPr>
              <a:t>다음에 있는 중괄호 </a:t>
            </a:r>
            <a:r>
              <a:rPr lang="en-US" altLang="ko-KR" sz="1800" dirty="0">
                <a:solidFill>
                  <a:srgbClr val="437361"/>
                </a:solidFill>
              </a:rPr>
              <a:t>{ }</a:t>
            </a:r>
            <a:r>
              <a:rPr lang="ko-KR" altLang="en-US" sz="1800" dirty="0">
                <a:solidFill>
                  <a:srgbClr val="437361"/>
                </a:solidFill>
              </a:rPr>
              <a:t>는 프로그래밍에서 코드블록이라고 부름</a:t>
            </a:r>
            <a:r>
              <a:rPr lang="ko-KR" altLang="en-US" sz="1600" b="1" dirty="0">
                <a:solidFill>
                  <a:schemeClr val="accent3"/>
                </a:solidFill>
              </a:rPr>
              <a:t>  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4F784C"/>
                </a:solidFill>
              </a:rPr>
              <a:t>2. </a:t>
            </a:r>
            <a:r>
              <a:rPr lang="ko-KR" altLang="en-US" sz="1800" dirty="0">
                <a:solidFill>
                  <a:srgbClr val="437361"/>
                </a:solidFill>
              </a:rPr>
              <a:t>여러 명령문을 하나로 묶어주는 역할</a:t>
            </a: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400" dirty="0"/>
          </a:p>
          <a:p>
            <a:pPr marL="857250" lvl="2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73BD41-50D8-4462-8407-44F32DC69A42}"/>
              </a:ext>
            </a:extLst>
          </p:cNvPr>
          <p:cNvSpPr/>
          <p:nvPr/>
        </p:nvSpPr>
        <p:spPr>
          <a:xfrm>
            <a:off x="841643" y="2265208"/>
            <a:ext cx="7443269" cy="2738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C7183-BE89-4376-86AA-72748585E86A}"/>
              </a:ext>
            </a:extLst>
          </p:cNvPr>
          <p:cNvSpPr txBox="1"/>
          <p:nvPr/>
        </p:nvSpPr>
        <p:spPr>
          <a:xfrm>
            <a:off x="905743" y="2328842"/>
            <a:ext cx="7093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&gt; a &lt;- 10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&gt; if(a&lt;5) {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print(a)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} else {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print(a*10)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print(a/10)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+ }</a:t>
            </a:r>
          </a:p>
          <a:p>
            <a:r>
              <a:rPr lang="en-US" altLang="ko-KR" dirty="0"/>
              <a:t>[1] 100</a:t>
            </a:r>
          </a:p>
          <a:p>
            <a:r>
              <a:rPr lang="en-US" altLang="ko-KR" dirty="0"/>
              <a:t>[1] 1 </a:t>
            </a:r>
            <a:endParaRPr lang="ko-KR" altLang="en-US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59368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1.4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조건문에서 논리 연산자의 사용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if</a:t>
            </a:r>
            <a:r>
              <a:rPr lang="ko-KR" altLang="en-US" sz="1600" dirty="0"/>
              <a:t>문에 논리 연산자를 사용하면 복잡한 조건문을 서술할 수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대표적인 논리연산자는 </a:t>
            </a:r>
            <a:r>
              <a:rPr lang="en-US" altLang="ko-KR" sz="1600" dirty="0"/>
              <a:t>&amp;(and)</a:t>
            </a:r>
            <a:r>
              <a:rPr lang="ko-KR" altLang="en-US" sz="1600" dirty="0"/>
              <a:t>와 </a:t>
            </a:r>
            <a:r>
              <a:rPr lang="en-US" altLang="ko-KR" sz="1600" dirty="0"/>
              <a:t>|(or)</a:t>
            </a:r>
            <a:endParaRPr lang="ko-KR" altLang="en-US" sz="16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3B2BB-994A-4F4F-9AA6-C5B0F749D0B7}"/>
              </a:ext>
            </a:extLst>
          </p:cNvPr>
          <p:cNvSpPr/>
          <p:nvPr/>
        </p:nvSpPr>
        <p:spPr>
          <a:xfrm>
            <a:off x="976658" y="243889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FF54B7-1383-4A76-A04A-FB76A19E74F1}"/>
              </a:ext>
            </a:extLst>
          </p:cNvPr>
          <p:cNvSpPr/>
          <p:nvPr/>
        </p:nvSpPr>
        <p:spPr>
          <a:xfrm>
            <a:off x="976658" y="2912587"/>
            <a:ext cx="7443269" cy="23166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EB93D-0828-4252-8E70-385CF611B066}"/>
              </a:ext>
            </a:extLst>
          </p:cNvPr>
          <p:cNvSpPr txBox="1"/>
          <p:nvPr/>
        </p:nvSpPr>
        <p:spPr>
          <a:xfrm>
            <a:off x="985431" y="250646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5971B-9287-4D07-AFAF-6001DD825712}"/>
              </a:ext>
            </a:extLst>
          </p:cNvPr>
          <p:cNvSpPr txBox="1"/>
          <p:nvPr/>
        </p:nvSpPr>
        <p:spPr>
          <a:xfrm>
            <a:off x="1033455" y="2962940"/>
            <a:ext cx="70939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/>
              <a:t>if(a&gt;5 &amp; b&gt;5) { 		</a:t>
            </a:r>
            <a:r>
              <a:rPr lang="en-US" altLang="ko-KR" sz="1600" dirty="0">
                <a:solidFill>
                  <a:srgbClr val="437361"/>
                </a:solidFill>
              </a:rPr>
              <a:t># and </a:t>
            </a:r>
            <a:r>
              <a:rPr lang="ko-KR" altLang="en-US" sz="1600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print (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if(a&gt;5 | b&gt;30) { 		</a:t>
            </a:r>
            <a:r>
              <a:rPr lang="en-US" altLang="ko-KR" sz="1600" dirty="0">
                <a:solidFill>
                  <a:srgbClr val="437361"/>
                </a:solidFill>
              </a:rPr>
              <a:t># or </a:t>
            </a:r>
            <a:r>
              <a:rPr lang="ko-KR" altLang="en-US" sz="1600" dirty="0">
                <a:solidFill>
                  <a:srgbClr val="437361"/>
                </a:solidFill>
              </a:rPr>
              <a:t>사용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print (a*b)</a:t>
            </a: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rgbClr val="43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9399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2137</Words>
  <Application>Microsoft Office PowerPoint</Application>
  <PresentationFormat>화면 슬라이드 쇼(4:3)</PresentationFormat>
  <Paragraphs>517</Paragraphs>
  <Slides>50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04. 조건문, 반복문, 함수</vt:lpstr>
      <vt:lpstr>PowerPoint 프레젠테이션</vt:lpstr>
      <vt:lpstr>PowerPoint 프레젠테이션</vt:lpstr>
      <vt:lpstr>1. 조건문</vt:lpstr>
      <vt:lpstr>1. 조건문</vt:lpstr>
      <vt:lpstr>1. 조건문</vt:lpstr>
      <vt:lpstr>1. 조건문</vt:lpstr>
      <vt:lpstr>여기서 잠깐! 코드블록</vt:lpstr>
      <vt:lpstr>1. 조건문</vt:lpstr>
      <vt:lpstr>1. 조건문</vt:lpstr>
      <vt:lpstr>1. 조건문</vt:lpstr>
      <vt:lpstr>1. 조건문</vt:lpstr>
      <vt:lpstr>여기서 잠깐! 코드블록</vt:lpstr>
      <vt:lpstr>PowerPoint 프레젠테이션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2. 반복문</vt:lpstr>
      <vt:lpstr>PowerPoint 프레젠테이션</vt:lpstr>
      <vt:lpstr>3. apply() 함수</vt:lpstr>
      <vt:lpstr>3. apply() 함수</vt:lpstr>
      <vt:lpstr>3. apply() 함수</vt:lpstr>
      <vt:lpstr>3. apply() 함수</vt:lpstr>
      <vt:lpstr>PowerPoint 프레젠테이션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4. 사용자 정의 함수</vt:lpstr>
      <vt:lpstr>PowerPoint 프레젠테이션</vt:lpstr>
      <vt:lpstr>5. 조건에 맞는 데이터의 위치 찾기</vt:lpstr>
      <vt:lpstr>5. 조건에 맞는 데이터의 위치 찾기</vt:lpstr>
      <vt:lpstr>5. 조건에 맞는 데이터의 위치 찾기</vt:lpstr>
      <vt:lpstr>5. 조건에 맞는 데이터의 위치 찾기</vt:lpstr>
      <vt:lpstr>5. 조건에 맞는 데이터의 위치 찾기</vt:lpstr>
      <vt:lpstr>5. 조건에 맞는 데이터의 위치 찾기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마케팅팀</cp:lastModifiedBy>
  <cp:revision>646</cp:revision>
  <dcterms:created xsi:type="dcterms:W3CDTF">2012-07-23T02:34:37Z</dcterms:created>
  <dcterms:modified xsi:type="dcterms:W3CDTF">2020-05-21T07:24:52Z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