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53"/>
  </p:notesMasterIdLst>
  <p:handoutMasterIdLst>
    <p:handoutMasterId r:id="rId54"/>
  </p:handoutMasterIdLst>
  <p:sldIdLst>
    <p:sldId id="329" r:id="rId2"/>
    <p:sldId id="328" r:id="rId3"/>
    <p:sldId id="567" r:id="rId4"/>
    <p:sldId id="483" r:id="rId5"/>
    <p:sldId id="525" r:id="rId6"/>
    <p:sldId id="526" r:id="rId7"/>
    <p:sldId id="527" r:id="rId8"/>
    <p:sldId id="528" r:id="rId9"/>
    <p:sldId id="529" r:id="rId10"/>
    <p:sldId id="530" r:id="rId11"/>
    <p:sldId id="531" r:id="rId12"/>
    <p:sldId id="532" r:id="rId13"/>
    <p:sldId id="568" r:id="rId14"/>
    <p:sldId id="533" r:id="rId15"/>
    <p:sldId id="534" r:id="rId16"/>
    <p:sldId id="535" r:id="rId17"/>
    <p:sldId id="536" r:id="rId18"/>
    <p:sldId id="537" r:id="rId19"/>
    <p:sldId id="569" r:id="rId20"/>
    <p:sldId id="538" r:id="rId21"/>
    <p:sldId id="539" r:id="rId22"/>
    <p:sldId id="540" r:id="rId23"/>
    <p:sldId id="541" r:id="rId24"/>
    <p:sldId id="542" r:id="rId25"/>
    <p:sldId id="570" r:id="rId26"/>
    <p:sldId id="543" r:id="rId27"/>
    <p:sldId id="544" r:id="rId28"/>
    <p:sldId id="545" r:id="rId29"/>
    <p:sldId id="546" r:id="rId30"/>
    <p:sldId id="547" r:id="rId31"/>
    <p:sldId id="571" r:id="rId32"/>
    <p:sldId id="548" r:id="rId33"/>
    <p:sldId id="549" r:id="rId34"/>
    <p:sldId id="550" r:id="rId35"/>
    <p:sldId id="551" r:id="rId36"/>
    <p:sldId id="552" r:id="rId37"/>
    <p:sldId id="553" r:id="rId38"/>
    <p:sldId id="554" r:id="rId39"/>
    <p:sldId id="572" r:id="rId40"/>
    <p:sldId id="555" r:id="rId41"/>
    <p:sldId id="556" r:id="rId42"/>
    <p:sldId id="557" r:id="rId43"/>
    <p:sldId id="558" r:id="rId44"/>
    <p:sldId id="559" r:id="rId45"/>
    <p:sldId id="560" r:id="rId46"/>
    <p:sldId id="561" r:id="rId47"/>
    <p:sldId id="562" r:id="rId48"/>
    <p:sldId id="563" r:id="rId49"/>
    <p:sldId id="564" r:id="rId50"/>
    <p:sldId id="565" r:id="rId51"/>
    <p:sldId id="566" r:id="rId5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784C"/>
    <a:srgbClr val="8C146D"/>
    <a:srgbClr val="415783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0899" autoAdjust="0"/>
  </p:normalViewPr>
  <p:slideViewPr>
    <p:cSldViewPr>
      <p:cViewPr varScale="1">
        <p:scale>
          <a:sx n="103" d="100"/>
          <a:sy n="103" d="100"/>
        </p:scale>
        <p:origin x="183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2020-05-21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397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351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95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81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825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331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2B77121-25E5-495A-B9E3-2FB113FA27F9}"/>
              </a:ext>
            </a:extLst>
          </p:cNvPr>
          <p:cNvSpPr/>
          <p:nvPr userDrawn="1"/>
        </p:nvSpPr>
        <p:spPr>
          <a:xfrm>
            <a:off x="0" y="4854575"/>
            <a:ext cx="9144000" cy="2003425"/>
          </a:xfrm>
          <a:prstGeom prst="rect">
            <a:avLst/>
          </a:prstGeom>
          <a:solidFill>
            <a:srgbClr val="12734E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2" name="제목 13">
            <a:extLst>
              <a:ext uri="{FF2B5EF4-FFF2-40B4-BE49-F238E27FC236}">
                <a16:creationId xmlns:a16="http://schemas.microsoft.com/office/drawing/2014/main" id="{A2A846B7-2564-49B6-BC8C-AD17666F3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360" y="5265122"/>
            <a:ext cx="8229600" cy="1332230"/>
          </a:xfrm>
          <a:ln>
            <a:noFill/>
          </a:ln>
        </p:spPr>
        <p:txBody>
          <a:bodyPr>
            <a:normAutofit/>
          </a:bodyPr>
          <a:lstStyle>
            <a:lvl1pPr algn="l">
              <a:defRPr sz="3200" b="1" spc="-15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CB39AB-29FF-4BF7-AE07-C34926CEAECA}"/>
              </a:ext>
            </a:extLst>
          </p:cNvPr>
          <p:cNvSpPr txBox="1"/>
          <p:nvPr userDrawn="1"/>
        </p:nvSpPr>
        <p:spPr>
          <a:xfrm>
            <a:off x="353347" y="2844707"/>
            <a:ext cx="6705745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5400" b="1" spc="-150" dirty="0">
                <a:solidFill>
                  <a:srgbClr val="12734E"/>
                </a:solidFill>
              </a:rPr>
              <a:t>모두를 위한 </a:t>
            </a:r>
            <a:endParaRPr lang="en-US" altLang="ko-KR" sz="5400" b="1" spc="-150" dirty="0">
              <a:solidFill>
                <a:srgbClr val="12734E"/>
              </a:solidFill>
            </a:endParaRPr>
          </a:p>
          <a:p>
            <a:r>
              <a:rPr lang="en-US" altLang="ko-KR" sz="5400" b="1" spc="-150" dirty="0">
                <a:solidFill>
                  <a:srgbClr val="12734E"/>
                </a:solidFill>
              </a:rPr>
              <a:t>R </a:t>
            </a:r>
            <a:r>
              <a:rPr lang="ko-KR" altLang="en-US" sz="5400" b="1" spc="-150" dirty="0">
                <a:solidFill>
                  <a:srgbClr val="12734E"/>
                </a:solidFill>
              </a:rPr>
              <a:t>데이터 분석 입문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9DD67D2-E51B-4BC3-8221-852708726E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195" y="1430046"/>
            <a:ext cx="2698641" cy="3118429"/>
          </a:xfrm>
          <a:prstGeom prst="rect">
            <a:avLst/>
          </a:prstGeom>
        </p:spPr>
      </p:pic>
      <p:pic>
        <p:nvPicPr>
          <p:cNvPr id="16" name="Picture 4" descr="C:\Users\김현용\Desktop\제호.jpg">
            <a:extLst>
              <a:ext uri="{FF2B5EF4-FFF2-40B4-BE49-F238E27FC236}">
                <a16:creationId xmlns:a16="http://schemas.microsoft.com/office/drawing/2014/main" id="{264643E2-9F9C-4F64-8F36-4A6B329785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257" y="320688"/>
            <a:ext cx="1800000" cy="3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저작권 안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8"/>
          <p:cNvSpPr/>
          <p:nvPr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27" y="5928484"/>
            <a:ext cx="1591200" cy="247520"/>
          </a:xfrm>
          <a:prstGeom prst="rect">
            <a:avLst/>
          </a:prstGeom>
          <a:noFill/>
        </p:spPr>
      </p:pic>
      <p:sp>
        <p:nvSpPr>
          <p:cNvPr id="10" name="TextBox 6">
            <a:extLst>
              <a:ext uri="{FF2B5EF4-FFF2-40B4-BE49-F238E27FC236}">
                <a16:creationId xmlns:a16="http://schemas.microsoft.com/office/drawing/2014/main" id="{3587C286-37B2-423D-A786-28D928FBD67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12452" y="740848"/>
            <a:ext cx="7991475" cy="454528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ko-KR" sz="2800" b="1" u="sng" dirty="0">
                <a:solidFill>
                  <a:srgbClr val="12734E"/>
                </a:solidFill>
                <a:latin typeface="맑은 고딕" panose="020B0503020000020004" pitchFamily="50" charset="-127"/>
              </a:rPr>
              <a:t>Chapter 07. </a:t>
            </a:r>
            <a:r>
              <a:rPr lang="ko-KR" altLang="en-US" sz="2800" b="1" u="sng" dirty="0">
                <a:solidFill>
                  <a:srgbClr val="12734E"/>
                </a:solidFill>
                <a:latin typeface="맑은 고딕" panose="020B0503020000020004" pitchFamily="50" charset="-127"/>
              </a:rPr>
              <a:t>데이터 </a:t>
            </a:r>
            <a:r>
              <a:rPr lang="ko-KR" altLang="en-US" sz="2800" b="1" u="sng" dirty="0" err="1">
                <a:solidFill>
                  <a:srgbClr val="12734E"/>
                </a:solidFill>
                <a:latin typeface="맑은 고딕" panose="020B0503020000020004" pitchFamily="50" charset="-127"/>
              </a:rPr>
              <a:t>전처리</a:t>
            </a:r>
            <a:endParaRPr lang="en-US" altLang="ko-KR" sz="2800" b="1" u="sng" dirty="0">
              <a:solidFill>
                <a:srgbClr val="12734E"/>
              </a:solidFill>
              <a:latin typeface="맑은 고딕" panose="020B0503020000020004" pitchFamily="50" charset="-127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ko-KR" sz="2400" b="1" dirty="0">
              <a:solidFill>
                <a:srgbClr val="12734E"/>
              </a:solidFill>
              <a:latin typeface="맑은 고딕" panose="020B0503020000020004" pitchFamily="50" charset="-127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dirty="0">
                <a:solidFill>
                  <a:srgbClr val="12734E"/>
                </a:solidFill>
                <a:latin typeface="맑은 고딕" panose="020B0503020000020004" pitchFamily="50" charset="-127"/>
              </a:rPr>
              <a:t>   01. </a:t>
            </a:r>
            <a:r>
              <a:rPr lang="ko-KR" altLang="en-US" sz="2400" b="1" dirty="0" err="1">
                <a:solidFill>
                  <a:srgbClr val="12734E"/>
                </a:solidFill>
                <a:latin typeface="맑은 고딕" panose="020B0503020000020004" pitchFamily="50" charset="-127"/>
              </a:rPr>
              <a:t>결측값</a:t>
            </a:r>
            <a:endParaRPr lang="en-US" altLang="ko-KR" sz="2400" b="1" dirty="0">
              <a:solidFill>
                <a:srgbClr val="12734E"/>
              </a:solidFill>
              <a:latin typeface="맑은 고딕" panose="020B0503020000020004" pitchFamily="50" charset="-127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dirty="0">
                <a:solidFill>
                  <a:srgbClr val="12734E"/>
                </a:solidFill>
                <a:latin typeface="맑은 고딕" panose="020B0503020000020004" pitchFamily="50" charset="-127"/>
              </a:rPr>
              <a:t>   02. </a:t>
            </a:r>
            <a:r>
              <a:rPr lang="ko-KR" altLang="en-US" sz="2400" b="1" dirty="0" err="1">
                <a:solidFill>
                  <a:srgbClr val="12734E"/>
                </a:solidFill>
                <a:latin typeface="맑은 고딕" panose="020B0503020000020004" pitchFamily="50" charset="-127"/>
              </a:rPr>
              <a:t>특이값</a:t>
            </a:r>
            <a:endParaRPr lang="en-US" altLang="ko-KR" sz="2400" b="1" dirty="0">
              <a:solidFill>
                <a:srgbClr val="12734E"/>
              </a:solidFill>
              <a:latin typeface="맑은 고딕" panose="020B0503020000020004" pitchFamily="50" charset="-127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dirty="0">
                <a:solidFill>
                  <a:srgbClr val="12734E"/>
                </a:solidFill>
                <a:latin typeface="맑은 고딕" panose="020B0503020000020004" pitchFamily="50" charset="-127"/>
              </a:rPr>
              <a:t>   03. </a:t>
            </a:r>
            <a:r>
              <a:rPr lang="ko-KR" altLang="en-US" sz="2400" b="1" dirty="0">
                <a:solidFill>
                  <a:srgbClr val="12734E"/>
                </a:solidFill>
                <a:latin typeface="맑은 고딕" panose="020B0503020000020004" pitchFamily="50" charset="-127"/>
              </a:rPr>
              <a:t>데이터 정렬</a:t>
            </a:r>
            <a:endParaRPr lang="en-US" altLang="ko-KR" sz="2400" b="1" dirty="0">
              <a:solidFill>
                <a:srgbClr val="12734E"/>
              </a:solidFill>
              <a:latin typeface="맑은 고딕" panose="020B0503020000020004" pitchFamily="50" charset="-127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dirty="0">
                <a:solidFill>
                  <a:srgbClr val="12734E"/>
                </a:solidFill>
                <a:latin typeface="맑은 고딕" panose="020B0503020000020004" pitchFamily="50" charset="-127"/>
              </a:rPr>
              <a:t>   04. </a:t>
            </a:r>
            <a:r>
              <a:rPr lang="ko-KR" altLang="en-US" sz="2400" b="1" dirty="0">
                <a:solidFill>
                  <a:srgbClr val="12734E"/>
                </a:solidFill>
                <a:latin typeface="맑은 고딕" panose="020B0503020000020004" pitchFamily="50" charset="-127"/>
              </a:rPr>
              <a:t>데이터 분리와 선택</a:t>
            </a:r>
            <a:endParaRPr lang="en-US" altLang="ko-KR" sz="2400" b="1" dirty="0">
              <a:solidFill>
                <a:srgbClr val="12734E"/>
              </a:solidFill>
              <a:latin typeface="맑은 고딕" panose="020B0503020000020004" pitchFamily="50" charset="-127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dirty="0">
                <a:solidFill>
                  <a:srgbClr val="12734E"/>
                </a:solidFill>
                <a:latin typeface="맑은 고딕" panose="020B0503020000020004" pitchFamily="50" charset="-127"/>
              </a:rPr>
              <a:t>   05. </a:t>
            </a:r>
            <a:r>
              <a:rPr lang="ko-KR" altLang="en-US" sz="2400" b="1" dirty="0">
                <a:solidFill>
                  <a:srgbClr val="12734E"/>
                </a:solidFill>
                <a:latin typeface="맑은 고딕" panose="020B0503020000020004" pitchFamily="50" charset="-127"/>
              </a:rPr>
              <a:t>데이터 샘플링과 조합</a:t>
            </a:r>
            <a:endParaRPr lang="en-US" altLang="ko-KR" sz="2400" b="1" dirty="0">
              <a:solidFill>
                <a:srgbClr val="12734E"/>
              </a:solidFill>
              <a:latin typeface="맑은 고딕" panose="020B0503020000020004" pitchFamily="50" charset="-127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dirty="0">
                <a:solidFill>
                  <a:srgbClr val="12734E"/>
                </a:solidFill>
                <a:latin typeface="맑은 고딕" panose="020B0503020000020004" pitchFamily="50" charset="-127"/>
              </a:rPr>
              <a:t>   06. </a:t>
            </a:r>
            <a:r>
              <a:rPr lang="ko-KR" altLang="en-US" sz="2400" b="1" dirty="0">
                <a:solidFill>
                  <a:srgbClr val="12734E"/>
                </a:solidFill>
                <a:latin typeface="맑은 고딕" panose="020B0503020000020004" pitchFamily="50" charset="-127"/>
              </a:rPr>
              <a:t>데이터 집계와 병합</a:t>
            </a:r>
            <a:endParaRPr lang="en-US" altLang="ko-KR" sz="2400" b="1" dirty="0">
              <a:solidFill>
                <a:srgbClr val="12734E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6240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12734E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>
            <a:extLst>
              <a:ext uri="{FF2B5EF4-FFF2-40B4-BE49-F238E27FC236}">
                <a16:creationId xmlns:a16="http://schemas.microsoft.com/office/drawing/2014/main" id="{4824C2B9-03DC-4A6D-8F5B-D008C6A4D3CD}"/>
              </a:ext>
            </a:extLst>
          </p:cNvPr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283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/51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000" b="1" spc="-100" baseline="0">
                <a:solidFill>
                  <a:srgbClr val="4F784C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Rectangle 440">
            <a:extLst>
              <a:ext uri="{FF2B5EF4-FFF2-40B4-BE49-F238E27FC236}">
                <a16:creationId xmlns:a16="http://schemas.microsoft.com/office/drawing/2014/main" id="{75C6F526-F141-49AF-90FE-0E3C82871CB4}"/>
              </a:ext>
            </a:extLst>
          </p:cNvPr>
          <p:cNvSpPr>
            <a:spLocks noChangeArrowheads="1"/>
          </p:cNvSpPr>
          <p:nvPr userDrawn="1"/>
        </p:nvSpPr>
        <p:spPr bwMode="invGray">
          <a:xfrm flipV="1">
            <a:off x="0" y="533399"/>
            <a:ext cx="9144000" cy="457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F7581211-006F-42D9-9253-724ADF43E8E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6535" y="774420"/>
            <a:ext cx="8370929" cy="5624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1800">
                <a:solidFill>
                  <a:srgbClr val="437361"/>
                </a:solidFill>
              </a:defRPr>
            </a:lvl1pPr>
            <a:lvl2pPr marL="457200" indent="0">
              <a:buFontTx/>
              <a:buNone/>
              <a:defRPr sz="1600">
                <a:solidFill>
                  <a:srgbClr val="92D050"/>
                </a:solidFill>
              </a:defRPr>
            </a:lvl2pPr>
            <a:lvl3pPr marL="1200150" indent="-285750">
              <a:buFont typeface="Wingdings" panose="05000000000000000000" pitchFamily="2" charset="2"/>
              <a:buChar char="§"/>
              <a:defRPr sz="1400"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본문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/51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1600" b="1" spc="-100" baseline="0">
                <a:solidFill>
                  <a:srgbClr val="C00000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여기서 잠깐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8B3D50B1-709B-48F6-A843-8CD5A3DC13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6535" y="774420"/>
            <a:ext cx="8370929" cy="5624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1800">
                <a:solidFill>
                  <a:srgbClr val="437361"/>
                </a:solidFill>
              </a:defRPr>
            </a:lvl1pPr>
            <a:lvl2pPr marL="457200" indent="0">
              <a:buFontTx/>
              <a:buNone/>
              <a:defRPr sz="1600">
                <a:solidFill>
                  <a:srgbClr val="92D050"/>
                </a:solidFill>
              </a:defRPr>
            </a:lvl2pPr>
            <a:lvl3pPr marL="1200150" indent="-285750">
              <a:buFont typeface="Wingdings" panose="05000000000000000000" pitchFamily="2" charset="2"/>
              <a:buChar char="§"/>
              <a:defRPr sz="1400"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790742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1F458D1-4ECC-4CAE-8F2D-89819817AE69}"/>
              </a:ext>
            </a:extLst>
          </p:cNvPr>
          <p:cNvSpPr/>
          <p:nvPr/>
        </p:nvSpPr>
        <p:spPr>
          <a:xfrm flipV="1">
            <a:off x="0" y="6128586"/>
            <a:ext cx="9144000" cy="4571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dirty="0"/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1" name="그림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3189" y="360363"/>
            <a:ext cx="1059872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3457" y="414531"/>
            <a:ext cx="2826261" cy="2609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087" y="3429802"/>
            <a:ext cx="4913938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13">
            <a:extLst>
              <a:ext uri="{FF2B5EF4-FFF2-40B4-BE49-F238E27FC236}">
                <a16:creationId xmlns:a16="http://schemas.microsoft.com/office/drawing/2014/main" id="{F22CECF2-C3E0-4E93-AFDA-E687302D045B}"/>
              </a:ext>
            </a:extLst>
          </p:cNvPr>
          <p:cNvSpPr txBox="1">
            <a:spLocks/>
          </p:cNvSpPr>
          <p:nvPr/>
        </p:nvSpPr>
        <p:spPr bwMode="auto">
          <a:xfrm>
            <a:off x="323850" y="5373018"/>
            <a:ext cx="29464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ko-KR" altLang="en-US" sz="2000" b="1" dirty="0">
                <a:solidFill>
                  <a:schemeClr val="tx1"/>
                </a:solidFill>
                <a:latin typeface="+mj-ea"/>
              </a:rPr>
              <a:t>감사합니다</a:t>
            </a:r>
            <a:r>
              <a:rPr lang="en-US" altLang="ko-KR" sz="2000" b="1" dirty="0">
                <a:solidFill>
                  <a:schemeClr val="tx1"/>
                </a:solidFill>
                <a:latin typeface="+mj-ea"/>
              </a:rPr>
              <a:t>.</a:t>
            </a:r>
            <a:endParaRPr lang="ko-KR" altLang="en-US" sz="2000" b="1" dirty="0">
              <a:solidFill>
                <a:schemeClr val="tx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20084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127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2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631234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cap="none" spc="0" dirty="0">
                <a:ln w="18415" cmpd="sng">
                  <a:noFill/>
                  <a:prstDash val="solid"/>
                </a:ln>
                <a:solidFill>
                  <a:srgbClr val="12734E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1" kern="10" cap="none" spc="0" dirty="0">
              <a:ln w="18415" cmpd="sng">
                <a:noFill/>
                <a:prstDash val="solid"/>
              </a:ln>
              <a:solidFill>
                <a:srgbClr val="12734E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084943" y="6309320"/>
            <a:ext cx="283282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Copyright© 2019 </a:t>
            </a:r>
            <a:r>
              <a:rPr lang="en-US" altLang="ko-KR" sz="1100" b="1" dirty="0" err="1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Hanbit</a:t>
            </a: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All rights reserved.</a:t>
            </a:r>
            <a:endParaRPr lang="ko-KR" altLang="ko-KR" sz="1100" b="1" dirty="0">
              <a:solidFill>
                <a:schemeClr val="bg1"/>
              </a:solidFill>
              <a:latin typeface="Adobe Kaiti Std R" panose="02020400000000000000" pitchFamily="18" charset="-128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631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2020-05-21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25" r:id="rId3"/>
    <p:sldLayoutId id="2147483719" r:id="rId4"/>
    <p:sldLayoutId id="2147483722" r:id="rId5"/>
    <p:sldLayoutId id="2147483721" r:id="rId6"/>
    <p:sldLayoutId id="2147483724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16360" y="5265122"/>
            <a:ext cx="8229600" cy="1332230"/>
          </a:xfrm>
        </p:spPr>
        <p:txBody>
          <a:bodyPr/>
          <a:lstStyle/>
          <a:p>
            <a:r>
              <a:rPr lang="en-US" altLang="ko-KR" dirty="0"/>
              <a:t>Chapter 07. </a:t>
            </a:r>
            <a:r>
              <a:rPr lang="ko-KR" altLang="en-US" dirty="0"/>
              <a:t>데이터 전처리</a:t>
            </a: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6515" y="37324"/>
            <a:ext cx="7785100" cy="47466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결측값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3.3 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데이터프레임의 </a:t>
            </a:r>
            <a:r>
              <a:rPr lang="ko-KR" altLang="en-US" sz="1800" b="1" dirty="0" err="1">
                <a:solidFill>
                  <a:schemeClr val="accent3">
                    <a:lumMod val="75000"/>
                  </a:schemeClr>
                </a:solidFill>
              </a:rPr>
              <a:t>행별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ko-KR" altLang="en-US" sz="1800" b="1" dirty="0" err="1">
                <a:solidFill>
                  <a:schemeClr val="accent3">
                    <a:lumMod val="75000"/>
                  </a:schemeClr>
                </a:solidFill>
              </a:rPr>
              <a:t>결측값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확인</a:t>
            </a:r>
          </a:p>
          <a:p>
            <a:pPr marL="0" indent="0">
              <a:buNone/>
            </a:pP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ko-KR" altLang="en-US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DEA3BC-8E63-47FA-A899-3C7E3CD4148C}"/>
              </a:ext>
            </a:extLst>
          </p:cNvPr>
          <p:cNvSpPr/>
          <p:nvPr/>
        </p:nvSpPr>
        <p:spPr>
          <a:xfrm>
            <a:off x="841643" y="1403775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06ED8C-CFEC-41FF-BE7B-021386F3DBD2}"/>
              </a:ext>
            </a:extLst>
          </p:cNvPr>
          <p:cNvSpPr/>
          <p:nvPr/>
        </p:nvSpPr>
        <p:spPr>
          <a:xfrm>
            <a:off x="841643" y="1877466"/>
            <a:ext cx="7443269" cy="123650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E428DD-636F-45E9-8FD8-38A7FD7E64E0}"/>
              </a:ext>
            </a:extLst>
          </p:cNvPr>
          <p:cNvSpPr txBox="1"/>
          <p:nvPr/>
        </p:nvSpPr>
        <p:spPr>
          <a:xfrm>
            <a:off x="813092" y="1471343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7-5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8FCF69-4F31-4FBE-A647-C887BA021674}"/>
              </a:ext>
            </a:extLst>
          </p:cNvPr>
          <p:cNvSpPr txBox="1"/>
          <p:nvPr/>
        </p:nvSpPr>
        <p:spPr>
          <a:xfrm>
            <a:off x="898440" y="1927819"/>
            <a:ext cx="70939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rowSums</a:t>
            </a:r>
            <a:r>
              <a:rPr lang="en-US" altLang="ko-KR" sz="1600" dirty="0"/>
              <a:t>(is.na(x)) </a:t>
            </a:r>
            <a:r>
              <a:rPr lang="en-US" altLang="ko-KR" sz="1600" dirty="0">
                <a:solidFill>
                  <a:srgbClr val="4F784C"/>
                </a:solidFill>
              </a:rPr>
              <a:t>			# </a:t>
            </a:r>
            <a:r>
              <a:rPr lang="ko-KR" altLang="en-US" sz="1600" dirty="0" err="1">
                <a:solidFill>
                  <a:srgbClr val="4F784C"/>
                </a:solidFill>
              </a:rPr>
              <a:t>행별</a:t>
            </a:r>
            <a:r>
              <a:rPr lang="ko-KR" altLang="en-US" sz="1600" dirty="0">
                <a:solidFill>
                  <a:srgbClr val="4F784C"/>
                </a:solidFill>
              </a:rPr>
              <a:t> </a:t>
            </a:r>
            <a:r>
              <a:rPr lang="en-US" altLang="ko-KR" sz="1600" dirty="0">
                <a:solidFill>
                  <a:srgbClr val="4F784C"/>
                </a:solidFill>
              </a:rPr>
              <a:t>NA</a:t>
            </a:r>
            <a:r>
              <a:rPr lang="ko-KR" altLang="en-US" sz="1600" dirty="0">
                <a:solidFill>
                  <a:srgbClr val="4F784C"/>
                </a:solidFill>
              </a:rPr>
              <a:t>의 개수</a:t>
            </a:r>
          </a:p>
          <a:p>
            <a:r>
              <a:rPr lang="en-US" altLang="ko-KR" sz="1600" dirty="0"/>
              <a:t>sum(</a:t>
            </a:r>
            <a:r>
              <a:rPr lang="en-US" altLang="ko-KR" sz="1600" dirty="0" err="1"/>
              <a:t>rowSums</a:t>
            </a:r>
            <a:r>
              <a:rPr lang="en-US" altLang="ko-KR" sz="1600" dirty="0"/>
              <a:t>(is.na(x))&gt;0) </a:t>
            </a:r>
            <a:r>
              <a:rPr lang="en-US" altLang="ko-KR" sz="1600" dirty="0">
                <a:solidFill>
                  <a:srgbClr val="4F784C"/>
                </a:solidFill>
              </a:rPr>
              <a:t>		# NA</a:t>
            </a:r>
            <a:r>
              <a:rPr lang="ko-KR" altLang="en-US" sz="1600" dirty="0">
                <a:solidFill>
                  <a:srgbClr val="4F784C"/>
                </a:solidFill>
              </a:rPr>
              <a:t>가 포함된 행의 개수</a:t>
            </a:r>
          </a:p>
          <a:p>
            <a:endParaRPr lang="en-US" altLang="ko-KR" sz="1600" dirty="0">
              <a:solidFill>
                <a:srgbClr val="4F784C"/>
              </a:solidFill>
            </a:endParaRPr>
          </a:p>
          <a:p>
            <a:r>
              <a:rPr lang="en-US" altLang="ko-KR" sz="1600" dirty="0"/>
              <a:t>sum(is.na(x)) </a:t>
            </a:r>
            <a:r>
              <a:rPr lang="en-US" altLang="ko-KR" sz="1600" dirty="0">
                <a:solidFill>
                  <a:srgbClr val="4F784C"/>
                </a:solidFill>
              </a:rPr>
              <a:t>			# </a:t>
            </a:r>
            <a:r>
              <a:rPr lang="ko-KR" altLang="en-US" sz="1600" dirty="0">
                <a:solidFill>
                  <a:srgbClr val="4F784C"/>
                </a:solidFill>
              </a:rPr>
              <a:t>데이터셋 전체에서 </a:t>
            </a:r>
            <a:r>
              <a:rPr lang="en-US" altLang="ko-KR" sz="1600" dirty="0">
                <a:solidFill>
                  <a:srgbClr val="4F784C"/>
                </a:solidFill>
              </a:rPr>
              <a:t>NA </a:t>
            </a:r>
            <a:r>
              <a:rPr lang="ko-KR" altLang="en-US" sz="1600" dirty="0">
                <a:solidFill>
                  <a:srgbClr val="4F784C"/>
                </a:solidFill>
              </a:rPr>
              <a:t>개수</a:t>
            </a:r>
            <a:endParaRPr lang="ko-KR" altLang="en-US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04BE304-540D-4F7C-8854-85185B1B0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63" y="3324780"/>
            <a:ext cx="7461349" cy="298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838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결측값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3.4 </a:t>
            </a:r>
            <a:r>
              <a:rPr lang="ko-KR" altLang="en-US" sz="1800" b="1" dirty="0" err="1">
                <a:solidFill>
                  <a:schemeClr val="accent3">
                    <a:lumMod val="75000"/>
                  </a:schemeClr>
                </a:solidFill>
              </a:rPr>
              <a:t>결측값을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제외하고 새로운 데이터셋 만들기</a:t>
            </a:r>
          </a:p>
          <a:p>
            <a:pPr marL="0" indent="0">
              <a:buNone/>
            </a:pP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ko-KR" altLang="en-US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DEA3BC-8E63-47FA-A899-3C7E3CD4148C}"/>
              </a:ext>
            </a:extLst>
          </p:cNvPr>
          <p:cNvSpPr/>
          <p:nvPr/>
        </p:nvSpPr>
        <p:spPr>
          <a:xfrm>
            <a:off x="841643" y="1403775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06ED8C-CFEC-41FF-BE7B-021386F3DBD2}"/>
              </a:ext>
            </a:extLst>
          </p:cNvPr>
          <p:cNvSpPr/>
          <p:nvPr/>
        </p:nvSpPr>
        <p:spPr>
          <a:xfrm>
            <a:off x="841643" y="1877466"/>
            <a:ext cx="7443269" cy="123650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E428DD-636F-45E9-8FD8-38A7FD7E64E0}"/>
              </a:ext>
            </a:extLst>
          </p:cNvPr>
          <p:cNvSpPr txBox="1"/>
          <p:nvPr/>
        </p:nvSpPr>
        <p:spPr>
          <a:xfrm>
            <a:off x="813092" y="1471343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7-6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8FCF69-4F31-4FBE-A647-C887BA021674}"/>
              </a:ext>
            </a:extLst>
          </p:cNvPr>
          <p:cNvSpPr txBox="1"/>
          <p:nvPr/>
        </p:nvSpPr>
        <p:spPr>
          <a:xfrm>
            <a:off x="898440" y="1927819"/>
            <a:ext cx="70939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head(x)</a:t>
            </a:r>
          </a:p>
          <a:p>
            <a:r>
              <a:rPr lang="en-US" altLang="ko-KR" sz="1600" dirty="0"/>
              <a:t>x[!</a:t>
            </a:r>
            <a:r>
              <a:rPr lang="en-US" altLang="ko-KR" sz="1600" dirty="0" err="1"/>
              <a:t>complete.cases</a:t>
            </a:r>
            <a:r>
              <a:rPr lang="en-US" altLang="ko-KR" sz="1600" dirty="0"/>
              <a:t>(x),] 		</a:t>
            </a:r>
            <a:r>
              <a:rPr lang="en-US" altLang="ko-KR" sz="1600" dirty="0">
                <a:solidFill>
                  <a:srgbClr val="4F784C"/>
                </a:solidFill>
              </a:rPr>
              <a:t># NA</a:t>
            </a:r>
            <a:r>
              <a:rPr lang="ko-KR" altLang="en-US" sz="1600" dirty="0">
                <a:solidFill>
                  <a:srgbClr val="4F784C"/>
                </a:solidFill>
              </a:rPr>
              <a:t>가 포함된 행들 출력</a:t>
            </a:r>
          </a:p>
          <a:p>
            <a:r>
              <a:rPr lang="en-US" altLang="ko-KR" sz="1600" dirty="0"/>
              <a:t>y &lt;- x[</a:t>
            </a:r>
            <a:r>
              <a:rPr lang="en-US" altLang="ko-KR" sz="1600" dirty="0" err="1"/>
              <a:t>complete.cases</a:t>
            </a:r>
            <a:r>
              <a:rPr lang="en-US" altLang="ko-KR" sz="1600" dirty="0"/>
              <a:t>(x),] 		</a:t>
            </a:r>
            <a:r>
              <a:rPr lang="en-US" altLang="ko-KR" sz="1600" dirty="0">
                <a:solidFill>
                  <a:srgbClr val="4F784C"/>
                </a:solidFill>
              </a:rPr>
              <a:t># NA</a:t>
            </a:r>
            <a:r>
              <a:rPr lang="ko-KR" altLang="en-US" sz="1600" dirty="0">
                <a:solidFill>
                  <a:srgbClr val="4F784C"/>
                </a:solidFill>
              </a:rPr>
              <a:t>가 포함된 행들 제거</a:t>
            </a:r>
          </a:p>
          <a:p>
            <a:r>
              <a:rPr lang="en-US" altLang="ko-KR" sz="1600" dirty="0"/>
              <a:t>head(y) 		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새로운 데이터셋 </a:t>
            </a:r>
            <a:r>
              <a:rPr lang="en-US" altLang="ko-KR" sz="1600" dirty="0">
                <a:solidFill>
                  <a:srgbClr val="4F784C"/>
                </a:solidFill>
              </a:rPr>
              <a:t>y</a:t>
            </a:r>
            <a:r>
              <a:rPr lang="ko-KR" altLang="en-US" sz="1600" dirty="0">
                <a:solidFill>
                  <a:srgbClr val="4F784C"/>
                </a:solidFill>
              </a:rPr>
              <a:t>의 내용 확인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A5394E1-452D-4EF8-9A3C-EA343A3A2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959" y="3293985"/>
            <a:ext cx="7402953" cy="234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61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결측값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7CCB531-2CF4-4CE9-B2DB-FB1E5341B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467" y="1133745"/>
            <a:ext cx="7402953" cy="147884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FCE3182-0ABB-4810-B421-626ECEC21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467" y="2612585"/>
            <a:ext cx="7398008" cy="63306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637A14A-14FA-4CC7-ABBC-931743FC1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650" y="3194279"/>
            <a:ext cx="7390883" cy="207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243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85CB067-B93A-4828-9A4D-BA1586B844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특이값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2F62B4-E925-4C96-BBE5-E80880E5F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u="sng" dirty="0"/>
              <a:t>Section 02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1159386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특이값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1. </a:t>
            </a:r>
            <a:r>
              <a:rPr lang="ko-KR" altLang="en-US" sz="2000" b="1" dirty="0" err="1">
                <a:solidFill>
                  <a:srgbClr val="437361"/>
                </a:solidFill>
              </a:rPr>
              <a:t>특이값의</a:t>
            </a:r>
            <a:r>
              <a:rPr lang="ko-KR" altLang="en-US" sz="2000" b="1" dirty="0">
                <a:solidFill>
                  <a:srgbClr val="437361"/>
                </a:solidFill>
              </a:rPr>
              <a:t> 개념</a:t>
            </a:r>
            <a:r>
              <a:rPr lang="ko-KR" altLang="en-US" sz="1800" b="1" dirty="0">
                <a:solidFill>
                  <a:schemeClr val="accent3"/>
                </a:solidFill>
              </a:rPr>
              <a:t>  </a:t>
            </a:r>
            <a:endParaRPr lang="en-US" altLang="ko-KR" sz="180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특이값</a:t>
            </a:r>
            <a:r>
              <a:rPr lang="en-US" altLang="ko-KR" sz="1600" dirty="0"/>
              <a:t>(outlier)</a:t>
            </a:r>
            <a:r>
              <a:rPr lang="ko-KR" altLang="en-US" sz="1600" dirty="0"/>
              <a:t>은 정상적이라고 생각되는 데이터의 분포 범위 밖에 위치하는 값들을 말하며</a:t>
            </a:r>
            <a:r>
              <a:rPr lang="en-US" altLang="ko-KR" sz="1600" dirty="0"/>
              <a:t>, ‘</a:t>
            </a:r>
            <a:r>
              <a:rPr lang="ko-KR" altLang="en-US" sz="1600" dirty="0" err="1"/>
              <a:t>이상치’라고도</a:t>
            </a:r>
            <a:r>
              <a:rPr lang="ko-KR" altLang="en-US" sz="1600" dirty="0"/>
              <a:t> 부름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특이값은</a:t>
            </a:r>
            <a:r>
              <a:rPr lang="ko-KR" altLang="en-US" sz="1600" dirty="0"/>
              <a:t> 입력 오류에 의해 발생하기도 하고</a:t>
            </a:r>
            <a:r>
              <a:rPr lang="en-US" altLang="ko-KR" sz="1600" dirty="0"/>
              <a:t>, </a:t>
            </a:r>
            <a:r>
              <a:rPr lang="ko-KR" altLang="en-US" sz="1600" dirty="0"/>
              <a:t>일반인의 몸무게 자료에 씨름선수의 몸무게가 합쳐진 경우처럼 실제로 특이한 값일 수도 있음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제조 공정에서 불량인 제품을 선별하거나 은행거래 시스템에서 사기거래를 탐지할 때 사용하기도 함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데이터 분석에서는 </a:t>
            </a:r>
            <a:r>
              <a:rPr lang="ko-KR" altLang="en-US" sz="1600" dirty="0" err="1"/>
              <a:t>특이값을</a:t>
            </a:r>
            <a:r>
              <a:rPr lang="ko-KR" altLang="en-US" sz="1600" dirty="0"/>
              <a:t> 포함한 채 평균 등을 계산하면 전체 데이터의 양상을 파악하는 데 왜곡을 가져올 수 있으므로 분석할 때 </a:t>
            </a:r>
            <a:r>
              <a:rPr lang="ko-KR" altLang="en-US" sz="1600" dirty="0" err="1"/>
              <a:t>특이값을</a:t>
            </a:r>
            <a:r>
              <a:rPr lang="ko-KR" altLang="en-US" sz="1600" dirty="0"/>
              <a:t> 제외하는 경우가 많음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1BBD65-E0CE-4000-B96D-BBC867831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5" y="4495104"/>
            <a:ext cx="6153150" cy="1819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A78962-FEB9-4DE1-8E94-F60314D5CFC8}"/>
              </a:ext>
            </a:extLst>
          </p:cNvPr>
          <p:cNvSpPr txBox="1"/>
          <p:nvPr/>
        </p:nvSpPr>
        <p:spPr>
          <a:xfrm>
            <a:off x="3187637" y="6314379"/>
            <a:ext cx="2768726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7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  <a:ea typeface="+mn-ea"/>
              </a:rPr>
              <a:t>-1 </a:t>
            </a:r>
            <a:r>
              <a:rPr lang="ko-KR" altLang="en-US" sz="1100" b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특이값의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사례</a:t>
            </a:r>
          </a:p>
        </p:txBody>
      </p:sp>
    </p:spTree>
    <p:extLst>
      <p:ext uri="{BB962C8B-B14F-4D97-AF65-F5344CB8AC3E}">
        <p14:creationId xmlns:p14="http://schemas.microsoft.com/office/powerpoint/2010/main" val="3065630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특이값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>
                <a:solidFill>
                  <a:schemeClr val="accent3"/>
                </a:solidFill>
              </a:rPr>
              <a:t>   </a:t>
            </a:r>
            <a:endParaRPr lang="en-US" altLang="ko-KR" sz="180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특이값이</a:t>
            </a:r>
            <a:r>
              <a:rPr lang="ko-KR" altLang="en-US" sz="1600" dirty="0"/>
              <a:t> 포함되어 있는지 여부 확인</a:t>
            </a: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/>
              <a:t>	</a:t>
            </a:r>
            <a:r>
              <a:rPr lang="ko-KR" altLang="en-US" sz="1600" dirty="0"/>
              <a:t>➀ 논리적으로 있을 수 없는 값이 있는지 찾아봄</a:t>
            </a: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/>
              <a:t>	    ex)</a:t>
            </a:r>
            <a:r>
              <a:rPr lang="ko-KR" altLang="en-US" sz="1600" dirty="0"/>
              <a:t> 좋아하는 색깔을 </a:t>
            </a:r>
            <a:r>
              <a:rPr lang="en-US" altLang="ko-KR" sz="1600" dirty="0"/>
              <a:t>1~5</a:t>
            </a:r>
            <a:r>
              <a:rPr lang="ko-KR" altLang="en-US" sz="1600" dirty="0"/>
              <a:t>로 표시하기로 했는데 </a:t>
            </a:r>
            <a:r>
              <a:rPr lang="en-US" altLang="ko-KR" sz="1600" dirty="0"/>
              <a:t>7</a:t>
            </a:r>
            <a:r>
              <a:rPr lang="ko-KR" altLang="en-US" sz="1600" dirty="0"/>
              <a:t>이 존재함</a:t>
            </a: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/>
              <a:t>	    ex) </a:t>
            </a:r>
            <a:r>
              <a:rPr lang="ko-KR" altLang="en-US" sz="1600" dirty="0"/>
              <a:t>몸무게에 마이너스 값이 있음</a:t>
            </a: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/>
              <a:t>	</a:t>
            </a:r>
            <a:r>
              <a:rPr lang="ko-KR" altLang="en-US" sz="1600" dirty="0"/>
              <a:t>➁ 상식을 벗어난 값이 있는지 찾아봄</a:t>
            </a: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/>
              <a:t>	    ex)</a:t>
            </a:r>
            <a:r>
              <a:rPr lang="ko-KR" altLang="en-US" sz="1600" dirty="0"/>
              <a:t> 나이가 </a:t>
            </a:r>
            <a:r>
              <a:rPr lang="en-US" altLang="ko-KR" sz="1600" dirty="0"/>
              <a:t>120</a:t>
            </a:r>
            <a:r>
              <a:rPr lang="ko-KR" altLang="en-US" sz="1600" dirty="0"/>
              <a:t>살 이상인 사람</a:t>
            </a: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/>
              <a:t>	</a:t>
            </a:r>
            <a:r>
              <a:rPr lang="ko-KR" altLang="en-US" sz="1600" dirty="0"/>
              <a:t>➂ 상자그림</a:t>
            </a:r>
            <a:r>
              <a:rPr lang="en-US" altLang="ko-KR" sz="1600" dirty="0"/>
              <a:t>(boxplot)</a:t>
            </a:r>
            <a:r>
              <a:rPr lang="ko-KR" altLang="en-US" sz="1600" dirty="0"/>
              <a:t>을 통해 찾아봄</a:t>
            </a: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/>
              <a:t>	    ex)</a:t>
            </a:r>
            <a:r>
              <a:rPr lang="ko-KR" altLang="en-US" sz="1600" dirty="0"/>
              <a:t> 정상 범위 밖에 동그라미 표시가 있으면 </a:t>
            </a:r>
            <a:r>
              <a:rPr lang="ko-KR" altLang="en-US" sz="1600" dirty="0" err="1"/>
              <a:t>특이값을</a:t>
            </a:r>
            <a:r>
              <a:rPr lang="ko-KR" altLang="en-US" sz="1600" dirty="0"/>
              <a:t> 의미</a:t>
            </a: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buNone/>
            </a:pP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916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특이값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2. </a:t>
            </a:r>
            <a:r>
              <a:rPr lang="ko-KR" altLang="en-US" sz="2000" b="1" dirty="0" err="1">
                <a:solidFill>
                  <a:srgbClr val="437361"/>
                </a:solidFill>
              </a:rPr>
              <a:t>특이값</a:t>
            </a:r>
            <a:r>
              <a:rPr lang="ko-KR" altLang="en-US" sz="2000" b="1" dirty="0">
                <a:solidFill>
                  <a:srgbClr val="437361"/>
                </a:solidFill>
              </a:rPr>
              <a:t> 추출 및 제거</a:t>
            </a:r>
            <a:endParaRPr lang="en-US" altLang="ko-KR" sz="2000" b="1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2.1 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상자그림을 통한 </a:t>
            </a:r>
            <a:r>
              <a:rPr lang="ko-KR" altLang="en-US" sz="1800" b="1" dirty="0" err="1">
                <a:solidFill>
                  <a:schemeClr val="accent3">
                    <a:lumMod val="75000"/>
                  </a:schemeClr>
                </a:solidFill>
              </a:rPr>
              <a:t>특이값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확인</a:t>
            </a:r>
          </a:p>
          <a:p>
            <a:pPr marL="0" indent="0">
              <a:buNone/>
            </a:pPr>
            <a:endParaRPr lang="en-US" altLang="ko-KR" sz="1800" b="1" dirty="0">
              <a:solidFill>
                <a:schemeClr val="accent3"/>
              </a:solidFill>
            </a:endParaRPr>
          </a:p>
          <a:p>
            <a:pPr marL="457200" lvl="1" indent="0">
              <a:buNone/>
            </a:pP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pPr marL="857250" lvl="2" indent="0">
              <a:buNone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buNone/>
            </a:pP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DEA3BC-8E63-47FA-A899-3C7E3CD4148C}"/>
              </a:ext>
            </a:extLst>
          </p:cNvPr>
          <p:cNvSpPr/>
          <p:nvPr/>
        </p:nvSpPr>
        <p:spPr>
          <a:xfrm>
            <a:off x="841643" y="1538789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06ED8C-CFEC-41FF-BE7B-021386F3DBD2}"/>
              </a:ext>
            </a:extLst>
          </p:cNvPr>
          <p:cNvSpPr/>
          <p:nvPr/>
        </p:nvSpPr>
        <p:spPr>
          <a:xfrm>
            <a:off x="841643" y="2012480"/>
            <a:ext cx="7443269" cy="96647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E428DD-636F-45E9-8FD8-38A7FD7E64E0}"/>
              </a:ext>
            </a:extLst>
          </p:cNvPr>
          <p:cNvSpPr txBox="1"/>
          <p:nvPr/>
        </p:nvSpPr>
        <p:spPr>
          <a:xfrm>
            <a:off x="813092" y="1606357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7-7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8FCF69-4F31-4FBE-A647-C887BA021674}"/>
              </a:ext>
            </a:extLst>
          </p:cNvPr>
          <p:cNvSpPr txBox="1"/>
          <p:nvPr/>
        </p:nvSpPr>
        <p:spPr>
          <a:xfrm>
            <a:off x="898440" y="2062833"/>
            <a:ext cx="7093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st</a:t>
            </a:r>
            <a:r>
              <a:rPr lang="en-US" altLang="ko-KR" sz="1600" dirty="0"/>
              <a:t> &lt;- </a:t>
            </a:r>
            <a:r>
              <a:rPr lang="en-US" altLang="ko-KR" sz="1600" dirty="0" err="1"/>
              <a:t>data.frame</a:t>
            </a:r>
            <a:r>
              <a:rPr lang="en-US" altLang="ko-KR" sz="1600" dirty="0"/>
              <a:t>(state.x77)</a:t>
            </a:r>
          </a:p>
          <a:p>
            <a:r>
              <a:rPr lang="en-US" altLang="ko-KR" sz="1600" dirty="0"/>
              <a:t>boxplot(</a:t>
            </a:r>
            <a:r>
              <a:rPr lang="en-US" altLang="ko-KR" sz="1600" dirty="0" err="1"/>
              <a:t>st$Income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 err="1"/>
              <a:t>boxplot.stats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st$Income</a:t>
            </a:r>
            <a:r>
              <a:rPr lang="en-US" altLang="ko-KR" sz="1600" dirty="0"/>
              <a:t>)$out</a:t>
            </a:r>
            <a:endParaRPr lang="ko-KR" altLang="en-US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CF4CAAD-2F77-4353-97A5-4DA866BC7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43" y="2923726"/>
            <a:ext cx="7443269" cy="33909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FD130AA-FD7D-4660-A953-4C0F69A8C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2" y="6140324"/>
            <a:ext cx="7443269" cy="60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196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특이값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2.2 </a:t>
            </a:r>
            <a:r>
              <a:rPr lang="ko-KR" altLang="en-US" sz="1800" b="1" dirty="0" err="1">
                <a:solidFill>
                  <a:schemeClr val="accent3">
                    <a:lumMod val="75000"/>
                  </a:schemeClr>
                </a:solidFill>
              </a:rPr>
              <a:t>특이값을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포함한 행 제거</a:t>
            </a:r>
          </a:p>
          <a:p>
            <a:pPr marL="0" indent="0">
              <a:buNone/>
            </a:pP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ko-KR" altLang="en-US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DEA3BC-8E63-47FA-A899-3C7E3CD4148C}"/>
              </a:ext>
            </a:extLst>
          </p:cNvPr>
          <p:cNvSpPr/>
          <p:nvPr/>
        </p:nvSpPr>
        <p:spPr>
          <a:xfrm>
            <a:off x="841643" y="1403775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06ED8C-CFEC-41FF-BE7B-021386F3DBD2}"/>
              </a:ext>
            </a:extLst>
          </p:cNvPr>
          <p:cNvSpPr/>
          <p:nvPr/>
        </p:nvSpPr>
        <p:spPr>
          <a:xfrm>
            <a:off x="841643" y="1877466"/>
            <a:ext cx="7443269" cy="1461524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E428DD-636F-45E9-8FD8-38A7FD7E64E0}"/>
              </a:ext>
            </a:extLst>
          </p:cNvPr>
          <p:cNvSpPr txBox="1"/>
          <p:nvPr/>
        </p:nvSpPr>
        <p:spPr>
          <a:xfrm>
            <a:off x="813092" y="1471343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7-8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8FCF69-4F31-4FBE-A647-C887BA021674}"/>
              </a:ext>
            </a:extLst>
          </p:cNvPr>
          <p:cNvSpPr txBox="1"/>
          <p:nvPr/>
        </p:nvSpPr>
        <p:spPr>
          <a:xfrm>
            <a:off x="898440" y="1927819"/>
            <a:ext cx="70939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out.val</a:t>
            </a:r>
            <a:r>
              <a:rPr lang="en-US" altLang="ko-KR" sz="1600" dirty="0"/>
              <a:t> &lt;- </a:t>
            </a:r>
            <a:r>
              <a:rPr lang="en-US" altLang="ko-KR" sz="1600" dirty="0" err="1"/>
              <a:t>boxplot.stats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st$Income</a:t>
            </a:r>
            <a:r>
              <a:rPr lang="en-US" altLang="ko-KR" sz="1600" dirty="0"/>
              <a:t>)$out 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 err="1">
                <a:solidFill>
                  <a:srgbClr val="4F784C"/>
                </a:solidFill>
              </a:rPr>
              <a:t>특이값</a:t>
            </a:r>
            <a:r>
              <a:rPr lang="ko-KR" altLang="en-US" sz="1600" dirty="0">
                <a:solidFill>
                  <a:srgbClr val="4F784C"/>
                </a:solidFill>
              </a:rPr>
              <a:t> 추출</a:t>
            </a:r>
          </a:p>
          <a:p>
            <a:r>
              <a:rPr lang="en-US" altLang="ko-KR" sz="1600" dirty="0" err="1"/>
              <a:t>st$Income</a:t>
            </a:r>
            <a:r>
              <a:rPr lang="en-US" altLang="ko-KR" sz="1600" dirty="0"/>
              <a:t>[</a:t>
            </a:r>
            <a:r>
              <a:rPr lang="en-US" altLang="ko-KR" sz="1600" dirty="0" err="1"/>
              <a:t>st$Income</a:t>
            </a:r>
            <a:r>
              <a:rPr lang="en-US" altLang="ko-KR" sz="1600" dirty="0"/>
              <a:t> %in% </a:t>
            </a:r>
            <a:r>
              <a:rPr lang="en-US" altLang="ko-KR" sz="1600" dirty="0" err="1"/>
              <a:t>out.val</a:t>
            </a:r>
            <a:r>
              <a:rPr lang="en-US" altLang="ko-KR" sz="1600" dirty="0"/>
              <a:t>] &lt;- NA 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 err="1">
                <a:solidFill>
                  <a:srgbClr val="4F784C"/>
                </a:solidFill>
              </a:rPr>
              <a:t>특이값을</a:t>
            </a:r>
            <a:r>
              <a:rPr lang="ko-KR" altLang="en-US" sz="1600" dirty="0">
                <a:solidFill>
                  <a:srgbClr val="4F784C"/>
                </a:solidFill>
              </a:rPr>
              <a:t> </a:t>
            </a:r>
            <a:r>
              <a:rPr lang="en-US" altLang="ko-KR" sz="1600" dirty="0">
                <a:solidFill>
                  <a:srgbClr val="4F784C"/>
                </a:solidFill>
              </a:rPr>
              <a:t>NA</a:t>
            </a:r>
            <a:r>
              <a:rPr lang="ko-KR" altLang="en-US" sz="1600" dirty="0">
                <a:solidFill>
                  <a:srgbClr val="4F784C"/>
                </a:solidFill>
              </a:rPr>
              <a:t>로 대체</a:t>
            </a:r>
          </a:p>
          <a:p>
            <a:r>
              <a:rPr lang="en-US" altLang="ko-KR" sz="1600" dirty="0"/>
              <a:t>head(</a:t>
            </a:r>
            <a:r>
              <a:rPr lang="en-US" altLang="ko-KR" sz="1600" dirty="0" err="1"/>
              <a:t>st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 err="1"/>
              <a:t>newdata</a:t>
            </a:r>
            <a:r>
              <a:rPr lang="en-US" altLang="ko-KR" sz="1600" dirty="0"/>
              <a:t> &lt;- </a:t>
            </a:r>
            <a:r>
              <a:rPr lang="en-US" altLang="ko-KR" sz="1600" dirty="0" err="1"/>
              <a:t>st</a:t>
            </a:r>
            <a:r>
              <a:rPr lang="en-US" altLang="ko-KR" sz="1600" dirty="0"/>
              <a:t>[</a:t>
            </a:r>
            <a:r>
              <a:rPr lang="en-US" altLang="ko-KR" sz="1600" dirty="0" err="1"/>
              <a:t>complete.cases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st</a:t>
            </a:r>
            <a:r>
              <a:rPr lang="en-US" altLang="ko-KR" sz="1600" dirty="0"/>
              <a:t>),] 		</a:t>
            </a:r>
            <a:r>
              <a:rPr lang="en-US" altLang="ko-KR" sz="1600" dirty="0">
                <a:solidFill>
                  <a:srgbClr val="4F784C"/>
                </a:solidFill>
              </a:rPr>
              <a:t># NA</a:t>
            </a:r>
            <a:r>
              <a:rPr lang="ko-KR" altLang="en-US" sz="1600" dirty="0">
                <a:solidFill>
                  <a:srgbClr val="4F784C"/>
                </a:solidFill>
              </a:rPr>
              <a:t>가 포함된 행 제거</a:t>
            </a:r>
          </a:p>
          <a:p>
            <a:r>
              <a:rPr lang="en-US" altLang="ko-KR" sz="1600" dirty="0"/>
              <a:t>head(</a:t>
            </a:r>
            <a:r>
              <a:rPr lang="en-US" altLang="ko-KR" sz="1600" dirty="0" err="1"/>
              <a:t>newdata</a:t>
            </a:r>
            <a:r>
              <a:rPr lang="en-US" altLang="ko-KR" sz="1600" dirty="0"/>
              <a:t>) </a:t>
            </a:r>
            <a:endParaRPr lang="ko-KR" altLang="en-US" sz="16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F2B2DAF-8F63-4F53-A9F7-EC3BCB4E7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43" y="3506145"/>
            <a:ext cx="7443269" cy="38895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BB0A4C4-ABAD-4CA9-A1D0-11A7BE6AA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43" y="3895103"/>
            <a:ext cx="7443269" cy="36843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0F567A3-7732-4567-B896-92C8F77ED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287" y="4204726"/>
            <a:ext cx="7443269" cy="236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951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특이값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12C8F0-5E7D-4A08-9DF5-A7E028AF5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844" y="1313765"/>
            <a:ext cx="7390883" cy="261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10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85CB067-B93A-4828-9A4D-BA1586B844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데이터 정렬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2F62B4-E925-4C96-BBE5-E80880E5F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u="sng" dirty="0"/>
              <a:t>Section 03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1523235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289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 정렬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1. </a:t>
            </a:r>
            <a:r>
              <a:rPr lang="ko-KR" altLang="en-US" sz="2000" b="1" dirty="0">
                <a:solidFill>
                  <a:srgbClr val="437361"/>
                </a:solidFill>
              </a:rPr>
              <a:t>벡터의 정렬</a:t>
            </a:r>
            <a:r>
              <a:rPr lang="ko-KR" altLang="en-US" sz="1800" b="1" dirty="0">
                <a:solidFill>
                  <a:schemeClr val="accent3"/>
                </a:solidFill>
              </a:rPr>
              <a:t>  </a:t>
            </a:r>
            <a:endParaRPr lang="en-US" altLang="ko-KR" sz="180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정렬</a:t>
            </a:r>
            <a:r>
              <a:rPr lang="en-US" altLang="ko-KR" sz="1600" dirty="0"/>
              <a:t>(sort)</a:t>
            </a:r>
            <a:r>
              <a:rPr lang="ko-KR" altLang="en-US" sz="1600" dirty="0"/>
              <a:t>은 데이터를 주어진 기준에 따라 크기순으로 재배열하는 과정</a:t>
            </a: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857250" lvl="2" indent="0">
              <a:buNone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buNone/>
            </a:pP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AEC71A-2DE9-4130-B953-C55B6B73B93E}"/>
              </a:ext>
            </a:extLst>
          </p:cNvPr>
          <p:cNvSpPr/>
          <p:nvPr/>
        </p:nvSpPr>
        <p:spPr>
          <a:xfrm>
            <a:off x="841643" y="1785346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E1B84B-CFF2-4B1F-88C3-E6B649D496AF}"/>
              </a:ext>
            </a:extLst>
          </p:cNvPr>
          <p:cNvSpPr/>
          <p:nvPr/>
        </p:nvSpPr>
        <p:spPr>
          <a:xfrm>
            <a:off x="841643" y="2259036"/>
            <a:ext cx="7443269" cy="1620013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139A16-9A65-4436-9E92-A8AACE71FC4A}"/>
              </a:ext>
            </a:extLst>
          </p:cNvPr>
          <p:cNvSpPr txBox="1"/>
          <p:nvPr/>
        </p:nvSpPr>
        <p:spPr>
          <a:xfrm>
            <a:off x="813092" y="1852914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7-9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99F08C-9614-4DF8-883F-36AF2179452E}"/>
              </a:ext>
            </a:extLst>
          </p:cNvPr>
          <p:cNvSpPr txBox="1"/>
          <p:nvPr/>
        </p:nvSpPr>
        <p:spPr>
          <a:xfrm>
            <a:off x="898440" y="2309390"/>
            <a:ext cx="70939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v1 &lt;- c(1,7,6,8,4,2,3)</a:t>
            </a:r>
          </a:p>
          <a:p>
            <a:r>
              <a:rPr lang="en-US" altLang="ko-KR" sz="1600" dirty="0"/>
              <a:t>order(v1)</a:t>
            </a:r>
          </a:p>
          <a:p>
            <a:r>
              <a:rPr lang="en-US" altLang="ko-KR" sz="1600" dirty="0"/>
              <a:t>v1 &lt;- sort(v1) 	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오름차순</a:t>
            </a:r>
          </a:p>
          <a:p>
            <a:r>
              <a:rPr lang="en-US" altLang="ko-KR" sz="1600" dirty="0"/>
              <a:t>v1</a:t>
            </a:r>
          </a:p>
          <a:p>
            <a:r>
              <a:rPr lang="en-US" altLang="ko-KR" sz="1600" dirty="0"/>
              <a:t>v2 &lt;- sort(v1, decreasing=T) 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내림차순</a:t>
            </a:r>
          </a:p>
          <a:p>
            <a:r>
              <a:rPr lang="en-US" altLang="ko-KR" sz="1600" dirty="0"/>
              <a:t>v2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C7B4278-A933-4FAC-B8F1-E0365FAAB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43" y="3876479"/>
            <a:ext cx="7443269" cy="257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08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 정렬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73785"/>
            <a:ext cx="8550950" cy="5670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2. </a:t>
            </a:r>
            <a:r>
              <a:rPr lang="ko-KR" altLang="en-US" sz="2000" b="1" dirty="0">
                <a:solidFill>
                  <a:srgbClr val="437361"/>
                </a:solidFill>
              </a:rPr>
              <a:t>매트릭스와 데이터프레임의 정렬</a:t>
            </a:r>
            <a:endParaRPr lang="en-US" altLang="ko-KR" sz="2000" b="1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800" b="1" dirty="0">
                <a:solidFill>
                  <a:schemeClr val="accent3"/>
                </a:solidFill>
              </a:rPr>
              <a:t>   </a:t>
            </a:r>
            <a:endParaRPr lang="en-US" altLang="ko-KR" sz="1600" dirty="0"/>
          </a:p>
          <a:p>
            <a:pPr marL="857250" lvl="2" indent="0">
              <a:buNone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buNone/>
            </a:pP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AEC71A-2DE9-4130-B953-C55B6B73B93E}"/>
              </a:ext>
            </a:extLst>
          </p:cNvPr>
          <p:cNvSpPr/>
          <p:nvPr/>
        </p:nvSpPr>
        <p:spPr>
          <a:xfrm>
            <a:off x="841643" y="1313765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E1B84B-CFF2-4B1F-88C3-E6B649D496AF}"/>
              </a:ext>
            </a:extLst>
          </p:cNvPr>
          <p:cNvSpPr/>
          <p:nvPr/>
        </p:nvSpPr>
        <p:spPr>
          <a:xfrm>
            <a:off x="841643" y="1787455"/>
            <a:ext cx="7443269" cy="195658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139A16-9A65-4436-9E92-A8AACE71FC4A}"/>
              </a:ext>
            </a:extLst>
          </p:cNvPr>
          <p:cNvSpPr txBox="1"/>
          <p:nvPr/>
        </p:nvSpPr>
        <p:spPr>
          <a:xfrm>
            <a:off x="813092" y="1381333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7-10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99F08C-9614-4DF8-883F-36AF2179452E}"/>
              </a:ext>
            </a:extLst>
          </p:cNvPr>
          <p:cNvSpPr txBox="1"/>
          <p:nvPr/>
        </p:nvSpPr>
        <p:spPr>
          <a:xfrm>
            <a:off x="898440" y="1837809"/>
            <a:ext cx="70939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head(iris)</a:t>
            </a:r>
          </a:p>
          <a:p>
            <a:r>
              <a:rPr lang="en-US" altLang="ko-KR" sz="1600" dirty="0"/>
              <a:t>order(</a:t>
            </a:r>
            <a:r>
              <a:rPr lang="en-US" altLang="ko-KR" sz="1600" dirty="0" err="1"/>
              <a:t>iris$Sepal.Length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iris[order(</a:t>
            </a:r>
            <a:r>
              <a:rPr lang="en-US" altLang="ko-KR" sz="1600" dirty="0" err="1"/>
              <a:t>iris$Sepal.Length</a:t>
            </a:r>
            <a:r>
              <a:rPr lang="en-US" altLang="ko-KR" sz="1600" dirty="0"/>
              <a:t>),] 	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오름차순으로 정렬</a:t>
            </a:r>
          </a:p>
          <a:p>
            <a:r>
              <a:rPr lang="en-US" altLang="ko-KR" sz="1600" dirty="0"/>
              <a:t>iris[order(</a:t>
            </a:r>
            <a:r>
              <a:rPr lang="en-US" altLang="ko-KR" sz="1600" dirty="0" err="1"/>
              <a:t>iris$Sepal.Length</a:t>
            </a:r>
            <a:r>
              <a:rPr lang="en-US" altLang="ko-KR" sz="1600" dirty="0"/>
              <a:t>, decreasing=T),] 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내림차순으로 정렬</a:t>
            </a:r>
          </a:p>
          <a:p>
            <a:r>
              <a:rPr lang="en-US" altLang="ko-KR" sz="1600" dirty="0" err="1"/>
              <a:t>iris.new</a:t>
            </a:r>
            <a:r>
              <a:rPr lang="en-US" altLang="ko-KR" sz="1600" dirty="0"/>
              <a:t> &lt;- iris[order(</a:t>
            </a:r>
            <a:r>
              <a:rPr lang="en-US" altLang="ko-KR" sz="1600" dirty="0" err="1"/>
              <a:t>iris$Sepal.Length</a:t>
            </a:r>
            <a:r>
              <a:rPr lang="en-US" altLang="ko-KR" sz="1600" dirty="0"/>
              <a:t>),] 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정렬된 데이터를 저장</a:t>
            </a:r>
          </a:p>
          <a:p>
            <a:r>
              <a:rPr lang="en-US" altLang="ko-KR" sz="1600" dirty="0"/>
              <a:t>head(</a:t>
            </a:r>
            <a:r>
              <a:rPr lang="en-US" altLang="ko-KR" sz="1600" dirty="0" err="1"/>
              <a:t>iris.new</a:t>
            </a:r>
            <a:r>
              <a:rPr lang="en-US" altLang="ko-KR" sz="1600" dirty="0"/>
              <a:t>)</a:t>
            </a:r>
          </a:p>
          <a:p>
            <a:r>
              <a:rPr lang="en-US" altLang="ko-KR" sz="1400" dirty="0">
                <a:cs typeface="Courier New" panose="02070309020205020404" pitchFamily="49" charset="0"/>
              </a:rPr>
              <a:t>iris[order(</a:t>
            </a:r>
            <a:r>
              <a:rPr lang="en-US" altLang="ko-KR" sz="1400" dirty="0" err="1">
                <a:cs typeface="Courier New" panose="02070309020205020404" pitchFamily="49" charset="0"/>
              </a:rPr>
              <a:t>iris$Species</a:t>
            </a:r>
            <a:r>
              <a:rPr lang="en-US" altLang="ko-KR" sz="1400" dirty="0">
                <a:cs typeface="Courier New" panose="02070309020205020404" pitchFamily="49" charset="0"/>
              </a:rPr>
              <a:t>, -</a:t>
            </a:r>
            <a:r>
              <a:rPr lang="en-US" altLang="ko-KR" sz="1400" dirty="0" err="1">
                <a:cs typeface="Courier New" panose="02070309020205020404" pitchFamily="49" charset="0"/>
              </a:rPr>
              <a:t>iris$Petal.Length</a:t>
            </a:r>
            <a:r>
              <a:rPr lang="en-US" altLang="ko-KR" sz="1400" dirty="0">
                <a:cs typeface="Courier New" panose="02070309020205020404" pitchFamily="49" charset="0"/>
              </a:rPr>
              <a:t>, decreasing=T),]</a:t>
            </a:r>
            <a:r>
              <a:rPr lang="ko-KR" altLang="en-US" sz="1400" dirty="0"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정렬 기준이 </a:t>
            </a:r>
            <a:r>
              <a:rPr lang="en-US" altLang="ko-KR" sz="1600" dirty="0">
                <a:solidFill>
                  <a:srgbClr val="4F784C"/>
                </a:solidFill>
              </a:rPr>
              <a:t>2</a:t>
            </a:r>
            <a:r>
              <a:rPr lang="ko-KR" altLang="en-US" sz="1600" dirty="0">
                <a:solidFill>
                  <a:srgbClr val="4F784C"/>
                </a:solidFill>
              </a:rPr>
              <a:t>개</a:t>
            </a:r>
            <a:endParaRPr lang="en-US" altLang="ko-KR" sz="1600" dirty="0">
              <a:solidFill>
                <a:srgbClr val="4F784C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F907532-4189-48DA-A62F-D108ACFBF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43" y="3755419"/>
            <a:ext cx="7443269" cy="236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281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 정렬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1E47B6-A8E6-4611-A370-93F021F52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558" y="1133745"/>
            <a:ext cx="7390883" cy="204279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73270A7-21E9-4686-BCCC-4B96F6B85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558" y="3176539"/>
            <a:ext cx="7390883" cy="58071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C11A56E-9F18-42D6-AEE9-AA6687B57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590" y="3757251"/>
            <a:ext cx="7390883" cy="255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17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 정렬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FA05A8-0C5D-41E4-9552-E275A64B1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599" y="1033899"/>
            <a:ext cx="7390884" cy="9009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8B887CF-C1A3-44DA-B2ED-9746E0B42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599" y="1934800"/>
            <a:ext cx="7390884" cy="177521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9F6DCBB-90E2-4D9E-AD98-144570C3C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599" y="3710018"/>
            <a:ext cx="7390884" cy="206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3921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 정렬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06D80C-565A-479B-8C89-FFEFAA068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783" y="708388"/>
            <a:ext cx="7390884" cy="246272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6062DFA-8BFA-40F0-8BBA-624A0A1C7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415" y="3155979"/>
            <a:ext cx="7398109" cy="233881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B517E50-2037-4231-94AB-4913DCFA8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640" y="5494793"/>
            <a:ext cx="7390884" cy="126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51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85CB067-B93A-4828-9A4D-BA1586B844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데이터 분리와 선택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2F62B4-E925-4C96-BBE5-E80880E5F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u="sng" dirty="0"/>
              <a:t>Section 04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4668429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데이터 분리와 선택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1. </a:t>
            </a:r>
            <a:r>
              <a:rPr lang="ko-KR" altLang="en-US" sz="2000" b="1" dirty="0">
                <a:solidFill>
                  <a:srgbClr val="437361"/>
                </a:solidFill>
              </a:rPr>
              <a:t>데이터 분리</a:t>
            </a:r>
            <a:endParaRPr lang="en-US" altLang="ko-KR" sz="2000" b="1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800" b="1" dirty="0">
                <a:solidFill>
                  <a:schemeClr val="accent3"/>
                </a:solidFill>
              </a:rPr>
              <a:t>   </a:t>
            </a:r>
            <a:endParaRPr lang="en-US" altLang="ko-KR" sz="1800" b="1" dirty="0">
              <a:solidFill>
                <a:schemeClr val="accent3"/>
              </a:solidFill>
            </a:endParaRPr>
          </a:p>
          <a:p>
            <a:pPr marL="457200" lvl="1" indent="0">
              <a:buNone/>
            </a:pP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pPr marL="857250" lvl="2" indent="0">
              <a:buNone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buNone/>
            </a:pP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DEA3BC-8E63-47FA-A899-3C7E3CD4148C}"/>
              </a:ext>
            </a:extLst>
          </p:cNvPr>
          <p:cNvSpPr/>
          <p:nvPr/>
        </p:nvSpPr>
        <p:spPr>
          <a:xfrm>
            <a:off x="976658" y="1403775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06ED8C-CFEC-41FF-BE7B-021386F3DBD2}"/>
              </a:ext>
            </a:extLst>
          </p:cNvPr>
          <p:cNvSpPr/>
          <p:nvPr/>
        </p:nvSpPr>
        <p:spPr>
          <a:xfrm>
            <a:off x="976658" y="1877466"/>
            <a:ext cx="7443269" cy="1191494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E428DD-636F-45E9-8FD8-38A7FD7E64E0}"/>
              </a:ext>
            </a:extLst>
          </p:cNvPr>
          <p:cNvSpPr txBox="1"/>
          <p:nvPr/>
        </p:nvSpPr>
        <p:spPr>
          <a:xfrm>
            <a:off x="948107" y="1471343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7-11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8FCF69-4F31-4FBE-A647-C887BA021674}"/>
              </a:ext>
            </a:extLst>
          </p:cNvPr>
          <p:cNvSpPr txBox="1"/>
          <p:nvPr/>
        </p:nvSpPr>
        <p:spPr>
          <a:xfrm>
            <a:off x="1033455" y="1927819"/>
            <a:ext cx="70939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sp</a:t>
            </a:r>
            <a:r>
              <a:rPr lang="en-US" altLang="ko-KR" sz="1600" dirty="0"/>
              <a:t> &lt;- split(iris, </a:t>
            </a:r>
            <a:r>
              <a:rPr lang="en-US" altLang="ko-KR" sz="1600" dirty="0" err="1"/>
              <a:t>iris$Species</a:t>
            </a:r>
            <a:r>
              <a:rPr lang="en-US" altLang="ko-KR" sz="1600" dirty="0"/>
              <a:t>) 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품종별로 데이터 분리</a:t>
            </a:r>
          </a:p>
          <a:p>
            <a:r>
              <a:rPr lang="en-US" altLang="ko-KR" sz="1600" dirty="0" err="1"/>
              <a:t>sp</a:t>
            </a:r>
            <a:r>
              <a:rPr lang="en-US" altLang="ko-KR" sz="1600" dirty="0"/>
              <a:t> 		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분리 결과 확인</a:t>
            </a:r>
          </a:p>
          <a:p>
            <a:r>
              <a:rPr lang="en-US" altLang="ko-KR" sz="1600" dirty="0"/>
              <a:t>summary(</a:t>
            </a:r>
            <a:r>
              <a:rPr lang="en-US" altLang="ko-KR" sz="1600" dirty="0" err="1"/>
              <a:t>sp</a:t>
            </a:r>
            <a:r>
              <a:rPr lang="en-US" altLang="ko-KR" sz="1600" dirty="0"/>
              <a:t>) 	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분리 결과 요약</a:t>
            </a:r>
          </a:p>
          <a:p>
            <a:r>
              <a:rPr lang="en-US" altLang="ko-KR" sz="1600" dirty="0" err="1"/>
              <a:t>sp$setosa</a:t>
            </a:r>
            <a:r>
              <a:rPr lang="en-US" altLang="ko-KR" sz="1600" dirty="0"/>
              <a:t> 	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en-US" altLang="ko-KR" sz="1600" dirty="0" err="1">
                <a:solidFill>
                  <a:srgbClr val="4F784C"/>
                </a:solidFill>
              </a:rPr>
              <a:t>setosa</a:t>
            </a:r>
            <a:r>
              <a:rPr lang="en-US" altLang="ko-KR" sz="1600" dirty="0">
                <a:solidFill>
                  <a:srgbClr val="4F784C"/>
                </a:solidFill>
              </a:rPr>
              <a:t> </a:t>
            </a:r>
            <a:r>
              <a:rPr lang="ko-KR" altLang="en-US" sz="1600" dirty="0">
                <a:solidFill>
                  <a:srgbClr val="4F784C"/>
                </a:solidFill>
              </a:rPr>
              <a:t>품종의 데이터 확인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E2B53B7-E4A5-4046-A09F-CB645F9D0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58" y="3047465"/>
            <a:ext cx="7443269" cy="40519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E5A3CDA-5FB8-43BE-BEDD-9F758316A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658" y="3452661"/>
            <a:ext cx="7443270" cy="110368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21919B7-A169-4ED6-A2CB-8E0BD365CC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380" y="4556349"/>
            <a:ext cx="7443269" cy="149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434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데이터 분리와 선택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544B4C-3D37-4433-B676-E884C43C0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033" y="1106599"/>
            <a:ext cx="7397933" cy="464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402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데이터 분리와 선택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5884B5-DD9A-43FF-BCF7-E0E2B1EC4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033" y="1077563"/>
            <a:ext cx="7397933" cy="14813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DCC184B-5275-4A9C-86AB-ACADEFCC8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32" y="2558903"/>
            <a:ext cx="7397933" cy="330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5038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데이터 분리와 선택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4209"/>
            <a:ext cx="8550950" cy="5670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2. </a:t>
            </a:r>
            <a:r>
              <a:rPr lang="ko-KR" altLang="en-US" sz="2000" b="1" dirty="0">
                <a:solidFill>
                  <a:srgbClr val="437361"/>
                </a:solidFill>
              </a:rPr>
              <a:t>데이터 선택</a:t>
            </a:r>
            <a:endParaRPr lang="en-US" altLang="ko-KR" sz="2000" b="1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800" b="1" dirty="0">
                <a:solidFill>
                  <a:schemeClr val="accent3"/>
                </a:solidFill>
              </a:rPr>
              <a:t>   </a:t>
            </a:r>
            <a:endParaRPr lang="en-US" altLang="ko-KR" sz="1800" b="1" dirty="0">
              <a:solidFill>
                <a:schemeClr val="accent3"/>
              </a:solidFill>
            </a:endParaRPr>
          </a:p>
          <a:p>
            <a:pPr marL="457200" lvl="1" indent="0">
              <a:buNone/>
            </a:pP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pPr marL="857250" lvl="2" indent="0">
              <a:buNone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buNone/>
            </a:pP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DEA3BC-8E63-47FA-A899-3C7E3CD4148C}"/>
              </a:ext>
            </a:extLst>
          </p:cNvPr>
          <p:cNvSpPr/>
          <p:nvPr/>
        </p:nvSpPr>
        <p:spPr>
          <a:xfrm>
            <a:off x="976658" y="1329948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06ED8C-CFEC-41FF-BE7B-021386F3DBD2}"/>
              </a:ext>
            </a:extLst>
          </p:cNvPr>
          <p:cNvSpPr/>
          <p:nvPr/>
        </p:nvSpPr>
        <p:spPr>
          <a:xfrm>
            <a:off x="976658" y="1803639"/>
            <a:ext cx="7443269" cy="1670366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E428DD-636F-45E9-8FD8-38A7FD7E64E0}"/>
              </a:ext>
            </a:extLst>
          </p:cNvPr>
          <p:cNvSpPr txBox="1"/>
          <p:nvPr/>
        </p:nvSpPr>
        <p:spPr>
          <a:xfrm>
            <a:off x="948107" y="1397516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7-12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8FCF69-4F31-4FBE-A647-C887BA021674}"/>
              </a:ext>
            </a:extLst>
          </p:cNvPr>
          <p:cNvSpPr txBox="1"/>
          <p:nvPr/>
        </p:nvSpPr>
        <p:spPr>
          <a:xfrm>
            <a:off x="1033455" y="1853992"/>
            <a:ext cx="70939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subset(iris, Species == "</a:t>
            </a:r>
            <a:r>
              <a:rPr lang="en-US" altLang="ko-KR" sz="1600" dirty="0" err="1"/>
              <a:t>setosa</a:t>
            </a:r>
            <a:r>
              <a:rPr lang="en-US" altLang="ko-KR" sz="1600" dirty="0"/>
              <a:t>")</a:t>
            </a:r>
          </a:p>
          <a:p>
            <a:r>
              <a:rPr lang="en-US" altLang="ko-KR" sz="1600" dirty="0"/>
              <a:t>subset(iris, </a:t>
            </a:r>
            <a:r>
              <a:rPr lang="en-US" altLang="ko-KR" sz="1600" dirty="0" err="1"/>
              <a:t>Sepal.Length</a:t>
            </a:r>
            <a:r>
              <a:rPr lang="en-US" altLang="ko-KR" sz="1600" dirty="0"/>
              <a:t> &gt; 7.5)</a:t>
            </a:r>
          </a:p>
          <a:p>
            <a:r>
              <a:rPr lang="en-US" altLang="ko-KR" sz="1600" dirty="0"/>
              <a:t>subset(iris, </a:t>
            </a:r>
            <a:r>
              <a:rPr lang="en-US" altLang="ko-KR" sz="1600" dirty="0" err="1"/>
              <a:t>Sepal.Length</a:t>
            </a:r>
            <a:r>
              <a:rPr lang="en-US" altLang="ko-KR" sz="1600" dirty="0"/>
              <a:t> &gt; 5.1 &amp;</a:t>
            </a:r>
          </a:p>
          <a:p>
            <a:r>
              <a:rPr lang="en-US" altLang="ko-KR" sz="1600" dirty="0"/>
              <a:t> 	</a:t>
            </a:r>
            <a:r>
              <a:rPr lang="en-US" altLang="ko-KR" sz="1600" dirty="0" err="1"/>
              <a:t>Sepal.Width</a:t>
            </a:r>
            <a:r>
              <a:rPr lang="en-US" altLang="ko-KR" sz="1600" dirty="0"/>
              <a:t> &gt; 3.9)</a:t>
            </a:r>
          </a:p>
          <a:p>
            <a:r>
              <a:rPr lang="en-US" altLang="ko-KR" sz="1600" dirty="0"/>
              <a:t>subset(iris, </a:t>
            </a:r>
            <a:r>
              <a:rPr lang="en-US" altLang="ko-KR" sz="1600" dirty="0" err="1"/>
              <a:t>Sepal.Length</a:t>
            </a:r>
            <a:r>
              <a:rPr lang="en-US" altLang="ko-KR" sz="1600" dirty="0"/>
              <a:t> &gt; 7.6,</a:t>
            </a:r>
          </a:p>
          <a:p>
            <a:r>
              <a:rPr lang="en-US" altLang="ko-KR" sz="1600" dirty="0"/>
              <a:t> 	select=c(</a:t>
            </a:r>
            <a:r>
              <a:rPr lang="en-US" altLang="ko-KR" sz="1600" dirty="0" err="1"/>
              <a:t>Petal.Length,Petal.Width</a:t>
            </a:r>
            <a:r>
              <a:rPr lang="en-US" altLang="ko-KR" sz="1600" dirty="0"/>
              <a:t>))</a:t>
            </a:r>
            <a:endParaRPr lang="ko-KR" altLang="en-US" sz="1600" dirty="0">
              <a:solidFill>
                <a:srgbClr val="4F784C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82109B1-ED11-4A6F-84F3-56861B1D5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58" y="3508309"/>
            <a:ext cx="7443269" cy="65338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01304BD-1243-421F-B0C5-5D77210C8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402" y="4107959"/>
            <a:ext cx="7443268" cy="269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31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85CB067-B93A-4828-9A4D-BA1586B844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결측값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2F62B4-E925-4C96-BBE5-E80880E5F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u="sng" dirty="0"/>
              <a:t>Section 01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27926189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데이터 분리와 선택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7219BA-F5E0-4FF0-932E-8D573B774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032" y="593685"/>
            <a:ext cx="7397933" cy="22646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1DD9A67-C80F-4E9C-BF9A-03A6874AE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32" y="2795615"/>
            <a:ext cx="7397933" cy="19861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B020162-A076-4F80-A2E2-059D4592B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253" y="4759437"/>
            <a:ext cx="7394712" cy="206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0476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85CB067-B93A-4828-9A4D-BA1586B844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샘플링과 조합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2F62B4-E925-4C96-BBE5-E80880E5F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u="sng" dirty="0"/>
              <a:t>Section 05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42200585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데이터 샘플링과 조합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1. </a:t>
            </a:r>
            <a:r>
              <a:rPr lang="ko-KR" altLang="en-US" sz="2000" b="1" dirty="0">
                <a:solidFill>
                  <a:srgbClr val="437361"/>
                </a:solidFill>
              </a:rPr>
              <a:t>데이터 샘플링</a:t>
            </a:r>
            <a:r>
              <a:rPr lang="ko-KR" altLang="en-US" sz="1800" b="1" dirty="0">
                <a:solidFill>
                  <a:schemeClr val="accent3"/>
                </a:solidFill>
              </a:rPr>
              <a:t>   </a:t>
            </a:r>
            <a:endParaRPr lang="en-US" altLang="ko-KR" sz="180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샘플링</a:t>
            </a:r>
            <a:r>
              <a:rPr lang="en-US" altLang="ko-KR" sz="1600" dirty="0"/>
              <a:t>(sampling): </a:t>
            </a:r>
            <a:r>
              <a:rPr lang="ko-KR" altLang="en-US" sz="1600" dirty="0"/>
              <a:t>통계용어로</a:t>
            </a:r>
            <a:r>
              <a:rPr lang="en-US" altLang="ko-KR" sz="1600" dirty="0"/>
              <a:t>, </a:t>
            </a:r>
            <a:r>
              <a:rPr lang="ko-KR" altLang="en-US" sz="1600" dirty="0"/>
              <a:t>주어진 값들이 있을 때 </a:t>
            </a:r>
            <a:r>
              <a:rPr lang="ko-KR" altLang="en-US" sz="1600" dirty="0" err="1"/>
              <a:t>그중에서</a:t>
            </a:r>
            <a:r>
              <a:rPr lang="ko-KR" altLang="en-US" sz="1600" dirty="0"/>
              <a:t> 임의의 개수의 값들을 추출하는 작업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복원추출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비복원</a:t>
            </a:r>
            <a:r>
              <a:rPr lang="ko-KR" altLang="en-US" sz="1600" dirty="0"/>
              <a:t> 추출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샘플링이 필요한 경우의 예</a:t>
            </a:r>
            <a:r>
              <a:rPr lang="en-US" altLang="ko-KR" sz="1600" dirty="0"/>
              <a:t>: </a:t>
            </a:r>
            <a:r>
              <a:rPr lang="ko-KR" altLang="en-US" sz="1600" dirty="0"/>
              <a:t>데이터셋의 크기가 너무 커서 데이터 분석에 시간이 많이 걸리는 경우에</a:t>
            </a:r>
            <a:r>
              <a:rPr lang="en-US" altLang="ko-KR" sz="1600" dirty="0"/>
              <a:t>, </a:t>
            </a:r>
            <a:r>
              <a:rPr lang="ko-KR" altLang="en-US" sz="1600" dirty="0"/>
              <a:t>일부의 데이터만 </a:t>
            </a:r>
            <a:r>
              <a:rPr lang="ko-KR" altLang="en-US" sz="1600" dirty="0" err="1"/>
              <a:t>샘플링하여</a:t>
            </a:r>
            <a:r>
              <a:rPr lang="ko-KR" altLang="en-US" sz="1600" dirty="0"/>
              <a:t> 대략의 결과를 미리 확인하고자 할 때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복원추출</a:t>
            </a:r>
            <a:r>
              <a:rPr lang="en-US" altLang="ko-KR" sz="1600" dirty="0"/>
              <a:t>: </a:t>
            </a:r>
            <a:r>
              <a:rPr lang="ko-KR" altLang="en-US" sz="1600" dirty="0"/>
              <a:t>한번 뽑은 것을 다시 뽑을 수 있는 추출 </a:t>
            </a:r>
            <a:r>
              <a:rPr lang="en-US" altLang="ko-KR" sz="1600" dirty="0"/>
              <a:t>ex)</a:t>
            </a:r>
            <a:r>
              <a:rPr lang="ko-KR" altLang="en-US" sz="1600" dirty="0"/>
              <a:t> 주머니에서 꺼낸 구슬을 도로 넣어 원상복구한 다음에 다시 구슬을 뽑음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비복원추출</a:t>
            </a:r>
            <a:r>
              <a:rPr lang="en-US" altLang="ko-KR" sz="1600" dirty="0"/>
              <a:t>: </a:t>
            </a:r>
            <a:r>
              <a:rPr lang="ko-KR" altLang="en-US" sz="1600" dirty="0"/>
              <a:t>한번 뽑은 것을 다시 뽑을 수 없는 추출 </a:t>
            </a:r>
            <a:r>
              <a:rPr lang="en-US" altLang="ko-KR" sz="1600" dirty="0"/>
              <a:t>ex) </a:t>
            </a:r>
            <a:r>
              <a:rPr lang="ko-KR" altLang="en-US" sz="1600" dirty="0"/>
              <a:t>한번 주머니에서 꺼낸 구슬은 다시 넣지 않음</a:t>
            </a:r>
            <a:endParaRPr lang="en-US" altLang="ko-KR" sz="1600" dirty="0"/>
          </a:p>
          <a:p>
            <a:pPr marL="857250" lvl="2" indent="0">
              <a:buNone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buNone/>
            </a:pP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8410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데이터 샘플링과 조합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1.1 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숫자를 임의로 추출하기</a:t>
            </a:r>
          </a:p>
          <a:p>
            <a:pPr marL="0" indent="0">
              <a:buNone/>
            </a:pP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ko-KR" altLang="en-US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DEA3BC-8E63-47FA-A899-3C7E3CD4148C}"/>
              </a:ext>
            </a:extLst>
          </p:cNvPr>
          <p:cNvSpPr/>
          <p:nvPr/>
        </p:nvSpPr>
        <p:spPr>
          <a:xfrm>
            <a:off x="841643" y="1403775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06ED8C-CFEC-41FF-BE7B-021386F3DBD2}"/>
              </a:ext>
            </a:extLst>
          </p:cNvPr>
          <p:cNvSpPr/>
          <p:nvPr/>
        </p:nvSpPr>
        <p:spPr>
          <a:xfrm>
            <a:off x="841643" y="1877466"/>
            <a:ext cx="7443269" cy="1029349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E428DD-636F-45E9-8FD8-38A7FD7E64E0}"/>
              </a:ext>
            </a:extLst>
          </p:cNvPr>
          <p:cNvSpPr txBox="1"/>
          <p:nvPr/>
        </p:nvSpPr>
        <p:spPr>
          <a:xfrm>
            <a:off x="813092" y="1471343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7-13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8FCF69-4F31-4FBE-A647-C887BA021674}"/>
              </a:ext>
            </a:extLst>
          </p:cNvPr>
          <p:cNvSpPr txBox="1"/>
          <p:nvPr/>
        </p:nvSpPr>
        <p:spPr>
          <a:xfrm>
            <a:off x="898440" y="1927819"/>
            <a:ext cx="7093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x &lt;- 1:100</a:t>
            </a:r>
          </a:p>
          <a:p>
            <a:r>
              <a:rPr lang="en-US" altLang="ko-KR" sz="1600" dirty="0"/>
              <a:t>y &lt;- sample(x, size=10, replace = FALSE) 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비복원추출</a:t>
            </a:r>
          </a:p>
          <a:p>
            <a:r>
              <a:rPr lang="en-US" altLang="ko-KR" sz="1600" dirty="0"/>
              <a:t>y</a:t>
            </a:r>
            <a:endParaRPr lang="ko-KR" altLang="en-US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D59C893-345F-4DD4-A3EE-ABA8AEA66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43" y="3104980"/>
            <a:ext cx="7471820" cy="117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5337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데이터 샘플링과 조합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1.2 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행을 임의로 추출하기</a:t>
            </a:r>
          </a:p>
          <a:p>
            <a:pPr marL="0" indent="0">
              <a:buNone/>
            </a:pP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ko-KR" altLang="en-US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DEA3BC-8E63-47FA-A899-3C7E3CD4148C}"/>
              </a:ext>
            </a:extLst>
          </p:cNvPr>
          <p:cNvSpPr/>
          <p:nvPr/>
        </p:nvSpPr>
        <p:spPr>
          <a:xfrm>
            <a:off x="841643" y="1268760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06ED8C-CFEC-41FF-BE7B-021386F3DBD2}"/>
              </a:ext>
            </a:extLst>
          </p:cNvPr>
          <p:cNvSpPr/>
          <p:nvPr/>
        </p:nvSpPr>
        <p:spPr>
          <a:xfrm>
            <a:off x="841643" y="1742451"/>
            <a:ext cx="7443269" cy="1373792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E428DD-636F-45E9-8FD8-38A7FD7E64E0}"/>
              </a:ext>
            </a:extLst>
          </p:cNvPr>
          <p:cNvSpPr txBox="1"/>
          <p:nvPr/>
        </p:nvSpPr>
        <p:spPr>
          <a:xfrm>
            <a:off x="813092" y="1336328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7-14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8FCF69-4F31-4FBE-A647-C887BA021674}"/>
              </a:ext>
            </a:extLst>
          </p:cNvPr>
          <p:cNvSpPr txBox="1"/>
          <p:nvPr/>
        </p:nvSpPr>
        <p:spPr>
          <a:xfrm>
            <a:off x="898440" y="1792804"/>
            <a:ext cx="70939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idx</a:t>
            </a:r>
            <a:r>
              <a:rPr lang="en-US" altLang="ko-KR" sz="1600" dirty="0"/>
              <a:t> &lt;- sample(1:nrow(iris), size=50,</a:t>
            </a:r>
          </a:p>
          <a:p>
            <a:r>
              <a:rPr lang="en-US" altLang="ko-KR" sz="1600" dirty="0"/>
              <a:t> replace = FALSE)</a:t>
            </a:r>
          </a:p>
          <a:p>
            <a:r>
              <a:rPr lang="en-US" altLang="ko-KR" sz="1600" dirty="0"/>
              <a:t>iris.50 &lt;- iris[</a:t>
            </a:r>
            <a:r>
              <a:rPr lang="en-US" altLang="ko-KR" sz="1600" dirty="0" err="1"/>
              <a:t>idx</a:t>
            </a:r>
            <a:r>
              <a:rPr lang="en-US" altLang="ko-KR" sz="1600" dirty="0"/>
              <a:t>,] 			</a:t>
            </a:r>
            <a:r>
              <a:rPr lang="en-US" altLang="ko-KR" sz="1600" dirty="0">
                <a:solidFill>
                  <a:srgbClr val="4F784C"/>
                </a:solidFill>
              </a:rPr>
              <a:t># 50</a:t>
            </a:r>
            <a:r>
              <a:rPr lang="ko-KR" altLang="en-US" sz="1600" dirty="0">
                <a:solidFill>
                  <a:srgbClr val="4F784C"/>
                </a:solidFill>
              </a:rPr>
              <a:t>개의 행 추출</a:t>
            </a:r>
          </a:p>
          <a:p>
            <a:r>
              <a:rPr lang="en-US" altLang="ko-KR" sz="1600" dirty="0"/>
              <a:t>dim(iris.50) 	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행과 열의 개수 확인</a:t>
            </a:r>
          </a:p>
          <a:p>
            <a:r>
              <a:rPr lang="en-US" altLang="ko-KR" sz="1600" dirty="0"/>
              <a:t>head(iris.50)</a:t>
            </a:r>
            <a:endParaRPr lang="ko-KR" altLang="en-US" sz="1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223B19E-BC9E-42F8-9CA1-FF55BC1C6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43" y="3158450"/>
            <a:ext cx="7443269" cy="67906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962E23A-862F-47C5-8019-414736903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43" y="3706781"/>
            <a:ext cx="7443269" cy="301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4830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데이터 샘플링과 조합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1.3 </a:t>
            </a:r>
            <a:r>
              <a:rPr lang="en-US" altLang="ko-KR" sz="1800" b="1" dirty="0" err="1">
                <a:solidFill>
                  <a:schemeClr val="accent3">
                    <a:lumMod val="75000"/>
                  </a:schemeClr>
                </a:solidFill>
              </a:rPr>
              <a:t>set.seed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( ) 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함수 이해하기</a:t>
            </a:r>
          </a:p>
          <a:p>
            <a:pPr marL="0" indent="0">
              <a:buNone/>
            </a:pP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ko-KR" altLang="en-US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DEA3BC-8E63-47FA-A899-3C7E3CD4148C}"/>
              </a:ext>
            </a:extLst>
          </p:cNvPr>
          <p:cNvSpPr/>
          <p:nvPr/>
        </p:nvSpPr>
        <p:spPr>
          <a:xfrm>
            <a:off x="841643" y="1403775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06ED8C-CFEC-41FF-BE7B-021386F3DBD2}"/>
              </a:ext>
            </a:extLst>
          </p:cNvPr>
          <p:cNvSpPr/>
          <p:nvPr/>
        </p:nvSpPr>
        <p:spPr>
          <a:xfrm>
            <a:off x="841643" y="1877466"/>
            <a:ext cx="7443269" cy="2721664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E428DD-636F-45E9-8FD8-38A7FD7E64E0}"/>
              </a:ext>
            </a:extLst>
          </p:cNvPr>
          <p:cNvSpPr txBox="1"/>
          <p:nvPr/>
        </p:nvSpPr>
        <p:spPr>
          <a:xfrm>
            <a:off x="813092" y="1471343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7-15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8FCF69-4F31-4FBE-A647-C887BA021674}"/>
              </a:ext>
            </a:extLst>
          </p:cNvPr>
          <p:cNvSpPr txBox="1"/>
          <p:nvPr/>
        </p:nvSpPr>
        <p:spPr>
          <a:xfrm>
            <a:off x="898440" y="1927819"/>
            <a:ext cx="70939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sample(1:20, size=5)</a:t>
            </a:r>
          </a:p>
          <a:p>
            <a:r>
              <a:rPr lang="en-US" altLang="ko-KR" sz="1600" dirty="0"/>
              <a:t>sample(1:20, size=5)</a:t>
            </a:r>
          </a:p>
          <a:p>
            <a:r>
              <a:rPr lang="en-US" altLang="ko-KR" sz="1600" dirty="0"/>
              <a:t>sample(1:20, size=5)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set.seed</a:t>
            </a:r>
            <a:r>
              <a:rPr lang="en-US" altLang="ko-KR" sz="1600" dirty="0"/>
              <a:t>(100)</a:t>
            </a:r>
          </a:p>
          <a:p>
            <a:r>
              <a:rPr lang="en-US" altLang="ko-KR" sz="1600" dirty="0"/>
              <a:t>sample(1:20, size=5)</a:t>
            </a:r>
          </a:p>
          <a:p>
            <a:r>
              <a:rPr lang="en-US" altLang="ko-KR" sz="1600" dirty="0" err="1"/>
              <a:t>set.seed</a:t>
            </a:r>
            <a:r>
              <a:rPr lang="en-US" altLang="ko-KR" sz="1600" dirty="0"/>
              <a:t>(100)</a:t>
            </a:r>
          </a:p>
          <a:p>
            <a:r>
              <a:rPr lang="en-US" altLang="ko-KR" sz="1600" dirty="0"/>
              <a:t>sample(1:20, size=5)</a:t>
            </a:r>
          </a:p>
          <a:p>
            <a:r>
              <a:rPr lang="en-US" altLang="ko-KR" sz="1600" dirty="0" err="1"/>
              <a:t>set.seed</a:t>
            </a:r>
            <a:r>
              <a:rPr lang="en-US" altLang="ko-KR" sz="1600" dirty="0"/>
              <a:t>(100)</a:t>
            </a:r>
          </a:p>
          <a:p>
            <a:r>
              <a:rPr lang="en-US" altLang="ko-KR" sz="1600" dirty="0"/>
              <a:t>sample(1:20, size=5)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147345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데이터 샘플링과 조합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D718EA-8F4E-4738-B579-165D65914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033" y="1129761"/>
            <a:ext cx="7397933" cy="459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0843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데이터 샘플링과 조합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2. </a:t>
            </a:r>
            <a:r>
              <a:rPr lang="ko-KR" altLang="en-US" sz="2000" b="1" dirty="0">
                <a:solidFill>
                  <a:srgbClr val="437361"/>
                </a:solidFill>
              </a:rPr>
              <a:t>데이터 조합</a:t>
            </a:r>
            <a:endParaRPr lang="en-US" altLang="ko-KR" sz="2000" b="1" dirty="0">
              <a:solidFill>
                <a:srgbClr val="437361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조합</a:t>
            </a:r>
            <a:r>
              <a:rPr lang="en-US" altLang="ko-KR" sz="1600" dirty="0"/>
              <a:t>(combination): </a:t>
            </a:r>
            <a:r>
              <a:rPr lang="ko-KR" altLang="en-US" sz="1600" dirty="0"/>
              <a:t>글자 그대로 주어진 </a:t>
            </a:r>
            <a:r>
              <a:rPr lang="ko-KR" altLang="en-US" sz="1600" dirty="0" err="1"/>
              <a:t>데이터값들</a:t>
            </a:r>
            <a:r>
              <a:rPr lang="ko-KR" altLang="en-US" sz="1600" dirty="0"/>
              <a:t> 중에서 몇 개씩 짝을 지어 추출하는 작업</a:t>
            </a: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pPr marL="857250" lvl="2" indent="0">
              <a:buNone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buNone/>
            </a:pP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8ACE727-52A6-4DCD-B867-51BC3C1FA360}"/>
              </a:ext>
            </a:extLst>
          </p:cNvPr>
          <p:cNvSpPr/>
          <p:nvPr/>
        </p:nvSpPr>
        <p:spPr>
          <a:xfrm>
            <a:off x="841643" y="2150611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B3784F-8B6F-42A2-9710-E1D1F2CD8AB4}"/>
              </a:ext>
            </a:extLst>
          </p:cNvPr>
          <p:cNvSpPr/>
          <p:nvPr/>
        </p:nvSpPr>
        <p:spPr>
          <a:xfrm>
            <a:off x="841643" y="2624302"/>
            <a:ext cx="7443269" cy="2451634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0C944-F851-4E61-BB02-C398A531FFD1}"/>
              </a:ext>
            </a:extLst>
          </p:cNvPr>
          <p:cNvSpPr txBox="1"/>
          <p:nvPr/>
        </p:nvSpPr>
        <p:spPr>
          <a:xfrm>
            <a:off x="813092" y="2218179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7-16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A0C4E3-45A8-4042-9CE7-07F16584D3A9}"/>
              </a:ext>
            </a:extLst>
          </p:cNvPr>
          <p:cNvSpPr txBox="1"/>
          <p:nvPr/>
        </p:nvSpPr>
        <p:spPr>
          <a:xfrm>
            <a:off x="898440" y="2674655"/>
            <a:ext cx="70939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combn</a:t>
            </a:r>
            <a:r>
              <a:rPr lang="en-US" altLang="ko-KR" sz="1600" dirty="0"/>
              <a:t>(1:5,3) 			</a:t>
            </a:r>
            <a:r>
              <a:rPr lang="en-US" altLang="ko-KR" sz="1600" dirty="0">
                <a:solidFill>
                  <a:srgbClr val="4F784C"/>
                </a:solidFill>
              </a:rPr>
              <a:t># 1~5</a:t>
            </a:r>
            <a:r>
              <a:rPr lang="ko-KR" altLang="en-US" sz="1600" dirty="0">
                <a:solidFill>
                  <a:srgbClr val="4F784C"/>
                </a:solidFill>
              </a:rPr>
              <a:t>에서 </a:t>
            </a:r>
            <a:r>
              <a:rPr lang="en-US" altLang="ko-KR" sz="1600" dirty="0">
                <a:solidFill>
                  <a:srgbClr val="4F784C"/>
                </a:solidFill>
              </a:rPr>
              <a:t>3</a:t>
            </a:r>
            <a:r>
              <a:rPr lang="ko-KR" altLang="en-US" sz="1600" dirty="0">
                <a:solidFill>
                  <a:srgbClr val="4F784C"/>
                </a:solidFill>
              </a:rPr>
              <a:t>개를 뽑는 조합</a:t>
            </a:r>
          </a:p>
          <a:p>
            <a:endParaRPr lang="en-US" altLang="ko-KR" sz="1600" dirty="0"/>
          </a:p>
          <a:p>
            <a:r>
              <a:rPr lang="en-US" altLang="ko-KR" sz="1600" dirty="0"/>
              <a:t>x = c("</a:t>
            </a:r>
            <a:r>
              <a:rPr lang="en-US" altLang="ko-KR" sz="1600" dirty="0" err="1"/>
              <a:t>red","green","blue","black","white</a:t>
            </a:r>
            <a:r>
              <a:rPr lang="en-US" altLang="ko-KR" sz="1600" dirty="0"/>
              <a:t>")</a:t>
            </a:r>
          </a:p>
          <a:p>
            <a:r>
              <a:rPr lang="en-US" altLang="ko-KR" sz="1600" dirty="0"/>
              <a:t>com &lt;- </a:t>
            </a:r>
            <a:r>
              <a:rPr lang="en-US" altLang="ko-KR" sz="1600" dirty="0" err="1"/>
              <a:t>combn</a:t>
            </a:r>
            <a:r>
              <a:rPr lang="en-US" altLang="ko-KR" sz="1600" dirty="0"/>
              <a:t>(x,2) 		</a:t>
            </a:r>
            <a:r>
              <a:rPr lang="en-US" altLang="ko-KR" sz="1600" dirty="0">
                <a:solidFill>
                  <a:srgbClr val="4F784C"/>
                </a:solidFill>
              </a:rPr>
              <a:t># x</a:t>
            </a:r>
            <a:r>
              <a:rPr lang="ko-KR" altLang="en-US" sz="1600" dirty="0">
                <a:solidFill>
                  <a:srgbClr val="4F784C"/>
                </a:solidFill>
              </a:rPr>
              <a:t>의 원소를 </a:t>
            </a:r>
            <a:r>
              <a:rPr lang="en-US" altLang="ko-KR" sz="1600" dirty="0">
                <a:solidFill>
                  <a:srgbClr val="4F784C"/>
                </a:solidFill>
              </a:rPr>
              <a:t>2</a:t>
            </a:r>
            <a:r>
              <a:rPr lang="ko-KR" altLang="en-US" sz="1600" dirty="0">
                <a:solidFill>
                  <a:srgbClr val="4F784C"/>
                </a:solidFill>
              </a:rPr>
              <a:t>개씩 뽑는 조합</a:t>
            </a:r>
          </a:p>
          <a:p>
            <a:r>
              <a:rPr lang="en-US" altLang="ko-KR" sz="1600" dirty="0"/>
              <a:t>com</a:t>
            </a:r>
          </a:p>
          <a:p>
            <a:endParaRPr lang="en-US" altLang="ko-KR" sz="1600" dirty="0"/>
          </a:p>
          <a:p>
            <a:r>
              <a:rPr lang="en-US" altLang="ko-KR" sz="1600" dirty="0"/>
              <a:t>for(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1:ncol(com)) { 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조합을 출력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cat(com[,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], "\n")</a:t>
            </a:r>
          </a:p>
          <a:p>
            <a:r>
              <a:rPr lang="en-US" altLang="ko-KR" sz="1600" dirty="0"/>
              <a:t>}</a:t>
            </a:r>
          </a:p>
          <a:p>
            <a:endParaRPr lang="ko-KR" altLang="en-US" sz="1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8E2A9E0-0945-42C1-8007-C704B8C07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092" y="5047449"/>
            <a:ext cx="7471820" cy="171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749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데이터 샘플링과 조합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260AC2-49BE-42D9-9F65-F8A0861EC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033" y="846796"/>
            <a:ext cx="7397933" cy="14936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2330100-0D27-49D3-B4E9-DA30C0BC3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32" y="2241991"/>
            <a:ext cx="7397934" cy="433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998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85CB067-B93A-4828-9A4D-BA1586B844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데이터 집계와 병합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2F62B4-E925-4C96-BBE5-E80880E5F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u="sng" dirty="0"/>
              <a:t>Section 06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2069019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결측값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1. </a:t>
            </a:r>
            <a:r>
              <a:rPr lang="ko-KR" altLang="en-US" sz="2000" b="1" dirty="0" err="1">
                <a:solidFill>
                  <a:srgbClr val="437361"/>
                </a:solidFill>
              </a:rPr>
              <a:t>결측값의</a:t>
            </a:r>
            <a:r>
              <a:rPr lang="ko-KR" altLang="en-US" sz="2000" b="1" dirty="0">
                <a:solidFill>
                  <a:srgbClr val="437361"/>
                </a:solidFill>
              </a:rPr>
              <a:t> 개념</a:t>
            </a:r>
            <a:r>
              <a:rPr lang="ko-KR" altLang="en-US" sz="1800" b="1" dirty="0">
                <a:solidFill>
                  <a:schemeClr val="accent3"/>
                </a:solidFill>
              </a:rPr>
              <a:t>  </a:t>
            </a:r>
            <a:endParaRPr lang="en-US" altLang="ko-KR" sz="180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결측값</a:t>
            </a:r>
            <a:r>
              <a:rPr lang="en-US" altLang="ko-KR" sz="1600" dirty="0"/>
              <a:t>(missing value)</a:t>
            </a:r>
            <a:r>
              <a:rPr lang="ko-KR" altLang="en-US" sz="1600" dirty="0"/>
              <a:t>은 데이터를 수집하고 저장하는 과정에서 저장할 값을 얻지 못하는 경우 발생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통계조사 응답자가 어떤 문항에 대해 응답을 </a:t>
            </a:r>
            <a:r>
              <a:rPr lang="ko-KR" altLang="en-US" sz="1600" dirty="0" err="1"/>
              <a:t>안했다고</a:t>
            </a:r>
            <a:r>
              <a:rPr lang="ko-KR" altLang="en-US" sz="1600" dirty="0"/>
              <a:t> 하면</a:t>
            </a:r>
            <a:r>
              <a:rPr lang="en-US" altLang="ko-KR" sz="1600" dirty="0"/>
              <a:t>, </a:t>
            </a:r>
            <a:r>
              <a:rPr lang="ko-KR" altLang="en-US" sz="1600" dirty="0"/>
              <a:t>그 문항의 </a:t>
            </a:r>
            <a:r>
              <a:rPr lang="ko-KR" altLang="en-US" sz="1600" dirty="0" err="1"/>
              <a:t>데이터값은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결측값이</a:t>
            </a:r>
            <a:r>
              <a:rPr lang="ko-KR" altLang="en-US" sz="1600" dirty="0"/>
              <a:t> 됨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데이터셋에 </a:t>
            </a:r>
            <a:r>
              <a:rPr lang="ko-KR" altLang="en-US" sz="1600" dirty="0" err="1"/>
              <a:t>결측값이</a:t>
            </a:r>
            <a:r>
              <a:rPr lang="ko-KR" altLang="en-US" sz="1600" dirty="0"/>
              <a:t> 섞여 있으면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 분석 시 여러 가지 문제를 야기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성적자료에 </a:t>
            </a:r>
            <a:r>
              <a:rPr lang="ko-KR" altLang="en-US" sz="1600" dirty="0" err="1"/>
              <a:t>결측값이</a:t>
            </a:r>
            <a:r>
              <a:rPr lang="ko-KR" altLang="en-US" sz="1600" dirty="0"/>
              <a:t> 포함되어 있다면</a:t>
            </a:r>
            <a:r>
              <a:rPr lang="en-US" altLang="ko-KR" sz="1600" dirty="0"/>
              <a:t>, </a:t>
            </a:r>
            <a:r>
              <a:rPr lang="ko-KR" altLang="en-US" sz="1600" dirty="0"/>
              <a:t>성적자료에 대한 합계 계산이나 평균 계산 등의 작업이 불가능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결측값의</a:t>
            </a:r>
            <a:r>
              <a:rPr lang="ko-KR" altLang="en-US" sz="1600" dirty="0"/>
              <a:t> 처리 </a:t>
            </a:r>
            <a:r>
              <a:rPr lang="en-US" altLang="ko-KR" sz="1600" dirty="0"/>
              <a:t>1: </a:t>
            </a:r>
            <a:r>
              <a:rPr lang="ko-KR" altLang="en-US" sz="1600" dirty="0" err="1"/>
              <a:t>결측값을</a:t>
            </a:r>
            <a:r>
              <a:rPr lang="ko-KR" altLang="en-US" sz="1600" dirty="0"/>
              <a:t> 제거하거나 제외하고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데이터를 분석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결측값의</a:t>
            </a:r>
            <a:r>
              <a:rPr lang="ko-KR" altLang="en-US" sz="1600" dirty="0"/>
              <a:t> 처리 </a:t>
            </a:r>
            <a:r>
              <a:rPr lang="en-US" altLang="ko-KR" sz="1600" dirty="0"/>
              <a:t>2: </a:t>
            </a:r>
            <a:r>
              <a:rPr lang="ko-KR" altLang="en-US" sz="1600" dirty="0" err="1"/>
              <a:t>결측값을</a:t>
            </a:r>
            <a:r>
              <a:rPr lang="ko-KR" altLang="en-US" sz="1600" dirty="0"/>
              <a:t> 추정하여 적당한 값으로 치환한 후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데이터를 분석</a:t>
            </a:r>
            <a:endParaRPr lang="en-US" altLang="ko-KR" sz="1600" dirty="0"/>
          </a:p>
          <a:p>
            <a:pPr marL="857250" lvl="2" indent="0">
              <a:buNone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buNone/>
            </a:pP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8524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데이터 집계와 병합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1. </a:t>
            </a:r>
            <a:r>
              <a:rPr lang="ko-KR" altLang="en-US" sz="2000" b="1" dirty="0">
                <a:solidFill>
                  <a:srgbClr val="437361"/>
                </a:solidFill>
              </a:rPr>
              <a:t>데이터 집계</a:t>
            </a:r>
            <a:endParaRPr lang="en-US" altLang="ko-KR" sz="2000" b="1" dirty="0">
              <a:solidFill>
                <a:srgbClr val="43736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1.1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iris 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데이터셋에서 각 변수의 </a:t>
            </a:r>
            <a:r>
              <a:rPr lang="ko-KR" altLang="en-US" sz="1800" b="1" dirty="0" err="1">
                <a:solidFill>
                  <a:schemeClr val="accent3">
                    <a:lumMod val="75000"/>
                  </a:schemeClr>
                </a:solidFill>
              </a:rPr>
              <a:t>품종별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평균 출력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2</a:t>
            </a:r>
            <a:r>
              <a:rPr lang="ko-KR" altLang="en-US" sz="1600" dirty="0"/>
              <a:t>차원 데이터는 데이터 그룹에 대해서 합계나 평균을 계산해야 하는 일이 많음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이와 같은 작업을 집계</a:t>
            </a:r>
            <a:r>
              <a:rPr lang="en-US" altLang="ko-KR" sz="1600" dirty="0"/>
              <a:t>(aggregation)</a:t>
            </a:r>
            <a:r>
              <a:rPr lang="ko-KR" altLang="en-US" sz="1600" dirty="0"/>
              <a:t>라고 함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R</a:t>
            </a:r>
            <a:r>
              <a:rPr lang="ko-KR" altLang="en-US" sz="1600" dirty="0"/>
              <a:t>에서는 </a:t>
            </a:r>
            <a:r>
              <a:rPr lang="en-US" altLang="ko-KR" sz="1600" dirty="0"/>
              <a:t>aggregate() </a:t>
            </a:r>
            <a:r>
              <a:rPr lang="ko-KR" altLang="en-US" sz="1600" dirty="0"/>
              <a:t>함수를 통해서 사용 가능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buNone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buNone/>
            </a:pP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97067C-9350-4F2C-91C2-0135D4A7AD5D}"/>
              </a:ext>
            </a:extLst>
          </p:cNvPr>
          <p:cNvSpPr/>
          <p:nvPr/>
        </p:nvSpPr>
        <p:spPr>
          <a:xfrm>
            <a:off x="976658" y="3087878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041646C-DE4F-4495-848F-DCCAFA81E234}"/>
              </a:ext>
            </a:extLst>
          </p:cNvPr>
          <p:cNvSpPr/>
          <p:nvPr/>
        </p:nvSpPr>
        <p:spPr>
          <a:xfrm>
            <a:off x="976658" y="3561569"/>
            <a:ext cx="7443269" cy="984718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A3288D-42E5-4469-BFD1-E13C176464A8}"/>
              </a:ext>
            </a:extLst>
          </p:cNvPr>
          <p:cNvSpPr txBox="1"/>
          <p:nvPr/>
        </p:nvSpPr>
        <p:spPr>
          <a:xfrm>
            <a:off x="948107" y="3155446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7-17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1F7110-D5FB-4C97-B0ED-2468EFD6ED41}"/>
              </a:ext>
            </a:extLst>
          </p:cNvPr>
          <p:cNvSpPr txBox="1"/>
          <p:nvPr/>
        </p:nvSpPr>
        <p:spPr>
          <a:xfrm>
            <a:off x="1033455" y="3611922"/>
            <a:ext cx="70939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agg</a:t>
            </a:r>
            <a:r>
              <a:rPr lang="en-US" altLang="ko-KR" sz="1600" dirty="0"/>
              <a:t> &lt;- aggregate(iris[,-5], by=list(</a:t>
            </a:r>
            <a:r>
              <a:rPr lang="en-US" altLang="ko-KR" sz="1600" dirty="0" err="1"/>
              <a:t>iris$Species</a:t>
            </a:r>
            <a:r>
              <a:rPr lang="en-US" altLang="ko-KR" sz="1600" dirty="0"/>
              <a:t>),</a:t>
            </a:r>
          </a:p>
          <a:p>
            <a:r>
              <a:rPr lang="en-US" altLang="ko-KR" sz="1600" dirty="0"/>
              <a:t> 	FUN=mean)</a:t>
            </a:r>
          </a:p>
          <a:p>
            <a:r>
              <a:rPr lang="en-US" altLang="ko-KR" sz="1600" dirty="0" err="1"/>
              <a:t>agg</a:t>
            </a:r>
            <a:endParaRPr lang="en-US" altLang="ko-KR" sz="1600" dirty="0"/>
          </a:p>
          <a:p>
            <a:endParaRPr lang="ko-KR" altLang="en-US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7A5AB19-248E-4747-B685-FD1C611E1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380" y="4515695"/>
            <a:ext cx="7443269" cy="206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1680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데이터 집계와 병합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/>
          <a:lstStyle/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66FE293-4563-4933-BCBF-5D0823028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81" y="1017276"/>
            <a:ext cx="7560840" cy="241172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7A43430-4C93-4A7C-A572-B14403F2F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43" y="3654025"/>
            <a:ext cx="7542688" cy="211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7197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데이터 집계와 병합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1.1 iris 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데이터셋에서 각 변수의 </a:t>
            </a:r>
            <a:r>
              <a:rPr lang="ko-KR" altLang="en-US" sz="1800" b="1" dirty="0" err="1">
                <a:solidFill>
                  <a:schemeClr val="accent3">
                    <a:lumMod val="75000"/>
                  </a:schemeClr>
                </a:solidFill>
              </a:rPr>
              <a:t>품종별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표준편차 출력</a:t>
            </a:r>
          </a:p>
          <a:p>
            <a:pPr marL="0" indent="0">
              <a:buNone/>
            </a:pP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ko-KR" altLang="en-US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DEA3BC-8E63-47FA-A899-3C7E3CD4148C}"/>
              </a:ext>
            </a:extLst>
          </p:cNvPr>
          <p:cNvSpPr/>
          <p:nvPr/>
        </p:nvSpPr>
        <p:spPr>
          <a:xfrm>
            <a:off x="841643" y="1403775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06ED8C-CFEC-41FF-BE7B-021386F3DBD2}"/>
              </a:ext>
            </a:extLst>
          </p:cNvPr>
          <p:cNvSpPr/>
          <p:nvPr/>
        </p:nvSpPr>
        <p:spPr>
          <a:xfrm>
            <a:off x="841643" y="1877466"/>
            <a:ext cx="7443269" cy="1029349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E428DD-636F-45E9-8FD8-38A7FD7E64E0}"/>
              </a:ext>
            </a:extLst>
          </p:cNvPr>
          <p:cNvSpPr txBox="1"/>
          <p:nvPr/>
        </p:nvSpPr>
        <p:spPr>
          <a:xfrm>
            <a:off x="813092" y="1471343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7-18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8FCF69-4F31-4FBE-A647-C887BA021674}"/>
              </a:ext>
            </a:extLst>
          </p:cNvPr>
          <p:cNvSpPr txBox="1"/>
          <p:nvPr/>
        </p:nvSpPr>
        <p:spPr>
          <a:xfrm>
            <a:off x="898440" y="1927819"/>
            <a:ext cx="7093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agg</a:t>
            </a:r>
            <a:r>
              <a:rPr lang="en-US" altLang="ko-KR" sz="1600" dirty="0"/>
              <a:t> &lt;- aggregate(iris[,-5], by=list(</a:t>
            </a:r>
            <a:r>
              <a:rPr lang="ko-KR" altLang="en-US" sz="1600" dirty="0"/>
              <a:t>표준편차</a:t>
            </a:r>
            <a:r>
              <a:rPr lang="en-US" altLang="ko-KR" sz="1600" dirty="0"/>
              <a:t>=</a:t>
            </a:r>
            <a:r>
              <a:rPr lang="en-US" altLang="ko-KR" sz="1600" dirty="0" err="1"/>
              <a:t>iris$Species</a:t>
            </a:r>
            <a:r>
              <a:rPr lang="en-US" altLang="ko-KR" sz="1600" dirty="0"/>
              <a:t>),</a:t>
            </a:r>
          </a:p>
          <a:p>
            <a:r>
              <a:rPr lang="en-US" altLang="ko-KR" sz="1600" dirty="0"/>
              <a:t> 	FUN=</a:t>
            </a:r>
            <a:r>
              <a:rPr lang="en-US" altLang="ko-KR" sz="1600" dirty="0" err="1"/>
              <a:t>sd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 err="1"/>
              <a:t>agg</a:t>
            </a:r>
            <a:endParaRPr lang="ko-KR" altLang="en-US" sz="1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43BB98E-70BF-4B5F-9D6E-775BE1069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43" y="3161207"/>
            <a:ext cx="7471820" cy="38140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3A6A3AD-7ACE-40B1-9E81-FFBB40CF2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558" y="3479686"/>
            <a:ext cx="7466574" cy="179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2325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데이터 집계와 병합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1.2 </a:t>
            </a:r>
            <a:r>
              <a:rPr lang="en-US" altLang="ko-KR" sz="1800" b="1" dirty="0" err="1">
                <a:solidFill>
                  <a:schemeClr val="accent3">
                    <a:lumMod val="75000"/>
                  </a:schemeClr>
                </a:solidFill>
              </a:rPr>
              <a:t>mtcars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데이터셋에서 각 변수의 최댓값 출력</a:t>
            </a:r>
          </a:p>
          <a:p>
            <a:pPr marL="0" indent="0">
              <a:buNone/>
            </a:pP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ko-KR" altLang="en-US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DEA3BC-8E63-47FA-A899-3C7E3CD4148C}"/>
              </a:ext>
            </a:extLst>
          </p:cNvPr>
          <p:cNvSpPr/>
          <p:nvPr/>
        </p:nvSpPr>
        <p:spPr>
          <a:xfrm>
            <a:off x="841643" y="1403775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06ED8C-CFEC-41FF-BE7B-021386F3DBD2}"/>
              </a:ext>
            </a:extLst>
          </p:cNvPr>
          <p:cNvSpPr/>
          <p:nvPr/>
        </p:nvSpPr>
        <p:spPr>
          <a:xfrm>
            <a:off x="841643" y="1877466"/>
            <a:ext cx="7443269" cy="1202002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E428DD-636F-45E9-8FD8-38A7FD7E64E0}"/>
              </a:ext>
            </a:extLst>
          </p:cNvPr>
          <p:cNvSpPr txBox="1"/>
          <p:nvPr/>
        </p:nvSpPr>
        <p:spPr>
          <a:xfrm>
            <a:off x="813092" y="1471343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7-19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8FCF69-4F31-4FBE-A647-C887BA021674}"/>
              </a:ext>
            </a:extLst>
          </p:cNvPr>
          <p:cNvSpPr txBox="1"/>
          <p:nvPr/>
        </p:nvSpPr>
        <p:spPr>
          <a:xfrm>
            <a:off x="898440" y="1927819"/>
            <a:ext cx="70939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head(</a:t>
            </a:r>
            <a:r>
              <a:rPr lang="en-US" altLang="ko-KR" sz="1600" dirty="0" err="1"/>
              <a:t>mtcars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 err="1"/>
              <a:t>agg</a:t>
            </a:r>
            <a:r>
              <a:rPr lang="en-US" altLang="ko-KR" sz="1600" dirty="0"/>
              <a:t> &lt;- aggregate(</a:t>
            </a:r>
            <a:r>
              <a:rPr lang="en-US" altLang="ko-KR" sz="1600" dirty="0" err="1"/>
              <a:t>mtcars</a:t>
            </a:r>
            <a:r>
              <a:rPr lang="en-US" altLang="ko-KR" sz="1600" dirty="0"/>
              <a:t>, by=list(</a:t>
            </a:r>
            <a:r>
              <a:rPr lang="en-US" altLang="ko-KR" sz="1600" dirty="0" err="1"/>
              <a:t>cyl</a:t>
            </a:r>
            <a:r>
              <a:rPr lang="en-US" altLang="ko-KR" sz="1600" dirty="0"/>
              <a:t>=</a:t>
            </a:r>
            <a:r>
              <a:rPr lang="en-US" altLang="ko-KR" sz="1600" dirty="0" err="1"/>
              <a:t>mtcars$cyl</a:t>
            </a:r>
            <a:r>
              <a:rPr lang="en-US" altLang="ko-KR" sz="1600" dirty="0"/>
              <a:t>,</a:t>
            </a:r>
          </a:p>
          <a:p>
            <a:r>
              <a:rPr lang="en-US" altLang="ko-KR" sz="1600" dirty="0"/>
              <a:t> 	vs=</a:t>
            </a:r>
            <a:r>
              <a:rPr lang="en-US" altLang="ko-KR" sz="1600" dirty="0" err="1"/>
              <a:t>mtcars$vs</a:t>
            </a:r>
            <a:r>
              <a:rPr lang="en-US" altLang="ko-KR" sz="1600" dirty="0"/>
              <a:t>),FUN=max)</a:t>
            </a:r>
          </a:p>
          <a:p>
            <a:r>
              <a:rPr lang="en-US" altLang="ko-KR" sz="1600" dirty="0" err="1"/>
              <a:t>agg</a:t>
            </a:r>
            <a:endParaRPr lang="ko-KR" altLang="en-US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8A954AD-F104-46B6-93C4-309FDA3AF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43" y="3293985"/>
            <a:ext cx="7443269" cy="315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998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데이터 집계와 병합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/>
          <a:lstStyle/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76F9F8-F22D-479A-96A7-DC5D2BB3A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42" y="1178750"/>
            <a:ext cx="7542687" cy="11542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2810713-3BD3-41FA-A8FD-C6F53ACEB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42" y="2277588"/>
            <a:ext cx="7542687" cy="66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4110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데이터 집계와 병합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00"/>
            <a:ext cx="8550950" cy="56705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2. </a:t>
            </a:r>
            <a:r>
              <a:rPr lang="ko-KR" altLang="en-US" sz="2000" b="1" dirty="0">
                <a:solidFill>
                  <a:srgbClr val="437361"/>
                </a:solidFill>
              </a:rPr>
              <a:t>데이터 병합</a:t>
            </a:r>
            <a:r>
              <a:rPr lang="ko-KR" altLang="en-US" sz="1800" b="1" dirty="0">
                <a:solidFill>
                  <a:schemeClr val="accent3"/>
                </a:solidFill>
              </a:rPr>
              <a:t> </a:t>
            </a:r>
            <a:endParaRPr lang="en-US" altLang="ko-KR" sz="180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병합</a:t>
            </a:r>
            <a:r>
              <a:rPr lang="en-US" altLang="ko-KR" sz="1600" dirty="0"/>
              <a:t>(merge) : </a:t>
            </a:r>
            <a:r>
              <a:rPr lang="ko-KR" altLang="en-US" sz="1600" dirty="0"/>
              <a:t>분리된 데이터 파일을 공통 컬럼을 기준으로 하나로 합치는 작업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5017FB-1412-4E61-92FE-55613A4E9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1858884"/>
            <a:ext cx="5295900" cy="2095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317C32-FE48-46EF-BFAB-AFAB51572E72}"/>
              </a:ext>
            </a:extLst>
          </p:cNvPr>
          <p:cNvSpPr txBox="1"/>
          <p:nvPr/>
        </p:nvSpPr>
        <p:spPr>
          <a:xfrm>
            <a:off x="3311860" y="3839104"/>
            <a:ext cx="2768726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  <a:ea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7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  <a:ea typeface="+mn-ea"/>
              </a:rPr>
              <a:t>-2 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병합이 필요한 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x, y 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파일</a:t>
            </a:r>
          </a:p>
        </p:txBody>
      </p:sp>
    </p:spTree>
    <p:extLst>
      <p:ext uri="{BB962C8B-B14F-4D97-AF65-F5344CB8AC3E}">
        <p14:creationId xmlns:p14="http://schemas.microsoft.com/office/powerpoint/2010/main" val="11445000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데이터 집계와 병합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</a:p>
          <a:p>
            <a:pPr marL="0" indent="0">
              <a:buNone/>
            </a:pPr>
            <a:endParaRPr lang="en-US" altLang="ko-KR" sz="1600" b="1" dirty="0">
              <a:solidFill>
                <a:schemeClr val="accent3"/>
              </a:solidFill>
            </a:endParaRPr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DEA3BC-8E63-47FA-A899-3C7E3CD4148C}"/>
              </a:ext>
            </a:extLst>
          </p:cNvPr>
          <p:cNvSpPr/>
          <p:nvPr/>
        </p:nvSpPr>
        <p:spPr>
          <a:xfrm>
            <a:off x="841643" y="1123237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06ED8C-CFEC-41FF-BE7B-021386F3DBD2}"/>
              </a:ext>
            </a:extLst>
          </p:cNvPr>
          <p:cNvSpPr/>
          <p:nvPr/>
        </p:nvSpPr>
        <p:spPr>
          <a:xfrm>
            <a:off x="841643" y="1596928"/>
            <a:ext cx="7443269" cy="1202002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E428DD-636F-45E9-8FD8-38A7FD7E64E0}"/>
              </a:ext>
            </a:extLst>
          </p:cNvPr>
          <p:cNvSpPr txBox="1"/>
          <p:nvPr/>
        </p:nvSpPr>
        <p:spPr>
          <a:xfrm>
            <a:off x="813092" y="1190805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7-20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8FCF69-4F31-4FBE-A647-C887BA021674}"/>
              </a:ext>
            </a:extLst>
          </p:cNvPr>
          <p:cNvSpPr txBox="1"/>
          <p:nvPr/>
        </p:nvSpPr>
        <p:spPr>
          <a:xfrm>
            <a:off x="898440" y="1647281"/>
            <a:ext cx="70939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x &lt;- </a:t>
            </a:r>
            <a:r>
              <a:rPr lang="en-US" altLang="ko-KR" sz="1600" dirty="0" err="1"/>
              <a:t>data.frame</a:t>
            </a:r>
            <a:r>
              <a:rPr lang="en-US" altLang="ko-KR" sz="1600" dirty="0"/>
              <a:t>(name=c("</a:t>
            </a:r>
            <a:r>
              <a:rPr lang="en-US" altLang="ko-KR" sz="1600" dirty="0" err="1"/>
              <a:t>a","b","c</a:t>
            </a:r>
            <a:r>
              <a:rPr lang="en-US" altLang="ko-KR" sz="1600" dirty="0"/>
              <a:t>"), math=c(90,80,40))</a:t>
            </a:r>
          </a:p>
          <a:p>
            <a:r>
              <a:rPr lang="en-US" altLang="ko-KR" sz="1600" dirty="0"/>
              <a:t>y &lt;- </a:t>
            </a:r>
            <a:r>
              <a:rPr lang="en-US" altLang="ko-KR" sz="1600" dirty="0" err="1"/>
              <a:t>data.frame</a:t>
            </a:r>
            <a:r>
              <a:rPr lang="en-US" altLang="ko-KR" sz="1600" dirty="0"/>
              <a:t>(name=c("</a:t>
            </a:r>
            <a:r>
              <a:rPr lang="en-US" altLang="ko-KR" sz="1600" dirty="0" err="1"/>
              <a:t>a","b","d</a:t>
            </a:r>
            <a:r>
              <a:rPr lang="en-US" altLang="ko-KR" sz="1600" dirty="0"/>
              <a:t>"), </a:t>
            </a:r>
            <a:r>
              <a:rPr lang="en-US" altLang="ko-KR" sz="1600" dirty="0" err="1"/>
              <a:t>korean</a:t>
            </a:r>
            <a:r>
              <a:rPr lang="en-US" altLang="ko-KR" sz="1600" dirty="0"/>
              <a:t>=c(75,60,90))</a:t>
            </a:r>
          </a:p>
          <a:p>
            <a:r>
              <a:rPr lang="en-US" altLang="ko-KR" sz="1600" dirty="0"/>
              <a:t>x</a:t>
            </a:r>
          </a:p>
          <a:p>
            <a:r>
              <a:rPr lang="en-US" altLang="ko-KR" sz="1600" dirty="0"/>
              <a:t>y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07B2C15-5E21-492F-B920-B5FA328BE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44" y="3023128"/>
            <a:ext cx="7442660" cy="66708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483DCD3-D2EA-4047-A86D-57CF8A953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034" y="3657933"/>
            <a:ext cx="7443269" cy="287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4154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데이터 집계와 병합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</a:p>
          <a:p>
            <a:pPr marL="0" indent="0">
              <a:buNone/>
            </a:pPr>
            <a:endParaRPr lang="en-US" altLang="ko-KR" sz="1600" b="1" dirty="0">
              <a:solidFill>
                <a:schemeClr val="accent3"/>
              </a:solidFill>
            </a:endParaRPr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DEA3BC-8E63-47FA-A899-3C7E3CD4148C}"/>
              </a:ext>
            </a:extLst>
          </p:cNvPr>
          <p:cNvSpPr/>
          <p:nvPr/>
        </p:nvSpPr>
        <p:spPr>
          <a:xfrm>
            <a:off x="841643" y="1123237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06ED8C-CFEC-41FF-BE7B-021386F3DBD2}"/>
              </a:ext>
            </a:extLst>
          </p:cNvPr>
          <p:cNvSpPr/>
          <p:nvPr/>
        </p:nvSpPr>
        <p:spPr>
          <a:xfrm>
            <a:off x="841643" y="1596928"/>
            <a:ext cx="7443269" cy="723503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E428DD-636F-45E9-8FD8-38A7FD7E64E0}"/>
              </a:ext>
            </a:extLst>
          </p:cNvPr>
          <p:cNvSpPr txBox="1"/>
          <p:nvPr/>
        </p:nvSpPr>
        <p:spPr>
          <a:xfrm>
            <a:off x="813092" y="1190805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7-21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8FCF69-4F31-4FBE-A647-C887BA021674}"/>
              </a:ext>
            </a:extLst>
          </p:cNvPr>
          <p:cNvSpPr txBox="1"/>
          <p:nvPr/>
        </p:nvSpPr>
        <p:spPr>
          <a:xfrm>
            <a:off x="898440" y="1647281"/>
            <a:ext cx="7093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ko-KR" sz="1600" dirty="0"/>
              <a:t>z &lt;- merge(x,y, by=c("name"))</a:t>
            </a:r>
          </a:p>
          <a:p>
            <a:r>
              <a:rPr lang="pl-PL" altLang="ko-KR" sz="1600" dirty="0"/>
              <a:t>z</a:t>
            </a:r>
            <a:endParaRPr lang="en-US" altLang="ko-KR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265A59A-4BE0-4136-91F6-9DFD75F43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528" y="2677034"/>
            <a:ext cx="7443269" cy="146743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F8E5AA0-FB8A-43F1-A0FE-1238A53CC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093" y="4419110"/>
            <a:ext cx="7550382" cy="170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2294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데이터 집계와 병합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</a:p>
          <a:p>
            <a:pPr marL="0" indent="0">
              <a:buNone/>
            </a:pPr>
            <a:endParaRPr lang="en-US" altLang="ko-KR" sz="1600" b="1" dirty="0">
              <a:solidFill>
                <a:schemeClr val="accent3"/>
              </a:solidFill>
            </a:endParaRPr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DEA3BC-8E63-47FA-A899-3C7E3CD4148C}"/>
              </a:ext>
            </a:extLst>
          </p:cNvPr>
          <p:cNvSpPr/>
          <p:nvPr/>
        </p:nvSpPr>
        <p:spPr>
          <a:xfrm>
            <a:off x="841643" y="1123237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06ED8C-CFEC-41FF-BE7B-021386F3DBD2}"/>
              </a:ext>
            </a:extLst>
          </p:cNvPr>
          <p:cNvSpPr/>
          <p:nvPr/>
        </p:nvSpPr>
        <p:spPr>
          <a:xfrm>
            <a:off x="841643" y="1596928"/>
            <a:ext cx="7443269" cy="1021982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E428DD-636F-45E9-8FD8-38A7FD7E64E0}"/>
              </a:ext>
            </a:extLst>
          </p:cNvPr>
          <p:cNvSpPr txBox="1"/>
          <p:nvPr/>
        </p:nvSpPr>
        <p:spPr>
          <a:xfrm>
            <a:off x="813092" y="1190805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7-22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8FCF69-4F31-4FBE-A647-C887BA021674}"/>
              </a:ext>
            </a:extLst>
          </p:cNvPr>
          <p:cNvSpPr txBox="1"/>
          <p:nvPr/>
        </p:nvSpPr>
        <p:spPr>
          <a:xfrm>
            <a:off x="898440" y="1647281"/>
            <a:ext cx="7093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merge(</a:t>
            </a:r>
            <a:r>
              <a:rPr lang="en-US" altLang="ko-KR" sz="1600" dirty="0" err="1"/>
              <a:t>x,y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all.x</a:t>
            </a:r>
            <a:r>
              <a:rPr lang="en-US" altLang="ko-KR" sz="1600" dirty="0"/>
              <a:t>=T) 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첫 번째 데이터셋의 행들은 모두 표시되도록</a:t>
            </a:r>
          </a:p>
          <a:p>
            <a:r>
              <a:rPr lang="en-US" altLang="ko-KR" sz="1600" dirty="0"/>
              <a:t>merge(</a:t>
            </a:r>
            <a:r>
              <a:rPr lang="en-US" altLang="ko-KR" sz="1600" dirty="0" err="1"/>
              <a:t>x,y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all.y</a:t>
            </a:r>
            <a:r>
              <a:rPr lang="en-US" altLang="ko-KR" sz="1600" dirty="0"/>
              <a:t>=T) 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두 번째 데이터셋의 행들은 모두 표시되도록</a:t>
            </a:r>
          </a:p>
          <a:p>
            <a:r>
              <a:rPr lang="en-US" altLang="ko-KR" sz="1600" dirty="0"/>
              <a:t>merge(</a:t>
            </a:r>
            <a:r>
              <a:rPr lang="en-US" altLang="ko-KR" sz="1600" dirty="0" err="1"/>
              <a:t>x,y</a:t>
            </a:r>
            <a:r>
              <a:rPr lang="en-US" altLang="ko-KR" sz="1600" dirty="0"/>
              <a:t>, all=T) 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두 데이터셋의 모든 행들이 표시되도록</a:t>
            </a:r>
            <a:endParaRPr lang="en-US" altLang="ko-KR" sz="1600" dirty="0">
              <a:solidFill>
                <a:srgbClr val="4F784C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55FE8DE-BEF8-40D3-907C-EC64C992D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797" y="2820027"/>
            <a:ext cx="7459116" cy="153805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79ECC82-8F9E-471D-AD06-8A79F1097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042" y="4331663"/>
            <a:ext cx="7455870" cy="151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3985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데이터 집계와 병합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</a:p>
          <a:p>
            <a:pPr marL="0" indent="0">
              <a:buNone/>
            </a:pPr>
            <a:endParaRPr lang="en-US" altLang="ko-KR" sz="1600" b="1" dirty="0">
              <a:solidFill>
                <a:schemeClr val="accent3"/>
              </a:solidFill>
            </a:endParaRPr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8076121-0D4E-4034-A13C-A20C2DEC5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044" y="1521422"/>
            <a:ext cx="7472378" cy="176603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07F2CB-918A-4133-9BCE-01D4CD9AB9C3}"/>
              </a:ext>
            </a:extLst>
          </p:cNvPr>
          <p:cNvSpPr/>
          <p:nvPr/>
        </p:nvSpPr>
        <p:spPr>
          <a:xfrm>
            <a:off x="841643" y="3561737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AF80FA1-5225-4F8B-976D-F47E0CA1EE68}"/>
              </a:ext>
            </a:extLst>
          </p:cNvPr>
          <p:cNvSpPr/>
          <p:nvPr/>
        </p:nvSpPr>
        <p:spPr>
          <a:xfrm>
            <a:off x="841643" y="4035428"/>
            <a:ext cx="7443269" cy="1373792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D500B1-C5C0-4414-8C4E-13C1B50A16A2}"/>
              </a:ext>
            </a:extLst>
          </p:cNvPr>
          <p:cNvSpPr txBox="1"/>
          <p:nvPr/>
        </p:nvSpPr>
        <p:spPr>
          <a:xfrm>
            <a:off x="813092" y="3629305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7-23</a:t>
            </a:r>
            <a:endParaRPr lang="ko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91382D-B200-4381-B985-9B37A13ABC7A}"/>
              </a:ext>
            </a:extLst>
          </p:cNvPr>
          <p:cNvSpPr txBox="1"/>
          <p:nvPr/>
        </p:nvSpPr>
        <p:spPr>
          <a:xfrm>
            <a:off x="898440" y="4085781"/>
            <a:ext cx="70939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x &lt;- </a:t>
            </a:r>
            <a:r>
              <a:rPr lang="en-US" altLang="ko-KR" sz="1600" dirty="0" err="1"/>
              <a:t>data.frame</a:t>
            </a:r>
            <a:r>
              <a:rPr lang="en-US" altLang="ko-KR" sz="1600" dirty="0"/>
              <a:t>(name=c("</a:t>
            </a:r>
            <a:r>
              <a:rPr lang="en-US" altLang="ko-KR" sz="1600" dirty="0" err="1"/>
              <a:t>a","b","c</a:t>
            </a:r>
            <a:r>
              <a:rPr lang="en-US" altLang="ko-KR" sz="1600" dirty="0"/>
              <a:t>"), math=c(90,80,40))</a:t>
            </a:r>
          </a:p>
          <a:p>
            <a:r>
              <a:rPr lang="en-US" altLang="ko-KR" sz="1600" dirty="0"/>
              <a:t>y &lt;- </a:t>
            </a:r>
            <a:r>
              <a:rPr lang="en-US" altLang="ko-KR" sz="1600" dirty="0" err="1"/>
              <a:t>data.frame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sname</a:t>
            </a:r>
            <a:r>
              <a:rPr lang="en-US" altLang="ko-KR" sz="1600" dirty="0"/>
              <a:t>=c("</a:t>
            </a:r>
            <a:r>
              <a:rPr lang="en-US" altLang="ko-KR" sz="1600" dirty="0" err="1"/>
              <a:t>a","b","d</a:t>
            </a:r>
            <a:r>
              <a:rPr lang="en-US" altLang="ko-KR" sz="1600" dirty="0"/>
              <a:t>"), </a:t>
            </a:r>
            <a:r>
              <a:rPr lang="en-US" altLang="ko-KR" sz="1600" dirty="0" err="1"/>
              <a:t>korean</a:t>
            </a:r>
            <a:r>
              <a:rPr lang="en-US" altLang="ko-KR" sz="1600" dirty="0"/>
              <a:t>=c(75,60,90))</a:t>
            </a:r>
          </a:p>
          <a:p>
            <a:r>
              <a:rPr lang="en-US" altLang="ko-KR" sz="1600" dirty="0"/>
              <a:t>x 	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병합 기준 열의 이름이 </a:t>
            </a:r>
            <a:r>
              <a:rPr lang="en-US" altLang="ko-KR" sz="1600" dirty="0">
                <a:solidFill>
                  <a:srgbClr val="4F784C"/>
                </a:solidFill>
              </a:rPr>
              <a:t>name</a:t>
            </a:r>
          </a:p>
          <a:p>
            <a:r>
              <a:rPr lang="en-US" altLang="ko-KR" sz="1600" dirty="0"/>
              <a:t>y 	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병합 기준 열의 이름이 </a:t>
            </a:r>
            <a:r>
              <a:rPr lang="en-US" altLang="ko-KR" sz="1600" dirty="0" err="1">
                <a:solidFill>
                  <a:srgbClr val="4F784C"/>
                </a:solidFill>
              </a:rPr>
              <a:t>sname</a:t>
            </a:r>
            <a:endParaRPr lang="en-US" altLang="ko-KR" sz="1600" dirty="0">
              <a:solidFill>
                <a:srgbClr val="4F784C"/>
              </a:solidFill>
            </a:endParaRPr>
          </a:p>
          <a:p>
            <a:r>
              <a:rPr lang="en-US" altLang="ko-KR" sz="1600" dirty="0"/>
              <a:t>merge(</a:t>
            </a:r>
            <a:r>
              <a:rPr lang="en-US" altLang="ko-KR" sz="1600" dirty="0" err="1"/>
              <a:t>x,y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by.x</a:t>
            </a:r>
            <a:r>
              <a:rPr lang="en-US" altLang="ko-KR" sz="1600" dirty="0"/>
              <a:t>=c("name"), </a:t>
            </a:r>
            <a:r>
              <a:rPr lang="en-US" altLang="ko-KR" sz="1600" dirty="0" err="1"/>
              <a:t>by.y</a:t>
            </a:r>
            <a:r>
              <a:rPr lang="en-US" altLang="ko-KR" sz="1600" dirty="0"/>
              <a:t>=c("</a:t>
            </a:r>
            <a:r>
              <a:rPr lang="en-US" altLang="ko-KR" sz="1600" dirty="0" err="1"/>
              <a:t>sname</a:t>
            </a:r>
            <a:r>
              <a:rPr lang="en-US" altLang="ko-KR" sz="1600" dirty="0"/>
              <a:t>"))</a:t>
            </a:r>
            <a:endParaRPr lang="en-US" altLang="ko-KR" sz="1600" dirty="0">
              <a:solidFill>
                <a:srgbClr val="4F78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239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결측값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37577"/>
            <a:ext cx="8550950" cy="56705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2. </a:t>
            </a:r>
            <a:r>
              <a:rPr lang="ko-KR" altLang="en-US" sz="2000" b="1" dirty="0">
                <a:solidFill>
                  <a:srgbClr val="437361"/>
                </a:solidFill>
              </a:rPr>
              <a:t>벡터의 </a:t>
            </a:r>
            <a:r>
              <a:rPr lang="ko-KR" altLang="en-US" sz="2000" b="1" dirty="0" err="1">
                <a:solidFill>
                  <a:srgbClr val="437361"/>
                </a:solidFill>
              </a:rPr>
              <a:t>결측값</a:t>
            </a:r>
            <a:r>
              <a:rPr lang="ko-KR" altLang="en-US" sz="2000" b="1" dirty="0">
                <a:solidFill>
                  <a:srgbClr val="437361"/>
                </a:solidFill>
              </a:rPr>
              <a:t> 처리</a:t>
            </a:r>
            <a:endParaRPr lang="en-US" altLang="ko-KR" sz="2000" b="1" dirty="0">
              <a:solidFill>
                <a:srgbClr val="43736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2.1 </a:t>
            </a:r>
            <a:r>
              <a:rPr lang="ko-KR" altLang="en-US" sz="1800" b="1" dirty="0" err="1">
                <a:solidFill>
                  <a:schemeClr val="accent3">
                    <a:lumMod val="75000"/>
                  </a:schemeClr>
                </a:solidFill>
              </a:rPr>
              <a:t>결측값의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특성과 존재 여부 확인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pPr marL="857250" lvl="2" indent="0">
              <a:buNone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buNone/>
            </a:pP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DEA3BC-8E63-47FA-A899-3C7E3CD4148C}"/>
              </a:ext>
            </a:extLst>
          </p:cNvPr>
          <p:cNvSpPr/>
          <p:nvPr/>
        </p:nvSpPr>
        <p:spPr>
          <a:xfrm>
            <a:off x="976658" y="1853825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06ED8C-CFEC-41FF-BE7B-021386F3DBD2}"/>
              </a:ext>
            </a:extLst>
          </p:cNvPr>
          <p:cNvSpPr/>
          <p:nvPr/>
        </p:nvSpPr>
        <p:spPr>
          <a:xfrm>
            <a:off x="976658" y="2327515"/>
            <a:ext cx="7443269" cy="146152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E428DD-636F-45E9-8FD8-38A7FD7E64E0}"/>
              </a:ext>
            </a:extLst>
          </p:cNvPr>
          <p:cNvSpPr txBox="1"/>
          <p:nvPr/>
        </p:nvSpPr>
        <p:spPr>
          <a:xfrm>
            <a:off x="948107" y="1921393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7-1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8FCF69-4F31-4FBE-A647-C887BA021674}"/>
              </a:ext>
            </a:extLst>
          </p:cNvPr>
          <p:cNvSpPr txBox="1"/>
          <p:nvPr/>
        </p:nvSpPr>
        <p:spPr>
          <a:xfrm>
            <a:off x="1033455" y="2377869"/>
            <a:ext cx="70939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z &lt;- c(1,2,3,NA,5,NA,8) 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 err="1">
                <a:solidFill>
                  <a:srgbClr val="4F784C"/>
                </a:solidFill>
              </a:rPr>
              <a:t>결측값이</a:t>
            </a:r>
            <a:r>
              <a:rPr lang="ko-KR" altLang="en-US" sz="1600" dirty="0">
                <a:solidFill>
                  <a:srgbClr val="4F784C"/>
                </a:solidFill>
              </a:rPr>
              <a:t> 포함된 벡터 </a:t>
            </a:r>
            <a:r>
              <a:rPr lang="en-US" altLang="ko-KR" sz="1600" dirty="0">
                <a:solidFill>
                  <a:srgbClr val="4F784C"/>
                </a:solidFill>
              </a:rPr>
              <a:t>z</a:t>
            </a:r>
          </a:p>
          <a:p>
            <a:r>
              <a:rPr lang="en-US" altLang="ko-KR" sz="1600" dirty="0"/>
              <a:t>sum(z) 		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정상 계산이 안 됨</a:t>
            </a:r>
          </a:p>
          <a:p>
            <a:r>
              <a:rPr lang="en-US" altLang="ko-KR" sz="1600" dirty="0"/>
              <a:t>is.na(z) 				</a:t>
            </a:r>
            <a:r>
              <a:rPr lang="en-US" altLang="ko-KR" sz="1600" dirty="0">
                <a:solidFill>
                  <a:srgbClr val="4F784C"/>
                </a:solidFill>
              </a:rPr>
              <a:t># NA </a:t>
            </a:r>
            <a:r>
              <a:rPr lang="ko-KR" altLang="en-US" sz="1600" dirty="0">
                <a:solidFill>
                  <a:srgbClr val="4F784C"/>
                </a:solidFill>
              </a:rPr>
              <a:t>여부 확인</a:t>
            </a:r>
          </a:p>
          <a:p>
            <a:r>
              <a:rPr lang="en-US" altLang="ko-KR" sz="1600" dirty="0"/>
              <a:t>sum(is.na(z)) 			</a:t>
            </a:r>
            <a:r>
              <a:rPr lang="en-US" altLang="ko-KR" sz="1600" dirty="0">
                <a:solidFill>
                  <a:srgbClr val="4F784C"/>
                </a:solidFill>
              </a:rPr>
              <a:t># NA</a:t>
            </a:r>
            <a:r>
              <a:rPr lang="ko-KR" altLang="en-US" sz="1600" dirty="0">
                <a:solidFill>
                  <a:srgbClr val="4F784C"/>
                </a:solidFill>
              </a:rPr>
              <a:t>의 개수 확인</a:t>
            </a:r>
          </a:p>
          <a:p>
            <a:r>
              <a:rPr lang="en-US" altLang="ko-KR" sz="1600" dirty="0"/>
              <a:t>sum(z, na.rm=TRUE) 		</a:t>
            </a:r>
            <a:r>
              <a:rPr lang="en-US" altLang="ko-KR" sz="1600" dirty="0">
                <a:solidFill>
                  <a:srgbClr val="4F784C"/>
                </a:solidFill>
              </a:rPr>
              <a:t># NA</a:t>
            </a:r>
            <a:r>
              <a:rPr lang="ko-KR" altLang="en-US" sz="1600" dirty="0">
                <a:solidFill>
                  <a:srgbClr val="4F784C"/>
                </a:solidFill>
              </a:rPr>
              <a:t>를 제외하고 합계를 계산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0D5DF82-FE92-4923-B601-5101BC822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58" y="3799796"/>
            <a:ext cx="7443269" cy="45083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49F1525-173B-4B8C-8187-C724E8594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658" y="4219656"/>
            <a:ext cx="7443269" cy="63949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7E9DA5A-6592-40E8-B28E-67779D29CD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658" y="4836280"/>
            <a:ext cx="7443269" cy="60923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561E30C-1917-4F14-9A47-A882769C1A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658" y="5444791"/>
            <a:ext cx="7443269" cy="64379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E687E3D-5690-4CC8-A743-76A34E8CF1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0563" y="5995271"/>
            <a:ext cx="7443270" cy="80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6465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데이터 집계와 병합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296525" y="593725"/>
            <a:ext cx="8550950" cy="5670550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</a:p>
          <a:p>
            <a:pPr marL="0" indent="0">
              <a:buNone/>
            </a:pPr>
            <a:endParaRPr lang="en-US" altLang="ko-KR" sz="1600" b="1" dirty="0">
              <a:solidFill>
                <a:schemeClr val="accent3"/>
              </a:solidFill>
            </a:endParaRPr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76DA8CA-2684-43DF-A454-7C7EE93F0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365" y="1313765"/>
            <a:ext cx="7443269" cy="288183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D8DEF21-1892-4F43-B7EE-FC341EDF3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638" y="4195601"/>
            <a:ext cx="7452996" cy="175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000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1533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결측값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2.2 </a:t>
            </a:r>
            <a:r>
              <a:rPr lang="ko-KR" altLang="en-US" sz="1800" b="1" dirty="0" err="1">
                <a:solidFill>
                  <a:schemeClr val="accent3">
                    <a:lumMod val="75000"/>
                  </a:schemeClr>
                </a:solidFill>
              </a:rPr>
              <a:t>결측값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대체 및 제거</a:t>
            </a: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ko-KR" altLang="en-US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DEA3BC-8E63-47FA-A899-3C7E3CD4148C}"/>
              </a:ext>
            </a:extLst>
          </p:cNvPr>
          <p:cNvSpPr/>
          <p:nvPr/>
        </p:nvSpPr>
        <p:spPr>
          <a:xfrm>
            <a:off x="841643" y="1403775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06ED8C-CFEC-41FF-BE7B-021386F3DBD2}"/>
              </a:ext>
            </a:extLst>
          </p:cNvPr>
          <p:cNvSpPr/>
          <p:nvPr/>
        </p:nvSpPr>
        <p:spPr>
          <a:xfrm>
            <a:off x="841643" y="1877465"/>
            <a:ext cx="7443269" cy="168655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E428DD-636F-45E9-8FD8-38A7FD7E64E0}"/>
              </a:ext>
            </a:extLst>
          </p:cNvPr>
          <p:cNvSpPr txBox="1"/>
          <p:nvPr/>
        </p:nvSpPr>
        <p:spPr>
          <a:xfrm>
            <a:off x="813092" y="1471343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7-2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8FCF69-4F31-4FBE-A647-C887BA021674}"/>
              </a:ext>
            </a:extLst>
          </p:cNvPr>
          <p:cNvSpPr txBox="1"/>
          <p:nvPr/>
        </p:nvSpPr>
        <p:spPr>
          <a:xfrm>
            <a:off x="898440" y="1927819"/>
            <a:ext cx="70939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z1 &lt;- c(1,2,3,NA,5,NA,8) 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 err="1">
                <a:solidFill>
                  <a:srgbClr val="4F784C"/>
                </a:solidFill>
              </a:rPr>
              <a:t>결측값이</a:t>
            </a:r>
            <a:r>
              <a:rPr lang="ko-KR" altLang="en-US" sz="1600" dirty="0">
                <a:solidFill>
                  <a:srgbClr val="4F784C"/>
                </a:solidFill>
              </a:rPr>
              <a:t> 포함된 벡터 </a:t>
            </a:r>
            <a:r>
              <a:rPr lang="en-US" altLang="ko-KR" sz="1600" dirty="0">
                <a:solidFill>
                  <a:srgbClr val="4F784C"/>
                </a:solidFill>
              </a:rPr>
              <a:t>z1</a:t>
            </a:r>
          </a:p>
          <a:p>
            <a:r>
              <a:rPr lang="en-US" altLang="ko-KR" sz="1600" dirty="0"/>
              <a:t>z2 &lt;- c(5,8,1,NA,3,NA,7) 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 err="1">
                <a:solidFill>
                  <a:srgbClr val="4F784C"/>
                </a:solidFill>
              </a:rPr>
              <a:t>결측값이</a:t>
            </a:r>
            <a:r>
              <a:rPr lang="ko-KR" altLang="en-US" sz="1600" dirty="0">
                <a:solidFill>
                  <a:srgbClr val="4F784C"/>
                </a:solidFill>
              </a:rPr>
              <a:t> 포함된 벡터 </a:t>
            </a:r>
            <a:r>
              <a:rPr lang="en-US" altLang="ko-KR" sz="1600" dirty="0">
                <a:solidFill>
                  <a:srgbClr val="4F784C"/>
                </a:solidFill>
              </a:rPr>
              <a:t>z2</a:t>
            </a:r>
          </a:p>
          <a:p>
            <a:r>
              <a:rPr lang="en-US" altLang="ko-KR" sz="1600" dirty="0"/>
              <a:t>z1[is.na(z1)] &lt;- 0 			</a:t>
            </a:r>
            <a:r>
              <a:rPr lang="en-US" altLang="ko-KR" sz="1600" dirty="0">
                <a:solidFill>
                  <a:srgbClr val="4F784C"/>
                </a:solidFill>
              </a:rPr>
              <a:t># NA</a:t>
            </a:r>
            <a:r>
              <a:rPr lang="ko-KR" altLang="en-US" sz="1600" dirty="0">
                <a:solidFill>
                  <a:srgbClr val="4F784C"/>
                </a:solidFill>
              </a:rPr>
              <a:t>를 </a:t>
            </a:r>
            <a:r>
              <a:rPr lang="en-US" altLang="ko-KR" sz="1600" dirty="0">
                <a:solidFill>
                  <a:srgbClr val="4F784C"/>
                </a:solidFill>
              </a:rPr>
              <a:t>0</a:t>
            </a:r>
            <a:r>
              <a:rPr lang="ko-KR" altLang="en-US" sz="1600" dirty="0">
                <a:solidFill>
                  <a:srgbClr val="4F784C"/>
                </a:solidFill>
              </a:rPr>
              <a:t>으로 치환</a:t>
            </a:r>
          </a:p>
          <a:p>
            <a:r>
              <a:rPr lang="en-US" altLang="ko-KR" sz="1600" dirty="0"/>
              <a:t>z1</a:t>
            </a:r>
          </a:p>
          <a:p>
            <a:r>
              <a:rPr lang="en-US" altLang="ko-KR" sz="1600" dirty="0"/>
              <a:t>z3 &lt;- </a:t>
            </a:r>
            <a:r>
              <a:rPr lang="en-US" altLang="ko-KR" sz="1600" dirty="0" err="1"/>
              <a:t>as.vector</a:t>
            </a:r>
            <a:r>
              <a:rPr lang="en-US" altLang="ko-KR" sz="1600" dirty="0"/>
              <a:t>(</a:t>
            </a:r>
            <a:r>
              <a:rPr lang="en-US" altLang="ko-KR" sz="1600" dirty="0" err="1"/>
              <a:t>na.omit</a:t>
            </a:r>
            <a:r>
              <a:rPr lang="en-US" altLang="ko-KR" sz="1600" dirty="0"/>
              <a:t>(z2)) 		</a:t>
            </a:r>
            <a:r>
              <a:rPr lang="en-US" altLang="ko-KR" sz="1600" dirty="0">
                <a:solidFill>
                  <a:srgbClr val="4F784C"/>
                </a:solidFill>
              </a:rPr>
              <a:t># NA</a:t>
            </a:r>
            <a:r>
              <a:rPr lang="ko-KR" altLang="en-US" sz="1600" dirty="0">
                <a:solidFill>
                  <a:srgbClr val="4F784C"/>
                </a:solidFill>
              </a:rPr>
              <a:t>를 제거하고 새로운 벡터 생성</a:t>
            </a:r>
          </a:p>
          <a:p>
            <a:r>
              <a:rPr lang="en-US" altLang="ko-KR" sz="1600" dirty="0"/>
              <a:t>z3</a:t>
            </a:r>
            <a:endParaRPr lang="ko-KR" altLang="en-US" sz="1600" dirty="0">
              <a:solidFill>
                <a:srgbClr val="4F784C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E0E32BD-D03F-45EE-B133-0225B8D0D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120" y="3787783"/>
            <a:ext cx="7429697" cy="17920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3B3776B-6C51-449C-AF28-BE296A970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120" y="5539592"/>
            <a:ext cx="7429697" cy="63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109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결측값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437361"/>
                </a:solidFill>
              </a:rPr>
              <a:t>3. </a:t>
            </a:r>
            <a:r>
              <a:rPr lang="ko-KR" altLang="en-US" sz="2000" b="1" dirty="0">
                <a:solidFill>
                  <a:srgbClr val="437361"/>
                </a:solidFill>
              </a:rPr>
              <a:t>매트릭스와 데이터프레임의 </a:t>
            </a:r>
            <a:r>
              <a:rPr lang="ko-KR" altLang="en-US" sz="2000" b="1" dirty="0" err="1">
                <a:solidFill>
                  <a:srgbClr val="437361"/>
                </a:solidFill>
              </a:rPr>
              <a:t>결측값</a:t>
            </a:r>
            <a:r>
              <a:rPr lang="ko-KR" altLang="en-US" sz="2000" b="1" dirty="0">
                <a:solidFill>
                  <a:srgbClr val="437361"/>
                </a:solidFill>
              </a:rPr>
              <a:t> 처리</a:t>
            </a:r>
            <a:endParaRPr lang="en-US" altLang="ko-KR" sz="2000" b="1" dirty="0">
              <a:solidFill>
                <a:srgbClr val="43736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3.1 </a:t>
            </a:r>
            <a:r>
              <a:rPr lang="ko-KR" altLang="en-US" sz="1800" b="1" dirty="0" err="1">
                <a:solidFill>
                  <a:schemeClr val="accent3">
                    <a:lumMod val="75000"/>
                  </a:schemeClr>
                </a:solidFill>
              </a:rPr>
              <a:t>결측값이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포함된 데이터프레임 생성</a:t>
            </a:r>
          </a:p>
          <a:p>
            <a:pPr marL="0" indent="0">
              <a:buNone/>
            </a:pPr>
            <a:endParaRPr lang="en-US" altLang="ko-KR" sz="1800" b="1" dirty="0">
              <a:solidFill>
                <a:schemeClr val="accent3"/>
              </a:solidFill>
            </a:endParaRPr>
          </a:p>
          <a:p>
            <a:pPr marL="457200" lvl="1" indent="0">
              <a:buNone/>
            </a:pP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pPr marL="857250" lvl="2" indent="0">
              <a:buNone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buNone/>
            </a:pP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DEA3BC-8E63-47FA-A899-3C7E3CD4148C}"/>
              </a:ext>
            </a:extLst>
          </p:cNvPr>
          <p:cNvSpPr/>
          <p:nvPr/>
        </p:nvSpPr>
        <p:spPr>
          <a:xfrm>
            <a:off x="976658" y="1898493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06ED8C-CFEC-41FF-BE7B-021386F3DBD2}"/>
              </a:ext>
            </a:extLst>
          </p:cNvPr>
          <p:cNvSpPr/>
          <p:nvPr/>
        </p:nvSpPr>
        <p:spPr>
          <a:xfrm>
            <a:off x="976658" y="2372183"/>
            <a:ext cx="7443269" cy="146152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E428DD-636F-45E9-8FD8-38A7FD7E64E0}"/>
              </a:ext>
            </a:extLst>
          </p:cNvPr>
          <p:cNvSpPr txBox="1"/>
          <p:nvPr/>
        </p:nvSpPr>
        <p:spPr>
          <a:xfrm>
            <a:off x="948107" y="1966061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7-3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8FCF69-4F31-4FBE-A647-C887BA021674}"/>
              </a:ext>
            </a:extLst>
          </p:cNvPr>
          <p:cNvSpPr txBox="1"/>
          <p:nvPr/>
        </p:nvSpPr>
        <p:spPr>
          <a:xfrm>
            <a:off x="1033455" y="2422537"/>
            <a:ext cx="70939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4F784C"/>
                </a:solidFill>
              </a:rPr>
              <a:t># NA</a:t>
            </a:r>
            <a:r>
              <a:rPr lang="ko-KR" altLang="en-US" sz="1600" dirty="0">
                <a:solidFill>
                  <a:srgbClr val="4F784C"/>
                </a:solidFill>
              </a:rPr>
              <a:t>를 포함하는 </a:t>
            </a:r>
            <a:r>
              <a:rPr lang="en-US" altLang="ko-KR" sz="1600" dirty="0">
                <a:solidFill>
                  <a:srgbClr val="4F784C"/>
                </a:solidFill>
              </a:rPr>
              <a:t>test </a:t>
            </a:r>
            <a:r>
              <a:rPr lang="ko-KR" altLang="en-US" sz="1600" dirty="0">
                <a:solidFill>
                  <a:srgbClr val="4F784C"/>
                </a:solidFill>
              </a:rPr>
              <a:t>데이터 생성</a:t>
            </a:r>
          </a:p>
          <a:p>
            <a:r>
              <a:rPr lang="en-US" altLang="ko-KR" sz="1600" dirty="0"/>
              <a:t>x &lt;- iris</a:t>
            </a:r>
          </a:p>
          <a:p>
            <a:r>
              <a:rPr lang="en-US" altLang="ko-KR" sz="1600" dirty="0"/>
              <a:t>x[1,2]&lt;- NA; x[1,3]&lt;- NA</a:t>
            </a:r>
          </a:p>
          <a:p>
            <a:r>
              <a:rPr lang="en-US" altLang="ko-KR" sz="1600" dirty="0"/>
              <a:t>x[2,3]&lt;- NA; x[3,4]&lt;- NA</a:t>
            </a:r>
          </a:p>
          <a:p>
            <a:r>
              <a:rPr lang="en-US" altLang="ko-KR" sz="1600" dirty="0"/>
              <a:t>head(x)</a:t>
            </a:r>
            <a:endParaRPr lang="ko-KR" altLang="en-US" sz="1600" dirty="0">
              <a:solidFill>
                <a:srgbClr val="4F784C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2514953-B40B-47CA-BD43-40A443C05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63" y="3948449"/>
            <a:ext cx="7443269" cy="236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705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결측값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31540" y="728780"/>
            <a:ext cx="8550950" cy="5670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3">
                    <a:lumMod val="75000"/>
                  </a:schemeClr>
                </a:solidFill>
              </a:rPr>
              <a:t>3.2 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데이터프레임의 </a:t>
            </a:r>
            <a:r>
              <a:rPr lang="ko-KR" altLang="en-US" sz="1800" b="1" dirty="0" err="1">
                <a:solidFill>
                  <a:schemeClr val="accent3">
                    <a:lumMod val="75000"/>
                  </a:schemeClr>
                </a:solidFill>
              </a:rPr>
              <a:t>열별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ko-KR" altLang="en-US" sz="1800" b="1" dirty="0" err="1">
                <a:solidFill>
                  <a:schemeClr val="accent3">
                    <a:lumMod val="75000"/>
                  </a:schemeClr>
                </a:solidFill>
              </a:rPr>
              <a:t>결측값</a:t>
            </a:r>
            <a:r>
              <a:rPr lang="ko-KR" altLang="en-US" sz="1800" b="1" dirty="0">
                <a:solidFill>
                  <a:schemeClr val="accent3">
                    <a:lumMod val="75000"/>
                  </a:schemeClr>
                </a:solidFill>
              </a:rPr>
              <a:t> 확인</a:t>
            </a:r>
          </a:p>
          <a:p>
            <a:pPr marL="0" indent="0">
              <a:buNone/>
            </a:pPr>
            <a:endParaRPr lang="en-US" altLang="ko-KR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accent3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endParaRPr lang="ko-KR" altLang="en-US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DEA3BC-8E63-47FA-A899-3C7E3CD4148C}"/>
              </a:ext>
            </a:extLst>
          </p:cNvPr>
          <p:cNvSpPr/>
          <p:nvPr/>
        </p:nvSpPr>
        <p:spPr>
          <a:xfrm>
            <a:off x="841643" y="1403775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06ED8C-CFEC-41FF-BE7B-021386F3DBD2}"/>
              </a:ext>
            </a:extLst>
          </p:cNvPr>
          <p:cNvSpPr/>
          <p:nvPr/>
        </p:nvSpPr>
        <p:spPr>
          <a:xfrm>
            <a:off x="841643" y="1877465"/>
            <a:ext cx="7443269" cy="3343563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E428DD-636F-45E9-8FD8-38A7FD7E64E0}"/>
              </a:ext>
            </a:extLst>
          </p:cNvPr>
          <p:cNvSpPr txBox="1"/>
          <p:nvPr/>
        </p:nvSpPr>
        <p:spPr>
          <a:xfrm>
            <a:off x="813092" y="1471343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7-4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8FCF69-4F31-4FBE-A647-C887BA021674}"/>
              </a:ext>
            </a:extLst>
          </p:cNvPr>
          <p:cNvSpPr txBox="1"/>
          <p:nvPr/>
        </p:nvSpPr>
        <p:spPr>
          <a:xfrm>
            <a:off x="898440" y="1927819"/>
            <a:ext cx="709394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4F784C"/>
                </a:solidFill>
              </a:rPr>
              <a:t># for</a:t>
            </a:r>
            <a:r>
              <a:rPr lang="ko-KR" altLang="en-US" sz="1600" dirty="0">
                <a:solidFill>
                  <a:srgbClr val="4F784C"/>
                </a:solidFill>
              </a:rPr>
              <a:t>문을 이용한 방법</a:t>
            </a:r>
          </a:p>
          <a:p>
            <a:r>
              <a:rPr lang="en-US" altLang="ko-KR" sz="1600" dirty="0"/>
              <a:t>for 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1:ncol(x)) {</a:t>
            </a:r>
          </a:p>
          <a:p>
            <a:r>
              <a:rPr lang="en-US" altLang="ko-KR" sz="1600" dirty="0"/>
              <a:t> this.na &lt;- is.na(x[,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])</a:t>
            </a:r>
          </a:p>
          <a:p>
            <a:r>
              <a:rPr lang="en-US" altLang="ko-KR" sz="1600" dirty="0"/>
              <a:t> cat(</a:t>
            </a:r>
            <a:r>
              <a:rPr lang="en-US" altLang="ko-KR" sz="1600" dirty="0" err="1"/>
              <a:t>colnames</a:t>
            </a:r>
            <a:r>
              <a:rPr lang="en-US" altLang="ko-KR" sz="1600" dirty="0"/>
              <a:t>(x)[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], "\t", sum(this.na), "\n")</a:t>
            </a:r>
          </a:p>
          <a:p>
            <a:r>
              <a:rPr lang="en-US" altLang="ko-KR" sz="1600" dirty="0"/>
              <a:t>}</a:t>
            </a:r>
          </a:p>
          <a:p>
            <a:endParaRPr lang="en-US" altLang="ko-KR" sz="1600" dirty="0"/>
          </a:p>
          <a:p>
            <a:r>
              <a:rPr lang="en-US" altLang="ko-KR" sz="1600" dirty="0">
                <a:solidFill>
                  <a:srgbClr val="4F784C"/>
                </a:solidFill>
              </a:rPr>
              <a:t># apply</a:t>
            </a:r>
            <a:r>
              <a:rPr lang="ko-KR" altLang="en-US" sz="1600" dirty="0">
                <a:solidFill>
                  <a:srgbClr val="4F784C"/>
                </a:solidFill>
              </a:rPr>
              <a:t>를 이용한 방법</a:t>
            </a:r>
          </a:p>
          <a:p>
            <a:r>
              <a:rPr lang="en-US" altLang="ko-KR" sz="1600" dirty="0" err="1"/>
              <a:t>col_na</a:t>
            </a:r>
            <a:r>
              <a:rPr lang="en-US" altLang="ko-KR" sz="1600" dirty="0"/>
              <a:t> &lt;- function(y) {</a:t>
            </a:r>
          </a:p>
          <a:p>
            <a:r>
              <a:rPr lang="en-US" altLang="ko-KR" sz="1600" dirty="0"/>
              <a:t> return(sum(is.na(y)))</a:t>
            </a:r>
          </a:p>
          <a:p>
            <a:r>
              <a:rPr lang="en-US" altLang="ko-KR" sz="1600" dirty="0"/>
              <a:t>}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na_count</a:t>
            </a:r>
            <a:r>
              <a:rPr lang="en-US" altLang="ko-KR" sz="1600" dirty="0"/>
              <a:t> &lt;-apply(x, 2, FUN=</a:t>
            </a:r>
            <a:r>
              <a:rPr lang="en-US" altLang="ko-KR" sz="1600" dirty="0" err="1"/>
              <a:t>col_na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 err="1"/>
              <a:t>na_count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59354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80" y="37324"/>
            <a:ext cx="7785100" cy="47466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결측값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ADEE1B1-6B14-44C1-8E2C-35E808100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65" y="773705"/>
            <a:ext cx="7443269" cy="585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375076"/>
      </p:ext>
    </p:extLst>
  </p:cSld>
  <p:clrMapOvr>
    <a:masterClrMapping/>
  </p:clrMapOvr>
</p:sld>
</file>

<file path=ppt/theme/theme1.xml><?xml version="1.0" encoding="utf-8"?>
<a:theme xmlns:a="http://schemas.openxmlformats.org/drawingml/2006/main" name="ch01_JAVA 들여다보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3648</TotalTime>
  <Words>2048</Words>
  <Application>Microsoft Office PowerPoint</Application>
  <PresentationFormat>화면 슬라이드 쇼(4:3)</PresentationFormat>
  <Paragraphs>450</Paragraphs>
  <Slides>51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7" baseType="lpstr">
      <vt:lpstr>Adobe Kaiti Std R</vt:lpstr>
      <vt:lpstr>맑은 고딕</vt:lpstr>
      <vt:lpstr>Arial</vt:lpstr>
      <vt:lpstr>Verdana</vt:lpstr>
      <vt:lpstr>Wingdings</vt:lpstr>
      <vt:lpstr>ch01_JAVA 들여다보기</vt:lpstr>
      <vt:lpstr>Chapter 07. 데이터 전처리</vt:lpstr>
      <vt:lpstr>PowerPoint 프레젠테이션</vt:lpstr>
      <vt:lpstr>PowerPoint 프레젠테이션</vt:lpstr>
      <vt:lpstr>1. 결측값</vt:lpstr>
      <vt:lpstr>1. 결측값</vt:lpstr>
      <vt:lpstr>1. 결측값</vt:lpstr>
      <vt:lpstr>1. 결측값</vt:lpstr>
      <vt:lpstr>1. 결측값</vt:lpstr>
      <vt:lpstr>1. 결측값</vt:lpstr>
      <vt:lpstr>1. 결측값</vt:lpstr>
      <vt:lpstr>1. 결측값</vt:lpstr>
      <vt:lpstr>1. 결측값</vt:lpstr>
      <vt:lpstr>PowerPoint 프레젠테이션</vt:lpstr>
      <vt:lpstr>2. 특이값</vt:lpstr>
      <vt:lpstr>2. 특이값</vt:lpstr>
      <vt:lpstr>2. 특이값</vt:lpstr>
      <vt:lpstr>2. 특이값</vt:lpstr>
      <vt:lpstr>2. 특이값</vt:lpstr>
      <vt:lpstr>PowerPoint 프레젠테이션</vt:lpstr>
      <vt:lpstr>3. 데이터 정렬</vt:lpstr>
      <vt:lpstr>3. 데이터 정렬</vt:lpstr>
      <vt:lpstr>3. 데이터 정렬</vt:lpstr>
      <vt:lpstr>3. 데이터 정렬</vt:lpstr>
      <vt:lpstr>3. 데이터 정렬</vt:lpstr>
      <vt:lpstr>PowerPoint 프레젠테이션</vt:lpstr>
      <vt:lpstr>4. 데이터 분리와 선택</vt:lpstr>
      <vt:lpstr>4. 데이터 분리와 선택</vt:lpstr>
      <vt:lpstr>4. 데이터 분리와 선택</vt:lpstr>
      <vt:lpstr>4. 데이터 분리와 선택</vt:lpstr>
      <vt:lpstr>4. 데이터 분리와 선택</vt:lpstr>
      <vt:lpstr>PowerPoint 프레젠테이션</vt:lpstr>
      <vt:lpstr>5. 데이터 샘플링과 조합</vt:lpstr>
      <vt:lpstr>5. 데이터 샘플링과 조합</vt:lpstr>
      <vt:lpstr>5. 데이터 샘플링과 조합</vt:lpstr>
      <vt:lpstr>5. 데이터 샘플링과 조합</vt:lpstr>
      <vt:lpstr>5. 데이터 샘플링과 조합</vt:lpstr>
      <vt:lpstr>5. 데이터 샘플링과 조합</vt:lpstr>
      <vt:lpstr>5. 데이터 샘플링과 조합</vt:lpstr>
      <vt:lpstr>PowerPoint 프레젠테이션</vt:lpstr>
      <vt:lpstr>6. 데이터 집계와 병합</vt:lpstr>
      <vt:lpstr>6. 데이터 집계와 병합</vt:lpstr>
      <vt:lpstr>6. 데이터 집계와 병합</vt:lpstr>
      <vt:lpstr>6. 데이터 집계와 병합</vt:lpstr>
      <vt:lpstr>6. 데이터 집계와 병합</vt:lpstr>
      <vt:lpstr>6. 데이터 집계와 병합</vt:lpstr>
      <vt:lpstr>6. 데이터 집계와 병합</vt:lpstr>
      <vt:lpstr>6. 데이터 집계와 병합</vt:lpstr>
      <vt:lpstr>6. 데이터 집계와 병합</vt:lpstr>
      <vt:lpstr>6. 데이터 집계와 병합</vt:lpstr>
      <vt:lpstr>6. 데이터 집계와 병합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마케팅팀</cp:lastModifiedBy>
  <cp:revision>619</cp:revision>
  <dcterms:created xsi:type="dcterms:W3CDTF">2012-07-23T02:34:37Z</dcterms:created>
  <dcterms:modified xsi:type="dcterms:W3CDTF">2020-05-21T07:35:51Z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