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71" r:id="rId7"/>
    <p:sldId id="270" r:id="rId8"/>
    <p:sldId id="262" r:id="rId9"/>
    <p:sldId id="272" r:id="rId10"/>
    <p:sldId id="273" r:id="rId11"/>
    <p:sldId id="264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PB04GameN" initials="C" lastIdx="3" clrIdx="0">
    <p:extLst>
      <p:ext uri="{19B8F6BF-5375-455C-9EA6-DF929625EA0E}">
        <p15:presenceInfo xmlns:p15="http://schemas.microsoft.com/office/powerpoint/2012/main" userId="CPB04Gam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13B8-A091-4672-9B50-8940C19F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37677-4372-4A76-BB87-21A2E8077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75B92-CBE3-4760-9C16-18A2F3D2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856E5-7E41-4F78-901C-70EB1005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684F9-469A-42DF-A2B4-92916655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6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E6414-122D-4572-B12C-75D29A2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240B3-149F-42BB-991F-7B2225E1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F087D-CE26-43AB-BF20-11D38967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529F4-F5E0-41F0-8DAA-34D72B58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A67FE-5F49-482C-AE1C-360BC3C8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1B666A-1DC1-4F2E-AC80-9D90DF3F3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92AF3-57FB-42F2-BAC5-833AE3088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B4C9C-933B-4388-BE83-D06157DD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6A777-F8AD-4F74-95B7-4CC0744B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99B81-8A19-4AA3-816E-5743D31A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7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C5ECE-5C71-4A97-8F10-03C4CD16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B92DC-4287-44E9-820A-C084A520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04559-C5F8-4008-9AC2-B9558722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7A1AF-87C8-4C04-8C7A-BF8A8BCE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CA6AB-B1AA-4652-A706-9C76CE93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A7E9-8409-4356-982E-481F3DB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34340-17C5-48AA-B2B5-999749F3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F7278-8485-4A6A-B094-35424108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62508-6DC5-4787-B4E9-EA44EE6A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D4DA4-1D91-421C-BA10-9FBF3436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0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992E8-BBFC-4A32-A9D7-59FB6891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EDD73-C9C8-4BB9-B6BB-5B722879E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A161B-DBE5-4236-9D26-B2647032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46BBF-5FCA-4072-8306-BBF76E17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9FCA3-DE8A-4DD4-AE68-965B76FC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17335-36D5-4778-A71B-C5EEA84B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69CD-0463-443E-8E0F-6C8D6BC8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1896F-E8AD-4796-83AB-7534A41C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3E63F-CE63-4B22-9779-CE78D9E49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E89E49-C0FD-4EAE-81A9-A59B71A22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0A8EFF-DE37-4DCA-8C8B-F4786366B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1D38A-309D-495D-A57D-20284202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47215B-F82B-4417-AE4D-741CE03B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F96FF1-D61D-469A-97EF-E3ACD9D0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F2907-B064-4DFC-B48E-098AD337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49D946-5097-4FF6-ABC0-28D5FC42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2C4E68-8F8A-4BC9-ADE5-585D66DB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5E3B9-7E2F-4574-9BB5-4FAD9778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9FBCF4-5C13-4C55-A6E3-F9B16CBD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AAF26D-F0AF-41FF-900F-C06CCD02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A48C9-06A5-46BA-95AA-CD51EBA9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71D7-39EA-4921-9D87-E02A584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7619A-E65D-4BC2-9B61-BF672DC05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3D198-AEE8-4D91-B2B4-1AB87618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44996-B6CA-48A6-B350-B067CC57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F7ED5-CA60-413C-8F9C-5AF703DA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2C0F0-3E0D-4D32-B2CD-B71AF2C6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0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807E8-1857-4E77-91E7-991039A1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CA79D-7C28-4E84-B026-946960C8C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C55DA-6C70-420C-8E15-8316BCF0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0AE752-2F17-464A-8852-3363FBA8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50FE5-BD9F-4212-B929-4D08102E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3D1BB-20A9-4620-A997-EFAFE1E2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0F1011-C1E7-45BD-AA3B-9B03C4C8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F8F7B-0A6B-4A6C-BD5F-066C2C76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E809F-A725-418B-86AC-581386640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A19A-D571-4FF0-A32A-94A9C2CEBCA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3CF78-90A0-448F-9DAE-2817FAE0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4497D-5CF9-4E87-AF45-8DDF3392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CCC6-B8C4-4D51-855D-449E22F1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11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nwha Eagles - Wikipedia">
            <a:extLst>
              <a:ext uri="{FF2B5EF4-FFF2-40B4-BE49-F238E27FC236}">
                <a16:creationId xmlns:a16="http://schemas.microsoft.com/office/drawing/2014/main" id="{52B3C948-EE36-4AAB-8C84-88EF9DCFC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EC63BA-A309-4B21-9E95-8967BF1B0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97" y="1229040"/>
            <a:ext cx="4177909" cy="3204134"/>
          </a:xfrm>
        </p:spPr>
        <p:txBody>
          <a:bodyPr anchor="b">
            <a:normAutofit fontScale="90000"/>
          </a:bodyPr>
          <a:lstStyle/>
          <a:p>
            <a:r>
              <a:rPr lang="en-US" altLang="ko-KR" sz="4800" dirty="0"/>
              <a:t>“ </a:t>
            </a:r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이글스 군단의 </a:t>
            </a:r>
            <a:b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b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4800" dirty="0">
                <a:solidFill>
                  <a:schemeClr val="accent2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가성비</a:t>
            </a:r>
            <a:b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b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4800" dirty="0">
                <a:solidFill>
                  <a:schemeClr val="accent2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갑</a:t>
            </a:r>
            <a:r>
              <a:rPr lang="ko-KR" altLang="en-US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은 누구</a:t>
            </a:r>
            <a:r>
              <a:rPr lang="en-US" altLang="ko-KR" sz="4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? </a:t>
            </a:r>
            <a:r>
              <a:rPr lang="en-US" altLang="ko-KR" sz="4800" dirty="0"/>
              <a:t>”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E6264D-2FD5-4DC5-997C-6340B63AB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97" y="527426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조 최재혁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294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① </a:t>
            </a:r>
            <a:r>
              <a:rPr lang="en-US" altLang="ko-KR" sz="4000" dirty="0">
                <a:solidFill>
                  <a:schemeClr val="bg1"/>
                </a:solidFill>
              </a:rPr>
              <a:t>Handling</a:t>
            </a:r>
            <a:r>
              <a:rPr lang="ko-KR" altLang="en-US" sz="4000" dirty="0">
                <a:solidFill>
                  <a:schemeClr val="bg1"/>
                </a:solidFill>
              </a:rPr>
              <a:t>한 전체 자료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2298162"/>
            <a:ext cx="102681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</a:rPr>
              <a:t>19</a:t>
            </a:r>
            <a:r>
              <a:rPr lang="ko-KR" altLang="en-US" sz="2800" dirty="0">
                <a:solidFill>
                  <a:schemeClr val="bg1"/>
                </a:solidFill>
              </a:rPr>
              <a:t>개의 관측치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 err="1">
                <a:solidFill>
                  <a:schemeClr val="bg1"/>
                </a:solidFill>
              </a:rPr>
              <a:t>선수명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) , 21</a:t>
            </a:r>
            <a:r>
              <a:rPr lang="ko-KR" altLang="en-US" sz="2800" dirty="0">
                <a:solidFill>
                  <a:schemeClr val="bg1"/>
                </a:solidFill>
              </a:rPr>
              <a:t>개의 변수 존재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● 가성비 갑 선수를 도출하기 위한 변수를 선택하고 분류하기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( </a:t>
            </a:r>
            <a:r>
              <a:rPr lang="ko-KR" altLang="ko-KR" sz="2800" dirty="0">
                <a:solidFill>
                  <a:schemeClr val="bg1"/>
                </a:solidFill>
              </a:rPr>
              <a:t>→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accent2"/>
                </a:solidFill>
              </a:rPr>
              <a:t>홈런</a:t>
            </a:r>
            <a:r>
              <a:rPr lang="en-US" altLang="ko-KR" sz="2800" dirty="0">
                <a:solidFill>
                  <a:schemeClr val="accent2"/>
                </a:solidFill>
              </a:rPr>
              <a:t>, OPS,</a:t>
            </a:r>
            <a:r>
              <a:rPr lang="ko-KR" altLang="en-US" sz="2800" dirty="0">
                <a:solidFill>
                  <a:schemeClr val="accent2"/>
                </a:solidFill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</a:rPr>
              <a:t>WAR,</a:t>
            </a:r>
            <a:r>
              <a:rPr lang="ko-KR" altLang="en-US" sz="2800" dirty="0">
                <a:solidFill>
                  <a:schemeClr val="accent2"/>
                </a:solidFill>
              </a:rPr>
              <a:t> 연봉</a:t>
            </a:r>
            <a:r>
              <a:rPr lang="en-US" altLang="ko-KR" sz="2800" dirty="0">
                <a:solidFill>
                  <a:schemeClr val="accent2"/>
                </a:solidFill>
              </a:rPr>
              <a:t>.2018.</a:t>
            </a:r>
            <a:r>
              <a:rPr lang="en-US" altLang="ko-KR" sz="2800" dirty="0">
                <a:solidFill>
                  <a:schemeClr val="bg1"/>
                </a:solidFill>
              </a:rPr>
              <a:t> )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4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</a:rPr>
              <a:t>홈런</a:t>
            </a:r>
            <a:r>
              <a:rPr lang="en-US" altLang="ko-KR" sz="2800" dirty="0">
                <a:solidFill>
                  <a:schemeClr val="bg1"/>
                </a:solidFill>
              </a:rPr>
              <a:t>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간단한 통계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3D51-5F83-4CF1-ADEB-20CFB772E1DA}"/>
              </a:ext>
            </a:extLst>
          </p:cNvPr>
          <p:cNvSpPr txBox="1"/>
          <p:nvPr/>
        </p:nvSpPr>
        <p:spPr>
          <a:xfrm>
            <a:off x="947257" y="2981632"/>
            <a:ext cx="9706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Top 5 : </a:t>
            </a:r>
            <a:r>
              <a:rPr lang="ko-KR" altLang="en-US" sz="2400" dirty="0">
                <a:solidFill>
                  <a:schemeClr val="bg1"/>
                </a:solidFill>
              </a:rPr>
              <a:t>이성열</a:t>
            </a:r>
            <a:r>
              <a:rPr lang="en-US" altLang="ko-KR" sz="2400" dirty="0">
                <a:solidFill>
                  <a:schemeClr val="bg1"/>
                </a:solidFill>
              </a:rPr>
              <a:t>(21), </a:t>
            </a:r>
            <a:r>
              <a:rPr lang="ko-KR" altLang="en-US" sz="2400" dirty="0">
                <a:solidFill>
                  <a:schemeClr val="bg1"/>
                </a:solidFill>
              </a:rPr>
              <a:t>김태균</a:t>
            </a:r>
            <a:r>
              <a:rPr lang="en-US" altLang="ko-KR" sz="2400" dirty="0">
                <a:solidFill>
                  <a:schemeClr val="bg1"/>
                </a:solidFill>
              </a:rPr>
              <a:t>(17), </a:t>
            </a:r>
            <a:r>
              <a:rPr lang="ko-KR" altLang="en-US" sz="2400" dirty="0">
                <a:solidFill>
                  <a:schemeClr val="bg1"/>
                </a:solidFill>
              </a:rPr>
              <a:t>송광민</a:t>
            </a:r>
            <a:r>
              <a:rPr lang="en-US" altLang="ko-KR" sz="2400" dirty="0">
                <a:solidFill>
                  <a:schemeClr val="bg1"/>
                </a:solidFill>
              </a:rPr>
              <a:t>(13), </a:t>
            </a:r>
            <a:r>
              <a:rPr lang="ko-KR" altLang="en-US" sz="2400" dirty="0" err="1">
                <a:solidFill>
                  <a:schemeClr val="bg1"/>
                </a:solidFill>
              </a:rPr>
              <a:t>정근우</a:t>
            </a:r>
            <a:r>
              <a:rPr lang="en-US" altLang="ko-KR" sz="2400" dirty="0">
                <a:solidFill>
                  <a:schemeClr val="bg1"/>
                </a:solidFill>
              </a:rPr>
              <a:t>(11), </a:t>
            </a:r>
            <a:r>
              <a:rPr lang="ko-KR" altLang="en-US" sz="2400" dirty="0">
                <a:solidFill>
                  <a:schemeClr val="bg1"/>
                </a:solidFill>
              </a:rPr>
              <a:t>하주석</a:t>
            </a:r>
            <a:r>
              <a:rPr lang="en-US" altLang="ko-KR" sz="2400" dirty="0">
                <a:solidFill>
                  <a:schemeClr val="bg1"/>
                </a:solidFill>
              </a:rPr>
              <a:t>(11)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평균 </a:t>
            </a:r>
            <a:r>
              <a:rPr lang="en-US" altLang="ko-KR" sz="2400" dirty="0">
                <a:solidFill>
                  <a:schemeClr val="bg1"/>
                </a:solidFill>
              </a:rPr>
              <a:t>: 4.368421 </a:t>
            </a:r>
            <a:r>
              <a:rPr lang="ko-KR" altLang="en-US" sz="2400" dirty="0">
                <a:solidFill>
                  <a:schemeClr val="bg1"/>
                </a:solidFill>
              </a:rPr>
              <a:t>개</a:t>
            </a:r>
            <a:endParaRPr lang="ko-KR" altLang="ko-KR" sz="2400" dirty="0">
              <a:solidFill>
                <a:schemeClr val="bg1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chemeClr val="bg1"/>
                </a:solidFill>
              </a:rPr>
              <a:t>사분위수 </a:t>
            </a:r>
            <a:r>
              <a:rPr lang="en-US" altLang="ko-KR" sz="2400" dirty="0">
                <a:solidFill>
                  <a:schemeClr val="bg1"/>
                </a:solidFill>
              </a:rPr>
              <a:t>: 0%  25%  50%  75% 100% 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              0    0      1      7     21</a:t>
            </a:r>
            <a:endParaRPr lang="ko-KR" altLang="ko-KR" sz="24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19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</a:rPr>
              <a:t>홈런</a:t>
            </a:r>
            <a:r>
              <a:rPr lang="en-US" altLang="ko-KR" sz="2800" dirty="0">
                <a:solidFill>
                  <a:schemeClr val="bg1"/>
                </a:solidFill>
              </a:rPr>
              <a:t>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그래프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B19EA6E3-42B3-4ED5-8906-589B3FD414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617" y="2776858"/>
            <a:ext cx="3053152" cy="3280092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AACDB2-34E2-42FE-8DFC-75ADE2CC3D00}"/>
              </a:ext>
            </a:extLst>
          </p:cNvPr>
          <p:cNvSpPr txBox="1"/>
          <p:nvPr/>
        </p:nvSpPr>
        <p:spPr>
          <a:xfrm>
            <a:off x="7629743" y="2778861"/>
            <a:ext cx="4228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상자그림</a:t>
            </a:r>
            <a:r>
              <a:rPr lang="en-US" altLang="ko-KR" dirty="0">
                <a:solidFill>
                  <a:schemeClr val="bg1"/>
                </a:solidFill>
              </a:rPr>
              <a:t> &amp; </a:t>
            </a:r>
            <a:r>
              <a:rPr lang="ko-KR" altLang="en-US" dirty="0">
                <a:solidFill>
                  <a:schemeClr val="bg1"/>
                </a:solidFill>
              </a:rPr>
              <a:t>히스토그램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최소값 </a:t>
            </a:r>
            <a:r>
              <a:rPr lang="en-US" altLang="ko-KR" dirty="0">
                <a:solidFill>
                  <a:schemeClr val="bg1"/>
                </a:solidFill>
              </a:rPr>
              <a:t>= 0, </a:t>
            </a:r>
            <a:r>
              <a:rPr lang="ko-KR" altLang="en-US" dirty="0">
                <a:solidFill>
                  <a:schemeClr val="bg1"/>
                </a:solidFill>
              </a:rPr>
              <a:t>최대값 </a:t>
            </a:r>
            <a:r>
              <a:rPr lang="en-US" altLang="ko-KR" dirty="0">
                <a:solidFill>
                  <a:schemeClr val="bg1"/>
                </a:solidFill>
              </a:rPr>
              <a:t>= 17, </a:t>
            </a:r>
            <a:r>
              <a:rPr lang="ko-KR" altLang="en-US" dirty="0">
                <a:solidFill>
                  <a:schemeClr val="bg1"/>
                </a:solidFill>
              </a:rPr>
              <a:t>이상치 </a:t>
            </a:r>
            <a:r>
              <a:rPr lang="en-US" altLang="ko-KR" dirty="0">
                <a:solidFill>
                  <a:schemeClr val="bg1"/>
                </a:solidFill>
              </a:rPr>
              <a:t>= 21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데이터의 대부분이 </a:t>
            </a:r>
            <a:r>
              <a:rPr lang="en-US" altLang="ko-KR" dirty="0">
                <a:solidFill>
                  <a:schemeClr val="bg1"/>
                </a:solidFill>
              </a:rPr>
              <a:t>2~3</a:t>
            </a:r>
            <a:r>
              <a:rPr lang="ko-KR" altLang="en-US" dirty="0">
                <a:solidFill>
                  <a:schemeClr val="bg1"/>
                </a:solidFill>
              </a:rPr>
              <a:t>사분위에 위치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0~5</a:t>
            </a:r>
            <a:r>
              <a:rPr lang="ko-KR" altLang="en-US" dirty="0">
                <a:solidFill>
                  <a:schemeClr val="bg1"/>
                </a:solidFill>
              </a:rPr>
              <a:t>개의 홈런 빈도수가 대부분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데이터가 골고루 분포하지 않고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하단에 치우쳐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06AAB25E-AF4F-4296-A53A-5616533006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273420" y="2776858"/>
            <a:ext cx="3053152" cy="3280092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86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</a:rPr>
              <a:t>홈런</a:t>
            </a:r>
            <a:r>
              <a:rPr lang="en-US" altLang="ko-KR" sz="2800" dirty="0">
                <a:solidFill>
                  <a:schemeClr val="bg1"/>
                </a:solidFill>
              </a:rPr>
              <a:t>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그래프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ACDB2-34E2-42FE-8DFC-75ADE2CC3D00}"/>
              </a:ext>
            </a:extLst>
          </p:cNvPr>
          <p:cNvSpPr txBox="1"/>
          <p:nvPr/>
        </p:nvSpPr>
        <p:spPr>
          <a:xfrm>
            <a:off x="7629743" y="2778861"/>
            <a:ext cx="4228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막대그래프</a:t>
            </a:r>
            <a:r>
              <a:rPr lang="en-US" altLang="ko-KR" dirty="0">
                <a:solidFill>
                  <a:schemeClr val="bg1"/>
                </a:solidFill>
              </a:rPr>
              <a:t> &amp; </a:t>
            </a:r>
            <a:r>
              <a:rPr lang="en-US" altLang="ko-KR" dirty="0" err="1">
                <a:solidFill>
                  <a:schemeClr val="bg1"/>
                </a:solidFill>
              </a:rPr>
              <a:t>Treemap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선수명과 데이터의 크기를 동시에 확인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한눈에 데이터의 크기를 비교할 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D56E5201-D0C4-4F5B-BE85-C028B503C7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63248" y="2834162"/>
            <a:ext cx="2873715" cy="3212075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B9A2EF8D-F4DF-43B3-A5DD-C91406385D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158583" y="2834161"/>
            <a:ext cx="3249540" cy="3212075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895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“OPS”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간단한 통계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 * OPS : </a:t>
            </a:r>
            <a:r>
              <a:rPr lang="ko-KR" altLang="en-US" sz="2800" dirty="0">
                <a:solidFill>
                  <a:schemeClr val="bg1"/>
                </a:solidFill>
              </a:rPr>
              <a:t>출루율과 장타율의 합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타자의 성적 요약 지표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3D51-5F83-4CF1-ADEB-20CFB772E1DA}"/>
              </a:ext>
            </a:extLst>
          </p:cNvPr>
          <p:cNvSpPr txBox="1"/>
          <p:nvPr/>
        </p:nvSpPr>
        <p:spPr>
          <a:xfrm>
            <a:off x="947256" y="3416142"/>
            <a:ext cx="10406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Top 5 : </a:t>
            </a:r>
            <a:r>
              <a:rPr lang="ko-KR" altLang="en-US" sz="2400" dirty="0">
                <a:solidFill>
                  <a:schemeClr val="bg1"/>
                </a:solidFill>
              </a:rPr>
              <a:t>이성열</a:t>
            </a:r>
            <a:r>
              <a:rPr lang="en-US" altLang="ko-KR" sz="2400" dirty="0">
                <a:solidFill>
                  <a:schemeClr val="bg1"/>
                </a:solidFill>
              </a:rPr>
              <a:t>(0.960), </a:t>
            </a:r>
            <a:r>
              <a:rPr lang="ko-KR" altLang="en-US" sz="2400" dirty="0">
                <a:solidFill>
                  <a:schemeClr val="bg1"/>
                </a:solidFill>
              </a:rPr>
              <a:t>김태균</a:t>
            </a:r>
            <a:r>
              <a:rPr lang="en-US" altLang="ko-KR" sz="2400" dirty="0">
                <a:solidFill>
                  <a:schemeClr val="bg1"/>
                </a:solidFill>
              </a:rPr>
              <a:t>(0.958), </a:t>
            </a:r>
            <a:r>
              <a:rPr lang="ko-KR" altLang="en-US" sz="2400" dirty="0" err="1">
                <a:solidFill>
                  <a:schemeClr val="bg1"/>
                </a:solidFill>
              </a:rPr>
              <a:t>정근우</a:t>
            </a:r>
            <a:r>
              <a:rPr lang="en-US" altLang="ko-KR" sz="2400" dirty="0">
                <a:solidFill>
                  <a:schemeClr val="bg1"/>
                </a:solidFill>
              </a:rPr>
              <a:t>(0.863), </a:t>
            </a:r>
            <a:r>
              <a:rPr lang="ko-KR" altLang="en-US" sz="2400" dirty="0">
                <a:solidFill>
                  <a:schemeClr val="bg1"/>
                </a:solidFill>
              </a:rPr>
              <a:t>송광민</a:t>
            </a:r>
            <a:r>
              <a:rPr lang="en-US" altLang="ko-KR" sz="2400" dirty="0">
                <a:solidFill>
                  <a:schemeClr val="bg1"/>
                </a:solidFill>
              </a:rPr>
              <a:t>(0.832),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</a:t>
            </a:r>
            <a:r>
              <a:rPr lang="ko-KR" altLang="en-US" sz="2400" dirty="0">
                <a:solidFill>
                  <a:schemeClr val="bg1"/>
                </a:solidFill>
              </a:rPr>
              <a:t>오선진</a:t>
            </a:r>
            <a:r>
              <a:rPr lang="en-US" altLang="ko-KR" sz="2400" dirty="0">
                <a:solidFill>
                  <a:schemeClr val="bg1"/>
                </a:solidFill>
              </a:rPr>
              <a:t>(0.773)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평균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0.6123158</a:t>
            </a:r>
            <a:endParaRPr lang="ko-KR" altLang="ko-KR" sz="2400" dirty="0">
              <a:solidFill>
                <a:schemeClr val="bg1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chemeClr val="bg1"/>
                </a:solidFill>
              </a:rPr>
              <a:t>사분위수 </a:t>
            </a:r>
            <a:r>
              <a:rPr lang="en-US" altLang="ko-KR" sz="2400" dirty="0">
                <a:solidFill>
                  <a:schemeClr val="bg1"/>
                </a:solidFill>
              </a:rPr>
              <a:t>: 0%           25%          50%         75%          100%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                  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                 </a:t>
            </a:r>
            <a:r>
              <a:rPr lang="en-US" altLang="ko-KR" dirty="0">
                <a:solidFill>
                  <a:schemeClr val="bg1"/>
                </a:solidFill>
              </a:rPr>
              <a:t>0.4880            0.6500           0.7705              0.9600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“OPS”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그래프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ACDB2-34E2-42FE-8DFC-75ADE2CC3D00}"/>
              </a:ext>
            </a:extLst>
          </p:cNvPr>
          <p:cNvSpPr txBox="1"/>
          <p:nvPr/>
        </p:nvSpPr>
        <p:spPr>
          <a:xfrm>
            <a:off x="7629743" y="2778861"/>
            <a:ext cx="422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상자그림</a:t>
            </a:r>
            <a:r>
              <a:rPr lang="en-US" altLang="ko-KR" dirty="0">
                <a:solidFill>
                  <a:schemeClr val="bg1"/>
                </a:solidFill>
              </a:rPr>
              <a:t> &amp; </a:t>
            </a:r>
            <a:r>
              <a:rPr lang="ko-KR" altLang="en-US" dirty="0">
                <a:solidFill>
                  <a:schemeClr val="bg1"/>
                </a:solidFill>
              </a:rPr>
              <a:t>히스토그램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최소값 </a:t>
            </a:r>
            <a:r>
              <a:rPr lang="en-US" altLang="ko-KR" dirty="0">
                <a:solidFill>
                  <a:schemeClr val="bg1"/>
                </a:solidFill>
              </a:rPr>
              <a:t>= 0.2, </a:t>
            </a:r>
            <a:r>
              <a:rPr lang="ko-KR" altLang="en-US" dirty="0">
                <a:solidFill>
                  <a:schemeClr val="bg1"/>
                </a:solidFill>
              </a:rPr>
              <a:t>최대값 </a:t>
            </a:r>
            <a:r>
              <a:rPr lang="en-US" altLang="ko-KR" dirty="0">
                <a:solidFill>
                  <a:schemeClr val="bg1"/>
                </a:solidFill>
              </a:rPr>
              <a:t>= 0.960,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이상치 </a:t>
            </a:r>
            <a:r>
              <a:rPr lang="en-US" altLang="ko-KR" dirty="0">
                <a:solidFill>
                  <a:schemeClr val="bg1"/>
                </a:solidFill>
              </a:rPr>
              <a:t>= 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분포가 골고루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위치하고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E9C4996F-C743-43DA-9F69-8BB387FCE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49269" y="2780327"/>
            <a:ext cx="2913604" cy="3154207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EEE2D11A-2663-4E20-8F7C-3AB8FD74C7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011054" y="2780328"/>
            <a:ext cx="3098849" cy="3154206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194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“OPS”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그래프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ACDB2-34E2-42FE-8DFC-75ADE2CC3D00}"/>
              </a:ext>
            </a:extLst>
          </p:cNvPr>
          <p:cNvSpPr txBox="1"/>
          <p:nvPr/>
        </p:nvSpPr>
        <p:spPr>
          <a:xfrm>
            <a:off x="7629743" y="2778861"/>
            <a:ext cx="4228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Treemap</a:t>
            </a:r>
            <a:r>
              <a:rPr lang="en-US" altLang="ko-KR" dirty="0">
                <a:solidFill>
                  <a:schemeClr val="bg1"/>
                </a:solidFill>
              </a:rPr>
              <a:t> &amp; Bubble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데이터의 시각화에 초점을 두고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타자의 평가 지표로 판단되는 만큼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관측치 간의 큰 차이를 찾기 어려움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B6808CC3-B939-4A2E-BC75-AFD01AFEB4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1" y="2712612"/>
            <a:ext cx="3155301" cy="3380278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8FC86A31-EE02-4E4F-BAE6-704A0609349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102557" y="2712611"/>
            <a:ext cx="3155301" cy="3380277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50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“WAR”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간단한 통계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 * WAR : </a:t>
            </a:r>
            <a:r>
              <a:rPr lang="ko-KR" altLang="en-US" sz="2800" dirty="0">
                <a:solidFill>
                  <a:schemeClr val="bg1"/>
                </a:solidFill>
              </a:rPr>
              <a:t>승리기여도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3D51-5F83-4CF1-ADEB-20CFB772E1DA}"/>
              </a:ext>
            </a:extLst>
          </p:cNvPr>
          <p:cNvSpPr txBox="1"/>
          <p:nvPr/>
        </p:nvSpPr>
        <p:spPr>
          <a:xfrm>
            <a:off x="947256" y="3416142"/>
            <a:ext cx="10697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Top 5 : </a:t>
            </a:r>
            <a:r>
              <a:rPr lang="ko-KR" altLang="en-US" sz="2400" dirty="0" err="1">
                <a:solidFill>
                  <a:schemeClr val="bg1"/>
                </a:solidFill>
              </a:rPr>
              <a:t>정근우</a:t>
            </a:r>
            <a:r>
              <a:rPr lang="en-US" altLang="ko-KR" sz="2400" dirty="0">
                <a:solidFill>
                  <a:schemeClr val="bg1"/>
                </a:solidFill>
              </a:rPr>
              <a:t>(3.01), </a:t>
            </a:r>
            <a:r>
              <a:rPr lang="ko-KR" altLang="en-US" sz="2400" dirty="0">
                <a:solidFill>
                  <a:schemeClr val="bg1"/>
                </a:solidFill>
              </a:rPr>
              <a:t>김태균</a:t>
            </a:r>
            <a:r>
              <a:rPr lang="en-US" altLang="ko-KR" sz="2400" dirty="0">
                <a:solidFill>
                  <a:schemeClr val="bg1"/>
                </a:solidFill>
              </a:rPr>
              <a:t>(2.96), </a:t>
            </a:r>
            <a:r>
              <a:rPr lang="ko-KR" altLang="en-US" sz="2400" dirty="0">
                <a:solidFill>
                  <a:schemeClr val="bg1"/>
                </a:solidFill>
              </a:rPr>
              <a:t>이성열</a:t>
            </a:r>
            <a:r>
              <a:rPr lang="en-US" altLang="ko-KR" sz="2400" dirty="0">
                <a:solidFill>
                  <a:schemeClr val="bg1"/>
                </a:solidFill>
              </a:rPr>
              <a:t>(2.53), </a:t>
            </a:r>
            <a:r>
              <a:rPr lang="ko-KR" altLang="en-US" sz="2400" dirty="0">
                <a:solidFill>
                  <a:schemeClr val="bg1"/>
                </a:solidFill>
              </a:rPr>
              <a:t>송광민</a:t>
            </a:r>
            <a:r>
              <a:rPr lang="en-US" altLang="ko-KR" sz="2400" dirty="0">
                <a:solidFill>
                  <a:schemeClr val="bg1"/>
                </a:solidFill>
              </a:rPr>
              <a:t>(2.29), </a:t>
            </a:r>
            <a:r>
              <a:rPr lang="ko-KR" altLang="en-US" sz="2400" dirty="0">
                <a:solidFill>
                  <a:schemeClr val="bg1"/>
                </a:solidFill>
              </a:rPr>
              <a:t>하주석</a:t>
            </a:r>
            <a:r>
              <a:rPr lang="en-US" altLang="ko-KR" sz="2400" dirty="0">
                <a:solidFill>
                  <a:schemeClr val="bg1"/>
                </a:solidFill>
              </a:rPr>
              <a:t>(1.32)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평균 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0.4994737</a:t>
            </a:r>
            <a:endParaRPr lang="ko-KR" altLang="ko-KR" sz="2400" dirty="0">
              <a:solidFill>
                <a:schemeClr val="bg1"/>
              </a:solidFill>
            </a:endParaRP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chemeClr val="bg1"/>
                </a:solidFill>
              </a:rPr>
              <a:t>사분위수 </a:t>
            </a:r>
            <a:r>
              <a:rPr lang="en-US" altLang="ko-KR" sz="2400" dirty="0">
                <a:solidFill>
                  <a:schemeClr val="bg1"/>
                </a:solidFill>
              </a:rPr>
              <a:t>: 0%           25%          50%         75%          100%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                 </a:t>
            </a:r>
            <a:r>
              <a:rPr lang="en-US" altLang="ko-KR" dirty="0">
                <a:solidFill>
                  <a:schemeClr val="bg1"/>
                </a:solidFill>
              </a:rPr>
              <a:t>-1.32</a:t>
            </a:r>
            <a:r>
              <a:rPr lang="ko-KR" altLang="en-US" dirty="0">
                <a:solidFill>
                  <a:schemeClr val="bg1"/>
                </a:solidFill>
              </a:rPr>
              <a:t>              </a:t>
            </a:r>
            <a:r>
              <a:rPr lang="en-US" altLang="ko-KR" dirty="0">
                <a:solidFill>
                  <a:schemeClr val="bg1"/>
                </a:solidFill>
              </a:rPr>
              <a:t>-0.295              0.050            0.985               3.010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33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“WAR”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그래프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ACDB2-34E2-42FE-8DFC-75ADE2CC3D00}"/>
              </a:ext>
            </a:extLst>
          </p:cNvPr>
          <p:cNvSpPr txBox="1"/>
          <p:nvPr/>
        </p:nvSpPr>
        <p:spPr>
          <a:xfrm>
            <a:off x="7629743" y="2778861"/>
            <a:ext cx="422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히스토그램</a:t>
            </a:r>
            <a:r>
              <a:rPr lang="en-US" altLang="ko-KR" dirty="0">
                <a:solidFill>
                  <a:schemeClr val="bg1"/>
                </a:solidFill>
              </a:rPr>
              <a:t> &amp; </a:t>
            </a:r>
            <a:r>
              <a:rPr lang="ko-KR" altLang="en-US" dirty="0">
                <a:solidFill>
                  <a:schemeClr val="bg1"/>
                </a:solidFill>
              </a:rPr>
              <a:t>막대그래프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데이터의 범위가 양수 뿐만 아니라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음수까지 관측 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최대값의 범위는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을 넘기기 어려우나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음수가 존재하기에 선수들 간의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격차가 뚜렷함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2CA514E2-8EC1-4F99-84AB-02C9C32A60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4761" y="2822149"/>
            <a:ext cx="3036063" cy="3373377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pic>
        <p:nvPicPr>
          <p:cNvPr id="17" name="Picture">
            <a:extLst>
              <a:ext uri="{FF2B5EF4-FFF2-40B4-BE49-F238E27FC236}">
                <a16:creationId xmlns:a16="http://schemas.microsoft.com/office/drawing/2014/main" id="{427D93E6-7813-41D1-B1B0-49B0503990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119975" y="2809661"/>
            <a:ext cx="3180669" cy="3398351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2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</a:rPr>
              <a:t>연봉</a:t>
            </a:r>
            <a:r>
              <a:rPr lang="en-US" altLang="ko-KR" sz="2800" dirty="0">
                <a:solidFill>
                  <a:schemeClr val="bg1"/>
                </a:solidFill>
              </a:rPr>
              <a:t>.2018.”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간단한 통계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3D51-5F83-4CF1-ADEB-20CFB772E1DA}"/>
              </a:ext>
            </a:extLst>
          </p:cNvPr>
          <p:cNvSpPr txBox="1"/>
          <p:nvPr/>
        </p:nvSpPr>
        <p:spPr>
          <a:xfrm>
            <a:off x="953461" y="2781167"/>
            <a:ext cx="10697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Top 5 : </a:t>
            </a:r>
            <a:r>
              <a:rPr lang="ko-KR" altLang="en-US" sz="2400" dirty="0">
                <a:solidFill>
                  <a:schemeClr val="bg1"/>
                </a:solidFill>
              </a:rPr>
              <a:t>김태균</a:t>
            </a:r>
            <a:r>
              <a:rPr lang="en-US" altLang="ko-KR" sz="2400" dirty="0">
                <a:solidFill>
                  <a:schemeClr val="bg1"/>
                </a:solidFill>
              </a:rPr>
              <a:t>(160000), </a:t>
            </a:r>
            <a:r>
              <a:rPr lang="ko-KR" altLang="en-US" sz="2400" dirty="0" err="1">
                <a:solidFill>
                  <a:schemeClr val="bg1"/>
                </a:solidFill>
              </a:rPr>
              <a:t>정근우</a:t>
            </a:r>
            <a:r>
              <a:rPr lang="en-US" altLang="ko-KR" sz="2400" dirty="0">
                <a:solidFill>
                  <a:schemeClr val="bg1"/>
                </a:solidFill>
              </a:rPr>
              <a:t>(70000), </a:t>
            </a:r>
            <a:r>
              <a:rPr lang="ko-KR" altLang="en-US" sz="2400" dirty="0">
                <a:solidFill>
                  <a:schemeClr val="bg1"/>
                </a:solidFill>
              </a:rPr>
              <a:t>이용규</a:t>
            </a:r>
            <a:r>
              <a:rPr lang="en-US" altLang="ko-KR" sz="2400" dirty="0">
                <a:solidFill>
                  <a:schemeClr val="bg1"/>
                </a:solidFill>
              </a:rPr>
              <a:t>(40000), </a:t>
            </a:r>
            <a:r>
              <a:rPr lang="ko-KR" altLang="en-US" sz="2400" dirty="0">
                <a:solidFill>
                  <a:schemeClr val="bg1"/>
                </a:solidFill>
              </a:rPr>
              <a:t>이성열</a:t>
            </a:r>
            <a:r>
              <a:rPr lang="en-US" altLang="ko-KR" sz="2400" dirty="0">
                <a:solidFill>
                  <a:schemeClr val="bg1"/>
                </a:solidFill>
              </a:rPr>
              <a:t>(25000),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</a:t>
            </a:r>
            <a:r>
              <a:rPr lang="ko-KR" altLang="en-US" sz="2400" dirty="0">
                <a:solidFill>
                  <a:schemeClr val="bg1"/>
                </a:solidFill>
              </a:rPr>
              <a:t>송광민</a:t>
            </a:r>
            <a:r>
              <a:rPr lang="en-US" altLang="ko-KR" sz="2400" dirty="0">
                <a:solidFill>
                  <a:schemeClr val="bg1"/>
                </a:solidFill>
              </a:rPr>
              <a:t>(24000)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평균 </a:t>
            </a:r>
            <a:r>
              <a:rPr lang="en-US" altLang="ko-KR" sz="2400" dirty="0">
                <a:solidFill>
                  <a:schemeClr val="bg1"/>
                </a:solidFill>
              </a:rPr>
              <a:t>: 21278.95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chemeClr val="bg1"/>
                </a:solidFill>
              </a:rPr>
              <a:t>사분위수 </a:t>
            </a:r>
            <a:r>
              <a:rPr lang="en-US" altLang="ko-KR" sz="2400" dirty="0">
                <a:solidFill>
                  <a:schemeClr val="bg1"/>
                </a:solidFill>
              </a:rPr>
              <a:t>: 0%           25%          50%         75%          100%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                 </a:t>
            </a:r>
            <a:r>
              <a:rPr lang="en-US" altLang="ko-KR" dirty="0">
                <a:solidFill>
                  <a:schemeClr val="bg1"/>
                </a:solidFill>
              </a:rPr>
              <a:t>3000</a:t>
            </a:r>
            <a:r>
              <a:rPr lang="ko-KR" altLang="en-US" dirty="0">
                <a:solidFill>
                  <a:schemeClr val="bg1"/>
                </a:solidFill>
              </a:rPr>
              <a:t>               </a:t>
            </a:r>
            <a:r>
              <a:rPr lang="en-US" altLang="ko-KR" dirty="0">
                <a:solidFill>
                  <a:schemeClr val="bg1"/>
                </a:solidFill>
              </a:rPr>
              <a:t>3550               8000            18000              160000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1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    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38505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2298162"/>
            <a:ext cx="6669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분석 개요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배경 및 목적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</a:rPr>
              <a:t>EDA (</a:t>
            </a:r>
            <a:r>
              <a:rPr lang="ko-KR" altLang="en-US" sz="2800" dirty="0">
                <a:solidFill>
                  <a:schemeClr val="bg1"/>
                </a:solidFill>
              </a:rPr>
              <a:t> 탐색적 데이터 분석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분석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952530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② 각 변수들의 단일 자료 분석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37862"/>
            <a:ext cx="9941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한화 선수들의 </a:t>
            </a:r>
            <a:r>
              <a:rPr lang="en-US" altLang="ko-KR" sz="2800" dirty="0">
                <a:solidFill>
                  <a:schemeClr val="bg1"/>
                </a:solidFill>
              </a:rPr>
              <a:t>“</a:t>
            </a:r>
            <a:r>
              <a:rPr lang="ko-KR" altLang="en-US" sz="2800" dirty="0">
                <a:solidFill>
                  <a:schemeClr val="bg1"/>
                </a:solidFill>
              </a:rPr>
              <a:t>연봉</a:t>
            </a:r>
            <a:r>
              <a:rPr lang="en-US" altLang="ko-KR" sz="2800" dirty="0">
                <a:solidFill>
                  <a:schemeClr val="bg1"/>
                </a:solidFill>
              </a:rPr>
              <a:t>.2018.” </a:t>
            </a:r>
            <a:r>
              <a:rPr lang="ko-KR" altLang="en-US" sz="2800" dirty="0">
                <a:solidFill>
                  <a:schemeClr val="bg1"/>
                </a:solidFill>
              </a:rPr>
              <a:t>변수 분석 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그래프 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</a:p>
          <a:p>
            <a:endParaRPr lang="ko-KR" altLang="ko-KR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ACDB2-34E2-42FE-8DFC-75ADE2CC3D00}"/>
              </a:ext>
            </a:extLst>
          </p:cNvPr>
          <p:cNvSpPr txBox="1"/>
          <p:nvPr/>
        </p:nvSpPr>
        <p:spPr>
          <a:xfrm>
            <a:off x="7629743" y="2778861"/>
            <a:ext cx="4228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히스토그램</a:t>
            </a:r>
            <a:r>
              <a:rPr lang="en-US" altLang="ko-KR" dirty="0">
                <a:solidFill>
                  <a:schemeClr val="bg1"/>
                </a:solidFill>
              </a:rPr>
              <a:t> &amp; </a:t>
            </a:r>
            <a:r>
              <a:rPr lang="ko-KR" altLang="en-US" dirty="0">
                <a:solidFill>
                  <a:schemeClr val="bg1"/>
                </a:solidFill>
              </a:rPr>
              <a:t>막대그래프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최대값과 최소값의 격차가 가장 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변수로 관측됨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대부분의 선수들의 연봉이 </a:t>
            </a:r>
            <a:r>
              <a:rPr lang="en-US" altLang="ko-KR" dirty="0">
                <a:solidFill>
                  <a:schemeClr val="bg1"/>
                </a:solidFill>
              </a:rPr>
              <a:t>50000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 err="1">
                <a:solidFill>
                  <a:schemeClr val="bg1"/>
                </a:solidFill>
              </a:rPr>
              <a:t>오천만원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미만으로 관측됨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Picture">
            <a:extLst>
              <a:ext uri="{FF2B5EF4-FFF2-40B4-BE49-F238E27FC236}">
                <a16:creationId xmlns:a16="http://schemas.microsoft.com/office/drawing/2014/main" id="{4EB6F619-FFCA-4EC4-BB83-957DE472EB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20256" y="2765370"/>
            <a:ext cx="3020396" cy="3476809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B455B848-C0DF-4173-B86D-703F3AF61F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129804" y="2765371"/>
            <a:ext cx="3280658" cy="3476807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463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③ 변수들 간의 상관관계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">
            <a:extLst>
              <a:ext uri="{FF2B5EF4-FFF2-40B4-BE49-F238E27FC236}">
                <a16:creationId xmlns:a16="http://schemas.microsoft.com/office/drawing/2014/main" id="{01BDA592-D561-41B3-AE0D-7BCC1DBCBA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47257" y="1932002"/>
            <a:ext cx="5574841" cy="4226202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652F3D-0493-4897-A7AA-050D956A5EEB}"/>
              </a:ext>
            </a:extLst>
          </p:cNvPr>
          <p:cNvSpPr txBox="1"/>
          <p:nvPr/>
        </p:nvSpPr>
        <p:spPr>
          <a:xfrm>
            <a:off x="7116114" y="1922700"/>
            <a:ext cx="4228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OPS</a:t>
            </a:r>
            <a:r>
              <a:rPr lang="ko-KR" altLang="en-US" dirty="0">
                <a:solidFill>
                  <a:schemeClr val="bg1"/>
                </a:solidFill>
              </a:rPr>
              <a:t>와 홈런 간의 상관관계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OPS</a:t>
            </a:r>
            <a:r>
              <a:rPr lang="ko-KR" altLang="en-US" dirty="0">
                <a:solidFill>
                  <a:schemeClr val="bg1"/>
                </a:solidFill>
              </a:rPr>
              <a:t>가 증가할 수록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홈런의 개수도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증가하는 양의 상관관계를 보이고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두 변수 간의 상관계수의 값은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0.6962551</a:t>
            </a:r>
            <a:r>
              <a:rPr lang="ko-KR" altLang="en-US" dirty="0">
                <a:solidFill>
                  <a:schemeClr val="bg1"/>
                </a:solidFill>
              </a:rPr>
              <a:t>으로 나타남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따라서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두 변수 간의 상관관계가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높다고 말할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48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③ 변수들 간의 상관관계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652F3D-0493-4897-A7AA-050D956A5EEB}"/>
              </a:ext>
            </a:extLst>
          </p:cNvPr>
          <p:cNvSpPr txBox="1"/>
          <p:nvPr/>
        </p:nvSpPr>
        <p:spPr>
          <a:xfrm>
            <a:off x="7116114" y="1922700"/>
            <a:ext cx="4228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WAR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OPS</a:t>
            </a:r>
            <a:r>
              <a:rPr lang="ko-KR" altLang="en-US" dirty="0">
                <a:solidFill>
                  <a:schemeClr val="bg1"/>
                </a:solidFill>
              </a:rPr>
              <a:t> 간의 상관관계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WAR</a:t>
            </a:r>
            <a:r>
              <a:rPr lang="ko-KR" altLang="en-US" dirty="0">
                <a:solidFill>
                  <a:schemeClr val="bg1"/>
                </a:solidFill>
              </a:rPr>
              <a:t>이 증가할 수록</a:t>
            </a:r>
            <a:r>
              <a:rPr lang="en-US" altLang="ko-KR" dirty="0">
                <a:solidFill>
                  <a:schemeClr val="bg1"/>
                </a:solidFill>
              </a:rPr>
              <a:t>, OPS</a:t>
            </a:r>
            <a:r>
              <a:rPr lang="ko-KR" altLang="en-US" dirty="0">
                <a:solidFill>
                  <a:schemeClr val="bg1"/>
                </a:solidFill>
              </a:rPr>
              <a:t>의 크기도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증가하는 양의 상관관계를 보이고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두 변수 간의 상관계수의 값은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0.6847353</a:t>
            </a:r>
            <a:r>
              <a:rPr lang="ko-KR" altLang="en-US" dirty="0">
                <a:solidFill>
                  <a:schemeClr val="bg1"/>
                </a:solidFill>
              </a:rPr>
              <a:t>으로 나타남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따라서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두 변수 간의 상관관계가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높다고 말할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36A0E5D3-596E-4674-8785-70391B673E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47257" y="1922700"/>
            <a:ext cx="5566077" cy="4246094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73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③ 변수들 간의 상관관계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652F3D-0493-4897-A7AA-050D956A5EEB}"/>
              </a:ext>
            </a:extLst>
          </p:cNvPr>
          <p:cNvSpPr txBox="1"/>
          <p:nvPr/>
        </p:nvSpPr>
        <p:spPr>
          <a:xfrm>
            <a:off x="7116114" y="1922700"/>
            <a:ext cx="42289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2018.</a:t>
            </a:r>
            <a:r>
              <a:rPr lang="ko-KR" altLang="en-US" dirty="0">
                <a:solidFill>
                  <a:schemeClr val="bg1"/>
                </a:solidFill>
              </a:rPr>
              <a:t>연봉과 </a:t>
            </a:r>
            <a:r>
              <a:rPr lang="en-US" altLang="ko-KR" dirty="0">
                <a:solidFill>
                  <a:schemeClr val="bg1"/>
                </a:solidFill>
              </a:rPr>
              <a:t>WAR</a:t>
            </a:r>
            <a:r>
              <a:rPr lang="ko-KR" altLang="en-US" dirty="0">
                <a:solidFill>
                  <a:schemeClr val="bg1"/>
                </a:solidFill>
              </a:rPr>
              <a:t> 간의 상관관계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OPS</a:t>
            </a:r>
            <a:r>
              <a:rPr lang="ko-KR" altLang="en-US" dirty="0">
                <a:solidFill>
                  <a:schemeClr val="bg1"/>
                </a:solidFill>
              </a:rPr>
              <a:t>가 증가할 수록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홈런의 개수도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증가하는 양의 상관관계를 보이고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두 변수 간의 상관계수의 값은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0.6962551</a:t>
            </a:r>
            <a:r>
              <a:rPr lang="ko-KR" altLang="en-US" dirty="0">
                <a:solidFill>
                  <a:schemeClr val="bg1"/>
                </a:solidFill>
              </a:rPr>
              <a:t>로 나타남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따라서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두 변수 간의 상관관계가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높다고 말할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BE1F1641-2763-44BC-A9C1-88BBCAE9EB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47257" y="1922699"/>
            <a:ext cx="5640156" cy="4282157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154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ko-KR" sz="4000" dirty="0">
                <a:solidFill>
                  <a:schemeClr val="bg1"/>
                </a:solidFill>
              </a:rPr>
              <a:t>④ </a:t>
            </a:r>
            <a:r>
              <a:rPr lang="ko-KR" altLang="en-US" sz="4000" dirty="0">
                <a:solidFill>
                  <a:schemeClr val="bg1"/>
                </a:solidFill>
              </a:rPr>
              <a:t>변수 그룹의 상관관계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">
            <a:extLst>
              <a:ext uri="{FF2B5EF4-FFF2-40B4-BE49-F238E27FC236}">
                <a16:creationId xmlns:a16="http://schemas.microsoft.com/office/drawing/2014/main" id="{38CAAC1D-75C3-4ED5-9637-B1AAF01D1F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65944" y="2024811"/>
            <a:ext cx="4896317" cy="4310675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86DE0245-875A-4ADD-8E53-2064400A75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150528" y="2024810"/>
            <a:ext cx="5120852" cy="4310676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15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</a:t>
            </a:r>
            <a:r>
              <a:rPr lang="ko-KR" altLang="en-US" sz="4000" dirty="0">
                <a:solidFill>
                  <a:schemeClr val="bg1"/>
                </a:solidFill>
              </a:rPr>
              <a:t> 분석 </a:t>
            </a:r>
            <a:r>
              <a:rPr lang="en-US" altLang="ko-KR" sz="4000" dirty="0">
                <a:solidFill>
                  <a:schemeClr val="bg1"/>
                </a:solidFill>
              </a:rPr>
              <a:t>-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ko-KR" altLang="ko-KR" sz="4000" dirty="0">
                <a:solidFill>
                  <a:schemeClr val="bg1"/>
                </a:solidFill>
              </a:rPr>
              <a:t>④ </a:t>
            </a:r>
            <a:r>
              <a:rPr lang="ko-KR" altLang="en-US" sz="4000" dirty="0">
                <a:solidFill>
                  <a:schemeClr val="bg1"/>
                </a:solidFill>
              </a:rPr>
              <a:t>변수 그룹의 상관관계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">
            <a:extLst>
              <a:ext uri="{FF2B5EF4-FFF2-40B4-BE49-F238E27FC236}">
                <a16:creationId xmlns:a16="http://schemas.microsoft.com/office/drawing/2014/main" id="{25A679AF-A29F-4375-86DD-414DAAF16A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47257" y="1915853"/>
            <a:ext cx="5957396" cy="4484947"/>
          </a:xfrm>
          <a:prstGeom prst="rect">
            <a:avLst/>
          </a:prstGeom>
          <a:noFill/>
          <a:ln w="25400">
            <a:solidFill>
              <a:schemeClr val="accent2"/>
            </a:solidFill>
            <a:headEnd/>
            <a:tailEnd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E27D41-18DA-4E4D-A446-D07BB13512A8}"/>
              </a:ext>
            </a:extLst>
          </p:cNvPr>
          <p:cNvSpPr txBox="1"/>
          <p:nvPr/>
        </p:nvSpPr>
        <p:spPr>
          <a:xfrm>
            <a:off x="7116114" y="1922700"/>
            <a:ext cx="4228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다중 </a:t>
            </a:r>
            <a:r>
              <a:rPr lang="ko-KR" altLang="en-US" dirty="0" err="1">
                <a:solidFill>
                  <a:schemeClr val="bg1"/>
                </a:solidFill>
              </a:rPr>
              <a:t>산점도를</a:t>
            </a:r>
            <a:r>
              <a:rPr lang="ko-KR" altLang="en-US" dirty="0">
                <a:solidFill>
                  <a:schemeClr val="bg1"/>
                </a:solidFill>
              </a:rPr>
              <a:t> 통한 변수 비교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개 변수들의 </a:t>
            </a:r>
            <a:r>
              <a:rPr lang="ko-KR" altLang="en-US" dirty="0" err="1">
                <a:solidFill>
                  <a:schemeClr val="bg1"/>
                </a:solidFill>
              </a:rPr>
              <a:t>산점도를</a:t>
            </a:r>
            <a:r>
              <a:rPr lang="ko-KR" altLang="en-US" dirty="0">
                <a:solidFill>
                  <a:schemeClr val="bg1"/>
                </a:solidFill>
              </a:rPr>
              <a:t> 한눈에 살펴봄으로써 서로 쉽게 비교할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OPS</a:t>
            </a:r>
            <a:r>
              <a:rPr lang="ko-KR" altLang="en-US" dirty="0">
                <a:solidFill>
                  <a:schemeClr val="bg1"/>
                </a:solidFill>
              </a:rPr>
              <a:t>와 연봉</a:t>
            </a:r>
            <a:r>
              <a:rPr lang="en-US" altLang="ko-KR" dirty="0">
                <a:solidFill>
                  <a:schemeClr val="bg1"/>
                </a:solidFill>
              </a:rPr>
              <a:t>.2018.</a:t>
            </a:r>
            <a:r>
              <a:rPr lang="ko-KR" altLang="en-US" dirty="0">
                <a:solidFill>
                  <a:schemeClr val="bg1"/>
                </a:solidFill>
              </a:rPr>
              <a:t>의 상관관계를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제외하면 모든 변수들 간의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상관관계가 높다고 할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298AEB-FE2A-4D91-BC15-594FFC95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114" y="4394721"/>
            <a:ext cx="4386418" cy="2006074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509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4. </a:t>
            </a:r>
            <a:r>
              <a:rPr lang="ko-KR" altLang="en-US" sz="4000" dirty="0">
                <a:solidFill>
                  <a:schemeClr val="bg1"/>
                </a:solidFill>
              </a:rPr>
              <a:t>결론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879675"/>
            <a:ext cx="96989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한화 이글스의 가성비 갑인 선수를 찾기 위해서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한화 이글스 팀의 데이터를 </a:t>
            </a:r>
            <a:r>
              <a:rPr lang="en-US" altLang="ko-KR" sz="2800" dirty="0">
                <a:solidFill>
                  <a:schemeClr val="bg1"/>
                </a:solidFill>
              </a:rPr>
              <a:t>4</a:t>
            </a:r>
            <a:r>
              <a:rPr lang="ko-KR" altLang="en-US" sz="2800" dirty="0">
                <a:solidFill>
                  <a:schemeClr val="bg1"/>
                </a:solidFill>
              </a:rPr>
              <a:t>개의 변수들</a:t>
            </a:r>
            <a:r>
              <a:rPr lang="en-US" altLang="ko-KR" sz="2800" dirty="0">
                <a:solidFill>
                  <a:schemeClr val="bg1"/>
                </a:solidFill>
              </a:rPr>
              <a:t>( </a:t>
            </a:r>
            <a:r>
              <a:rPr lang="ko-KR" altLang="en-US" sz="2800" dirty="0">
                <a:solidFill>
                  <a:schemeClr val="bg1"/>
                </a:solidFill>
              </a:rPr>
              <a:t>홈런</a:t>
            </a:r>
            <a:r>
              <a:rPr lang="en-US" altLang="ko-KR" sz="2800" dirty="0">
                <a:solidFill>
                  <a:schemeClr val="bg1"/>
                </a:solidFill>
              </a:rPr>
              <a:t>, OPS,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WAR,</a:t>
            </a:r>
            <a:r>
              <a:rPr lang="ko-KR" altLang="en-US" sz="2800" dirty="0">
                <a:solidFill>
                  <a:schemeClr val="bg1"/>
                </a:solidFill>
              </a:rPr>
              <a:t> 연봉</a:t>
            </a:r>
            <a:r>
              <a:rPr lang="en-US" altLang="ko-KR" sz="2800" dirty="0">
                <a:solidFill>
                  <a:schemeClr val="bg1"/>
                </a:solidFill>
              </a:rPr>
              <a:t>.2018. )</a:t>
            </a:r>
            <a:r>
              <a:rPr lang="ko-KR" altLang="en-US" sz="2800" dirty="0">
                <a:solidFill>
                  <a:schemeClr val="bg1"/>
                </a:solidFill>
              </a:rPr>
              <a:t>로 나누어 분석해 본 결과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4000" dirty="0">
                <a:solidFill>
                  <a:schemeClr val="accent2"/>
                </a:solidFill>
              </a:rPr>
              <a:t>‘</a:t>
            </a:r>
            <a:r>
              <a:rPr lang="ko-KR" altLang="en-US" sz="4000" dirty="0">
                <a:solidFill>
                  <a:schemeClr val="accent2"/>
                </a:solidFill>
              </a:rPr>
              <a:t>이성열</a:t>
            </a:r>
            <a:r>
              <a:rPr lang="en-US" altLang="ko-KR" sz="4000" dirty="0">
                <a:solidFill>
                  <a:schemeClr val="accent2"/>
                </a:solidFill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</a:rPr>
              <a:t> 선수가 홈런</a:t>
            </a:r>
            <a:r>
              <a:rPr lang="en-US" altLang="ko-KR" sz="2800" dirty="0">
                <a:solidFill>
                  <a:schemeClr val="bg1"/>
                </a:solidFill>
              </a:rPr>
              <a:t>(21</a:t>
            </a:r>
            <a:r>
              <a:rPr lang="ko-KR" altLang="en-US" sz="2800" dirty="0">
                <a:solidFill>
                  <a:schemeClr val="bg1"/>
                </a:solidFill>
              </a:rPr>
              <a:t>개</a:t>
            </a:r>
            <a:r>
              <a:rPr lang="en-US" altLang="ko-KR" sz="2800" dirty="0">
                <a:solidFill>
                  <a:schemeClr val="bg1"/>
                </a:solidFill>
              </a:rPr>
              <a:t>, 1</a:t>
            </a:r>
            <a:r>
              <a:rPr lang="ko-KR" altLang="en-US" sz="2800" dirty="0">
                <a:solidFill>
                  <a:schemeClr val="bg1"/>
                </a:solidFill>
              </a:rPr>
              <a:t>등</a:t>
            </a:r>
            <a:r>
              <a:rPr lang="en-US" altLang="ko-KR" sz="2800" dirty="0">
                <a:solidFill>
                  <a:schemeClr val="bg1"/>
                </a:solidFill>
              </a:rPr>
              <a:t>), OPS(0.960,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1</a:t>
            </a:r>
            <a:r>
              <a:rPr lang="ko-KR" altLang="en-US" sz="2800" dirty="0">
                <a:solidFill>
                  <a:schemeClr val="bg1"/>
                </a:solidFill>
              </a:rPr>
              <a:t>등</a:t>
            </a:r>
            <a:r>
              <a:rPr lang="en-US" altLang="ko-KR" sz="2800" dirty="0">
                <a:solidFill>
                  <a:schemeClr val="bg1"/>
                </a:solidFill>
              </a:rPr>
              <a:t>),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           WAR(2.53, 3</a:t>
            </a:r>
            <a:r>
              <a:rPr lang="ko-KR" altLang="en-US" sz="2800" dirty="0">
                <a:solidFill>
                  <a:schemeClr val="bg1"/>
                </a:solidFill>
              </a:rPr>
              <a:t>등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r>
              <a:rPr lang="ko-KR" altLang="en-US" sz="2800" dirty="0">
                <a:solidFill>
                  <a:schemeClr val="bg1"/>
                </a:solidFill>
              </a:rPr>
              <a:t>에서 높은 수치와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            </a:t>
            </a:r>
            <a:r>
              <a:rPr lang="ko-KR" altLang="en-US" sz="2800" dirty="0">
                <a:solidFill>
                  <a:schemeClr val="bg1"/>
                </a:solidFill>
              </a:rPr>
              <a:t>연봉</a:t>
            </a:r>
            <a:r>
              <a:rPr lang="en-US" altLang="ko-KR" sz="2800" dirty="0">
                <a:solidFill>
                  <a:schemeClr val="bg1"/>
                </a:solidFill>
              </a:rPr>
              <a:t>.2018.(25000)</a:t>
            </a:r>
            <a:r>
              <a:rPr lang="ko-KR" altLang="en-US" sz="2800" dirty="0">
                <a:solidFill>
                  <a:schemeClr val="bg1"/>
                </a:solidFill>
              </a:rPr>
              <a:t>으로 적절한 수치를 통해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                          </a:t>
            </a:r>
            <a:r>
              <a:rPr lang="en-US" altLang="ko-KR" sz="4000" dirty="0">
                <a:solidFill>
                  <a:schemeClr val="accent2"/>
                </a:solidFill>
              </a:rPr>
              <a:t>‘</a:t>
            </a:r>
            <a:r>
              <a:rPr lang="ko-KR" altLang="en-US" sz="4000" dirty="0">
                <a:solidFill>
                  <a:schemeClr val="accent2"/>
                </a:solidFill>
              </a:rPr>
              <a:t>가성비 갑</a:t>
            </a:r>
            <a:r>
              <a:rPr lang="en-US" altLang="ko-KR" sz="4000" dirty="0">
                <a:solidFill>
                  <a:schemeClr val="accent2"/>
                </a:solidFill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</a:rPr>
              <a:t>인 선수로 선택되었다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8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분석 개요</a:t>
            </a:r>
            <a:r>
              <a:rPr lang="en-US" altLang="ko-KR" sz="4000" dirty="0">
                <a:solidFill>
                  <a:schemeClr val="bg1"/>
                </a:solidFill>
              </a:rPr>
              <a:t> ( </a:t>
            </a:r>
            <a:r>
              <a:rPr lang="ko-KR" altLang="en-US" sz="4000" dirty="0">
                <a:solidFill>
                  <a:schemeClr val="bg1"/>
                </a:solidFill>
              </a:rPr>
              <a:t>배경 및 목적 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664970" y="2255649"/>
            <a:ext cx="61440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  KBO </a:t>
            </a:r>
            <a:r>
              <a:rPr lang="ko-KR" altLang="en-US" sz="2800" dirty="0">
                <a:solidFill>
                  <a:schemeClr val="bg1"/>
                </a:solidFill>
              </a:rPr>
              <a:t>야구리그 만년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       </a:t>
            </a:r>
            <a:r>
              <a:rPr lang="ko-KR" altLang="en-US" sz="2800" dirty="0">
                <a:solidFill>
                  <a:schemeClr val="bg1"/>
                </a:solidFill>
              </a:rPr>
              <a:t>하위권의 대명사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                = </a:t>
            </a:r>
            <a:r>
              <a:rPr lang="en-US" altLang="ko-KR" sz="3600" dirty="0">
                <a:solidFill>
                  <a:schemeClr val="bg1"/>
                </a:solidFill>
              </a:rPr>
              <a:t>‘ </a:t>
            </a:r>
            <a:r>
              <a:rPr lang="ko-KR" altLang="en-US" sz="3600" dirty="0">
                <a:solidFill>
                  <a:schemeClr val="accent2"/>
                </a:solidFill>
              </a:rPr>
              <a:t>한화 이글스 </a:t>
            </a:r>
            <a:r>
              <a:rPr lang="en-US" altLang="ko-KR" sz="3600" dirty="0">
                <a:solidFill>
                  <a:schemeClr val="bg1"/>
                </a:solidFill>
              </a:rPr>
              <a:t>’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</a:t>
            </a:r>
            <a:r>
              <a:rPr lang="en-US" altLang="ko-KR" sz="2800" dirty="0">
                <a:solidFill>
                  <a:schemeClr val="bg1"/>
                </a:solidFill>
              </a:rPr>
              <a:t>2018</a:t>
            </a:r>
            <a:r>
              <a:rPr lang="ko-KR" altLang="en-US" sz="2800" dirty="0">
                <a:solidFill>
                  <a:schemeClr val="bg1"/>
                </a:solidFill>
              </a:rPr>
              <a:t>년</a:t>
            </a:r>
            <a:r>
              <a:rPr lang="en-US" altLang="ko-KR" sz="2800" dirty="0">
                <a:solidFill>
                  <a:schemeClr val="bg1"/>
                </a:solidFill>
              </a:rPr>
              <a:t>,</a:t>
            </a:r>
            <a:r>
              <a:rPr lang="ko-KR" altLang="en-US" sz="2800" dirty="0">
                <a:solidFill>
                  <a:schemeClr val="bg1"/>
                </a:solidFill>
              </a:rPr>
              <a:t> 무엇이 그들을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     </a:t>
            </a:r>
            <a:r>
              <a:rPr lang="ko-KR" altLang="en-US" sz="2800" dirty="0">
                <a:solidFill>
                  <a:schemeClr val="bg1"/>
                </a:solidFill>
              </a:rPr>
              <a:t>정규 순위 </a:t>
            </a:r>
            <a:r>
              <a:rPr lang="en-US" altLang="ko-KR" sz="3600" dirty="0">
                <a:solidFill>
                  <a:schemeClr val="bg1"/>
                </a:solidFill>
              </a:rPr>
              <a:t>‘</a:t>
            </a:r>
            <a:r>
              <a:rPr lang="en-US" altLang="ko-KR" sz="3600" dirty="0">
                <a:solidFill>
                  <a:schemeClr val="accent2"/>
                </a:solidFill>
              </a:rPr>
              <a:t>3</a:t>
            </a:r>
            <a:r>
              <a:rPr lang="ko-KR" altLang="en-US" sz="3600" dirty="0">
                <a:solidFill>
                  <a:schemeClr val="accent2"/>
                </a:solidFill>
              </a:rPr>
              <a:t>등</a:t>
            </a:r>
            <a:r>
              <a:rPr lang="en-US" altLang="ko-KR" sz="3600" dirty="0">
                <a:solidFill>
                  <a:schemeClr val="bg1"/>
                </a:solidFill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</a:rPr>
              <a:t>으로 이끌었을까</a:t>
            </a:r>
            <a:r>
              <a:rPr lang="en-US" altLang="ko-KR" sz="2800" dirty="0">
                <a:solidFill>
                  <a:schemeClr val="bg1"/>
                </a:solidFill>
              </a:rPr>
              <a:t>?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2432FA-C31D-418F-B445-A0A12FDE3060}"/>
              </a:ext>
            </a:extLst>
          </p:cNvPr>
          <p:cNvGrpSpPr/>
          <p:nvPr/>
        </p:nvGrpSpPr>
        <p:grpSpPr>
          <a:xfrm>
            <a:off x="7061826" y="2132504"/>
            <a:ext cx="4291974" cy="3935016"/>
            <a:chOff x="7061826" y="2132504"/>
            <a:chExt cx="4291974" cy="393501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AD6F40-37E5-4DDF-957E-8B9031C3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827" y="2132504"/>
              <a:ext cx="4291973" cy="3601054"/>
            </a:xfrm>
            <a:prstGeom prst="rect">
              <a:avLst/>
            </a:prstGeom>
            <a:ln w="50800">
              <a:solidFill>
                <a:schemeClr val="accent2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19426-0EE0-44AD-9B77-8EE55444F226}"/>
                </a:ext>
              </a:extLst>
            </p:cNvPr>
            <p:cNvSpPr txBox="1"/>
            <p:nvPr/>
          </p:nvSpPr>
          <p:spPr>
            <a:xfrm>
              <a:off x="7061826" y="5821299"/>
              <a:ext cx="4291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( </a:t>
              </a:r>
              <a:r>
                <a:rPr lang="ko-KR" altLang="en-US" sz="1000" dirty="0">
                  <a:solidFill>
                    <a:schemeClr val="bg1"/>
                  </a:solidFill>
                </a:rPr>
                <a:t>출처 </a:t>
              </a:r>
              <a:r>
                <a:rPr lang="en-US" altLang="ko-KR" sz="1000" dirty="0">
                  <a:solidFill>
                    <a:schemeClr val="bg1"/>
                  </a:solidFill>
                </a:rPr>
                <a:t>: </a:t>
              </a:r>
              <a:r>
                <a:rPr lang="ko-KR" altLang="en-US" sz="1000" dirty="0">
                  <a:solidFill>
                    <a:schemeClr val="bg1"/>
                  </a:solidFill>
                </a:rPr>
                <a:t>네이버 스포츠 야구 기록 캡쳐 </a:t>
              </a:r>
              <a:r>
                <a:rPr lang="en-US" altLang="ko-KR" sz="1000" dirty="0">
                  <a:solidFill>
                    <a:schemeClr val="bg1"/>
                  </a:solidFill>
                </a:rPr>
                <a:t>)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42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</a:rPr>
              <a:t>분석 개요</a:t>
            </a:r>
            <a:r>
              <a:rPr lang="en-US" altLang="ko-KR" sz="4000" dirty="0">
                <a:solidFill>
                  <a:schemeClr val="bg1"/>
                </a:solidFill>
              </a:rPr>
              <a:t> ( </a:t>
            </a:r>
            <a:r>
              <a:rPr lang="ko-KR" altLang="en-US" sz="4000" dirty="0">
                <a:solidFill>
                  <a:schemeClr val="bg1"/>
                </a:solidFill>
              </a:rPr>
              <a:t>배경 및 목적 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243B0E-7DDF-4EED-BC21-1AE722D77F6F}"/>
              </a:ext>
            </a:extLst>
          </p:cNvPr>
          <p:cNvGrpSpPr/>
          <p:nvPr/>
        </p:nvGrpSpPr>
        <p:grpSpPr>
          <a:xfrm>
            <a:off x="7540164" y="2158343"/>
            <a:ext cx="3701468" cy="4021706"/>
            <a:chOff x="7543275" y="2181355"/>
            <a:chExt cx="3701468" cy="4021706"/>
          </a:xfrm>
        </p:grpSpPr>
        <p:pic>
          <p:nvPicPr>
            <p:cNvPr id="14" name="Picture 2" descr="10일 SK와이번스와의 경기에서 승리, 단독 2위를 탈환한 한화이글스[사진=한화이글스 웹사이트 켑처]">
              <a:extLst>
                <a:ext uri="{FF2B5EF4-FFF2-40B4-BE49-F238E27FC236}">
                  <a16:creationId xmlns:a16="http://schemas.microsoft.com/office/drawing/2014/main" id="{67C45D6C-47A5-4F05-AA65-DD885F02E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276" y="2181355"/>
              <a:ext cx="3701467" cy="3133725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51C99-BB7E-4760-99F5-1149D91A38BF}"/>
                </a:ext>
              </a:extLst>
            </p:cNvPr>
            <p:cNvSpPr txBox="1"/>
            <p:nvPr/>
          </p:nvSpPr>
          <p:spPr>
            <a:xfrm>
              <a:off x="7543275" y="5402842"/>
              <a:ext cx="3701467" cy="800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( </a:t>
              </a:r>
              <a:r>
                <a:rPr lang="ko-KR" altLang="en-US" sz="1000" dirty="0">
                  <a:solidFill>
                    <a:schemeClr val="bg1"/>
                  </a:solidFill>
                </a:rPr>
                <a:t>출처 </a:t>
              </a:r>
              <a:r>
                <a:rPr lang="en-US" altLang="ko-KR" sz="1000" dirty="0">
                  <a:solidFill>
                    <a:schemeClr val="bg1"/>
                  </a:solidFill>
                </a:rPr>
                <a:t>: </a:t>
              </a:r>
              <a:r>
                <a:rPr lang="ko-KR" altLang="en-US" sz="1000" dirty="0" err="1">
                  <a:solidFill>
                    <a:schemeClr val="bg1"/>
                  </a:solidFill>
                </a:rPr>
                <a:t>충청헤럴드</a:t>
              </a:r>
              <a:r>
                <a:rPr lang="en-US" altLang="ko-KR" sz="1000" dirty="0">
                  <a:solidFill>
                    <a:schemeClr val="bg1"/>
                  </a:solidFill>
                </a:rPr>
                <a:t> ,</a:t>
              </a:r>
              <a:r>
                <a:rPr lang="ko-KR" altLang="en-US" sz="1000" dirty="0">
                  <a:solidFill>
                    <a:schemeClr val="bg1"/>
                  </a:solidFill>
                </a:rPr>
                <a:t> 박상민 기자</a:t>
              </a:r>
              <a:r>
                <a:rPr lang="en-US" altLang="ko-KR" sz="1000" dirty="0">
                  <a:solidFill>
                    <a:schemeClr val="bg1"/>
                  </a:solidFill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</a:rPr>
                <a:t>승인 </a:t>
              </a:r>
              <a:r>
                <a:rPr lang="en-US" altLang="ko-KR" sz="1000" dirty="0">
                  <a:solidFill>
                    <a:schemeClr val="bg1"/>
                  </a:solidFill>
                </a:rPr>
                <a:t>2018.06.10 20:55 )</a:t>
              </a:r>
            </a:p>
            <a:p>
              <a:pPr algn="ctr"/>
              <a:br>
                <a:rPr lang="ko-KR" altLang="en-US" dirty="0"/>
              </a:b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F5E70B-6675-4DE7-A681-5791B9948FF7}"/>
              </a:ext>
            </a:extLst>
          </p:cNvPr>
          <p:cNvGrpSpPr/>
          <p:nvPr/>
        </p:nvGrpSpPr>
        <p:grpSpPr>
          <a:xfrm>
            <a:off x="994904" y="2117834"/>
            <a:ext cx="5794540" cy="3917948"/>
            <a:chOff x="947258" y="2298162"/>
            <a:chExt cx="5794540" cy="39179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09A99-1199-4E4C-999F-8FE78B4E8B47}"/>
                </a:ext>
              </a:extLst>
            </p:cNvPr>
            <p:cNvSpPr txBox="1"/>
            <p:nvPr/>
          </p:nvSpPr>
          <p:spPr>
            <a:xfrm>
              <a:off x="947258" y="2298162"/>
              <a:ext cx="5696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</a:rPr>
                <a:t>이글스 군단의 </a:t>
              </a:r>
              <a:r>
                <a:rPr lang="ko-KR" altLang="en-US" sz="3600" dirty="0">
                  <a:solidFill>
                    <a:schemeClr val="accent2"/>
                  </a:solidFill>
                </a:rPr>
                <a:t>비상</a:t>
              </a:r>
              <a:r>
                <a:rPr lang="ko-KR" altLang="en-US" sz="2800" dirty="0">
                  <a:solidFill>
                    <a:schemeClr val="bg1"/>
                  </a:solidFill>
                </a:rPr>
                <a:t>을 이끈 </a:t>
              </a:r>
              <a:endParaRPr lang="en-US" altLang="ko-KR" sz="2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숨은 </a:t>
              </a:r>
              <a:r>
                <a:rPr lang="ko-KR" altLang="en-US" sz="3600" dirty="0">
                  <a:solidFill>
                    <a:schemeClr val="accent2"/>
                  </a:solidFill>
                </a:rPr>
                <a:t>공신</a:t>
              </a:r>
              <a:r>
                <a:rPr lang="ko-KR" altLang="en-US" sz="2800" dirty="0">
                  <a:solidFill>
                    <a:schemeClr val="bg1"/>
                  </a:solidFill>
                </a:rPr>
                <a:t> 찾기 </a:t>
              </a:r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4AA9FA87-2C02-43C7-B59B-5E7ED5AD9EB0}"/>
                </a:ext>
              </a:extLst>
            </p:cNvPr>
            <p:cNvSpPr/>
            <p:nvPr/>
          </p:nvSpPr>
          <p:spPr>
            <a:xfrm>
              <a:off x="3654522" y="3667426"/>
              <a:ext cx="345233" cy="877078"/>
            </a:xfrm>
            <a:prstGeom prst="downArrow">
              <a:avLst/>
            </a:prstGeom>
            <a:solidFill>
              <a:schemeClr val="bg1"/>
            </a:solidFill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D73B6E-C07C-4DDD-9E4A-3AE5335546C2}"/>
                </a:ext>
              </a:extLst>
            </p:cNvPr>
            <p:cNvSpPr txBox="1"/>
            <p:nvPr/>
          </p:nvSpPr>
          <p:spPr>
            <a:xfrm>
              <a:off x="1045660" y="4831115"/>
              <a:ext cx="569613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 </a:t>
              </a:r>
              <a:r>
                <a:rPr lang="ko-KR" altLang="en-US" sz="2800" dirty="0">
                  <a:solidFill>
                    <a:schemeClr val="bg1"/>
                  </a:solidFill>
                </a:rPr>
                <a:t>비상의 징조를 </a:t>
              </a:r>
              <a:r>
                <a:rPr lang="en-US" altLang="ko-KR" sz="2800" dirty="0">
                  <a:solidFill>
                    <a:schemeClr val="bg1"/>
                  </a:solidFill>
                </a:rPr>
                <a:t>‘ 2017</a:t>
              </a:r>
              <a:r>
                <a:rPr lang="ko-KR" altLang="en-US" sz="2800" dirty="0">
                  <a:solidFill>
                    <a:schemeClr val="bg1"/>
                  </a:solidFill>
                </a:rPr>
                <a:t>년 </a:t>
              </a:r>
              <a:endParaRPr lang="en-US" altLang="ko-KR" sz="2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타자 기록 </a:t>
              </a:r>
              <a:r>
                <a:rPr lang="en-US" altLang="ko-KR" sz="2800" dirty="0">
                  <a:solidFill>
                    <a:schemeClr val="bg1"/>
                  </a:solidFill>
                </a:rPr>
                <a:t>’</a:t>
              </a:r>
              <a:r>
                <a:rPr lang="ko-KR" altLang="en-US" sz="2800" dirty="0">
                  <a:solidFill>
                    <a:schemeClr val="bg1"/>
                  </a:solidFill>
                </a:rPr>
                <a:t>에서 찾아보자</a:t>
              </a:r>
              <a:r>
                <a:rPr lang="en-US" altLang="ko-KR" sz="28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( </a:t>
              </a:r>
              <a:r>
                <a:rPr lang="ko-KR" altLang="en-US" sz="2800" dirty="0">
                  <a:solidFill>
                    <a:schemeClr val="accent2"/>
                  </a:solidFill>
                </a:rPr>
                <a:t>가성비 갑</a:t>
              </a:r>
              <a:r>
                <a:rPr lang="ko-KR" altLang="en-US" sz="2800" dirty="0">
                  <a:solidFill>
                    <a:schemeClr val="bg1"/>
                  </a:solidFill>
                </a:rPr>
                <a:t>을 찾아보자 </a:t>
              </a:r>
              <a:r>
                <a:rPr lang="en-US" altLang="ko-KR" sz="2800" dirty="0">
                  <a:solidFill>
                    <a:schemeClr val="bg1"/>
                  </a:solidFill>
                </a:rPr>
                <a:t>)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44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EDA ( </a:t>
            </a:r>
            <a:r>
              <a:rPr lang="ko-KR" altLang="en-US" sz="4000" dirty="0">
                <a:solidFill>
                  <a:schemeClr val="bg1"/>
                </a:solidFill>
              </a:rPr>
              <a:t>탐색적 데이터 분석 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6DE0CF8-3D45-4BE0-9037-890E7F67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314" y="2922187"/>
            <a:ext cx="10297486" cy="3240195"/>
          </a:xfrm>
          <a:prstGeom prst="rect">
            <a:avLst/>
          </a:prstGeom>
          <a:ln w="5080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2014246"/>
            <a:ext cx="6669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</a:rPr>
              <a:t>Original Data : batter_stats_2017.csv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67DC0-126F-430C-A22E-AE4E26C0D919}"/>
              </a:ext>
            </a:extLst>
          </p:cNvPr>
          <p:cNvSpPr txBox="1"/>
          <p:nvPr/>
        </p:nvSpPr>
        <p:spPr>
          <a:xfrm>
            <a:off x="6082965" y="6227702"/>
            <a:ext cx="244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bg1"/>
                </a:solidFill>
              </a:rPr>
              <a:t>●</a:t>
            </a:r>
          </a:p>
          <a:p>
            <a:r>
              <a:rPr lang="en-US" altLang="ko-KR" sz="500" dirty="0">
                <a:solidFill>
                  <a:schemeClr val="bg1"/>
                </a:solidFill>
              </a:rPr>
              <a:t>●</a:t>
            </a:r>
            <a:endParaRPr lang="ko-KR" altLang="en-US" sz="500" dirty="0">
              <a:solidFill>
                <a:schemeClr val="bg1"/>
              </a:solidFill>
            </a:endParaRPr>
          </a:p>
          <a:p>
            <a:r>
              <a:rPr lang="en-US" altLang="ko-KR" sz="500" dirty="0">
                <a:solidFill>
                  <a:schemeClr val="bg1"/>
                </a:solidFill>
              </a:rPr>
              <a:t>●</a:t>
            </a:r>
            <a:endParaRPr lang="ko-KR" altLang="en-US" sz="500" dirty="0">
              <a:solidFill>
                <a:schemeClr val="bg1"/>
              </a:solidFill>
            </a:endParaRPr>
          </a:p>
          <a:p>
            <a:endParaRPr lang="ko-KR" alt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3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EDA ( </a:t>
            </a:r>
            <a:r>
              <a:rPr lang="ko-KR" altLang="en-US" sz="4000" dirty="0">
                <a:solidFill>
                  <a:schemeClr val="bg1"/>
                </a:solidFill>
              </a:rPr>
              <a:t>탐색적 데이터 분석 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2014246"/>
            <a:ext cx="101655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</a:rPr>
              <a:t>Data Handling : </a:t>
            </a:r>
            <a:r>
              <a:rPr lang="ko-KR" altLang="en-US" sz="2800" dirty="0">
                <a:solidFill>
                  <a:schemeClr val="bg1"/>
                </a:solidFill>
              </a:rPr>
              <a:t>전체 데이터 중 필요한 데이터만 분류하기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① </a:t>
            </a:r>
            <a:r>
              <a:rPr lang="ko-KR" altLang="en-US" sz="2800" dirty="0">
                <a:solidFill>
                  <a:schemeClr val="bg1"/>
                </a:solidFill>
              </a:rPr>
              <a:t>전체 데이터 중 팀명으로 나누기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ko-KR" sz="2800" dirty="0">
                <a:solidFill>
                  <a:schemeClr val="bg1"/>
                </a:solidFill>
              </a:rPr>
              <a:t>②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한화 팀 데이터만 분리하기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③ </a:t>
            </a:r>
            <a:r>
              <a:rPr lang="ko-KR" altLang="en-US" sz="2800" dirty="0">
                <a:solidFill>
                  <a:schemeClr val="bg1"/>
                </a:solidFill>
              </a:rPr>
              <a:t>분석에 필요한 변수들을 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    선정하고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분석하기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45E8CF-5818-47A7-93D5-7703617B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94" y="2776858"/>
            <a:ext cx="3532823" cy="3390677"/>
          </a:xfrm>
          <a:prstGeom prst="rect">
            <a:avLst/>
          </a:prstGeom>
          <a:ln w="508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7334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 EDA ( </a:t>
            </a:r>
            <a:r>
              <a:rPr lang="ko-KR" altLang="en-US" sz="4000" dirty="0">
                <a:solidFill>
                  <a:schemeClr val="bg1"/>
                </a:solidFill>
              </a:rPr>
              <a:t>탐색적 데이터 분석 </a:t>
            </a:r>
            <a:r>
              <a:rPr lang="en-US" altLang="ko-KR" sz="40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2014246"/>
            <a:ext cx="101655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</a:rPr>
              <a:t>Data</a:t>
            </a:r>
            <a:r>
              <a:rPr lang="ko-KR" altLang="en-US" sz="2800" dirty="0">
                <a:solidFill>
                  <a:schemeClr val="bg1"/>
                </a:solidFill>
              </a:rPr>
              <a:t>의 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</a:rPr>
              <a:t>결측치</a:t>
            </a:r>
            <a:r>
              <a:rPr lang="en-US" altLang="ko-KR" sz="2800" dirty="0">
                <a:solidFill>
                  <a:schemeClr val="bg1"/>
                </a:solidFill>
              </a:rPr>
              <a:t> ( Missing Value ) &amp; </a:t>
            </a:r>
            <a:r>
              <a:rPr lang="ko-KR" altLang="en-US" sz="2800" dirty="0" err="1">
                <a:solidFill>
                  <a:schemeClr val="bg1"/>
                </a:solidFill>
              </a:rPr>
              <a:t>특이값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( Outlier ) </a:t>
            </a:r>
            <a:r>
              <a:rPr lang="ko-KR" altLang="en-US" sz="2800" dirty="0">
                <a:solidFill>
                  <a:schemeClr val="bg1"/>
                </a:solidFill>
              </a:rPr>
              <a:t>확인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12C8BD-4B25-4603-B7B5-4C577A55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41" y="3219013"/>
            <a:ext cx="5349551" cy="2543175"/>
          </a:xfrm>
          <a:prstGeom prst="rect">
            <a:avLst/>
          </a:prstGeom>
          <a:ln w="508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FFBEE-4E41-4DDD-94E0-4BD69D6C8473}"/>
              </a:ext>
            </a:extLst>
          </p:cNvPr>
          <p:cNvSpPr txBox="1"/>
          <p:nvPr/>
        </p:nvSpPr>
        <p:spPr>
          <a:xfrm>
            <a:off x="6848669" y="3219013"/>
            <a:ext cx="4396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한화 이글스 데이터의 </a:t>
            </a:r>
            <a:r>
              <a:rPr lang="ko-KR" altLang="en-US" dirty="0" err="1">
                <a:solidFill>
                  <a:schemeClr val="bg1"/>
                </a:solidFill>
              </a:rPr>
              <a:t>결측치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0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한화 이글스 데이터의 </a:t>
            </a:r>
            <a:r>
              <a:rPr lang="ko-KR" altLang="en-US" dirty="0" err="1">
                <a:solidFill>
                  <a:schemeClr val="bg1"/>
                </a:solidFill>
              </a:rPr>
              <a:t>특이값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홈런</a:t>
            </a:r>
            <a:r>
              <a:rPr lang="en-US" altLang="ko-KR" dirty="0">
                <a:solidFill>
                  <a:schemeClr val="bg1"/>
                </a:solidFill>
              </a:rPr>
              <a:t>, WAR,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2018</a:t>
            </a:r>
            <a:r>
              <a:rPr lang="ko-KR" altLang="en-US" dirty="0">
                <a:solidFill>
                  <a:schemeClr val="bg1"/>
                </a:solidFill>
              </a:rPr>
              <a:t>연봉 변수에서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각각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, 3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r>
              <a:rPr lang="en-US" altLang="ko-KR" dirty="0">
                <a:solidFill>
                  <a:schemeClr val="bg1"/>
                </a:solidFill>
              </a:rPr>
              <a:t>, 3</a:t>
            </a:r>
            <a:r>
              <a:rPr lang="ko-KR" altLang="en-US" dirty="0">
                <a:solidFill>
                  <a:schemeClr val="bg1"/>
                </a:solidFill>
              </a:rPr>
              <a:t>개 발견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But, </a:t>
            </a:r>
            <a:r>
              <a:rPr lang="ko-KR" altLang="en-US" dirty="0">
                <a:solidFill>
                  <a:schemeClr val="bg1"/>
                </a:solidFill>
              </a:rPr>
              <a:t>전체 데이터 확인해 본 결과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납득할 수 있는 수준으로 판단하여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분석에 포함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0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분석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2298162"/>
            <a:ext cx="6669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① </a:t>
            </a:r>
            <a:r>
              <a:rPr lang="en-US" altLang="ko-KR" sz="2800" dirty="0">
                <a:solidFill>
                  <a:schemeClr val="bg1"/>
                </a:solidFill>
              </a:rPr>
              <a:t>Handling</a:t>
            </a:r>
            <a:r>
              <a:rPr lang="ko-KR" altLang="en-US" sz="2800" dirty="0">
                <a:solidFill>
                  <a:schemeClr val="bg1"/>
                </a:solidFill>
              </a:rPr>
              <a:t>한 전체 자료 분석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② 각 변수들의 단일 자료 분석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③ 변수들 간의 상관관계 분석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ko-KR" sz="2800" dirty="0">
                <a:solidFill>
                  <a:schemeClr val="bg1"/>
                </a:solidFill>
              </a:rPr>
              <a:t>④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>
                <a:solidFill>
                  <a:schemeClr val="bg1"/>
                </a:solidFill>
              </a:rPr>
              <a:t>변수 그룹의 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167093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96904A-FB2B-45CA-99B8-FE3BA67D02EE}"/>
              </a:ext>
            </a:extLst>
          </p:cNvPr>
          <p:cNvGrpSpPr/>
          <p:nvPr/>
        </p:nvGrpSpPr>
        <p:grpSpPr>
          <a:xfrm>
            <a:off x="0" y="0"/>
            <a:ext cx="12192000" cy="6891888"/>
            <a:chOff x="0" y="-13996"/>
            <a:chExt cx="12192000" cy="6891888"/>
          </a:xfrm>
        </p:grpSpPr>
        <p:pic>
          <p:nvPicPr>
            <p:cNvPr id="1026" name="Picture 2" descr="Pure Black Wallpaper - Google Play 앱">
              <a:extLst>
                <a:ext uri="{FF2B5EF4-FFF2-40B4-BE49-F238E27FC236}">
                  <a16:creationId xmlns:a16="http://schemas.microsoft.com/office/drawing/2014/main" id="{659F867B-87B1-48D2-8CCD-CE7A29C6B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3996"/>
              <a:ext cx="12192000" cy="687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8EE4D4F-F941-4D8A-99F3-7A0BC8849A98}"/>
                </a:ext>
              </a:extLst>
            </p:cNvPr>
            <p:cNvSpPr/>
            <p:nvPr/>
          </p:nvSpPr>
          <p:spPr>
            <a:xfrm>
              <a:off x="0" y="-13996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C27090-6D5E-449B-903C-C0541454A936}"/>
                </a:ext>
              </a:extLst>
            </p:cNvPr>
            <p:cNvSpPr/>
            <p:nvPr/>
          </p:nvSpPr>
          <p:spPr>
            <a:xfrm>
              <a:off x="0" y="6633708"/>
              <a:ext cx="1219200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E4E1A1B-EB83-4C2F-A99D-D054453F12B8}"/>
                </a:ext>
              </a:extLst>
            </p:cNvPr>
            <p:cNvSpPr/>
            <p:nvPr/>
          </p:nvSpPr>
          <p:spPr>
            <a:xfrm rot="5400000">
              <a:off x="-307966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236B-127A-49CA-A9C8-F169CC1F8329}"/>
                </a:ext>
              </a:extLst>
            </p:cNvPr>
            <p:cNvSpPr/>
            <p:nvPr/>
          </p:nvSpPr>
          <p:spPr>
            <a:xfrm rot="5400000">
              <a:off x="8868148" y="3309856"/>
              <a:ext cx="6403520" cy="24418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BB29D9-270D-4555-8911-8AFE709C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3. </a:t>
            </a:r>
            <a:r>
              <a:rPr lang="ko-KR" altLang="en-US" sz="4000" dirty="0">
                <a:solidFill>
                  <a:schemeClr val="bg1"/>
                </a:solidFill>
              </a:rPr>
              <a:t>분석 </a:t>
            </a:r>
            <a:r>
              <a:rPr lang="en-US" altLang="ko-KR" sz="4000" dirty="0">
                <a:solidFill>
                  <a:schemeClr val="bg1"/>
                </a:solidFill>
              </a:rPr>
              <a:t>- </a:t>
            </a:r>
            <a:r>
              <a:rPr lang="ko-KR" altLang="en-US" sz="4000" dirty="0">
                <a:solidFill>
                  <a:schemeClr val="bg1"/>
                </a:solidFill>
              </a:rPr>
              <a:t>① </a:t>
            </a:r>
            <a:r>
              <a:rPr lang="en-US" altLang="ko-KR" sz="4000" dirty="0">
                <a:solidFill>
                  <a:schemeClr val="bg1"/>
                </a:solidFill>
              </a:rPr>
              <a:t>Handling</a:t>
            </a:r>
            <a:r>
              <a:rPr lang="ko-KR" altLang="en-US" sz="4000" dirty="0">
                <a:solidFill>
                  <a:schemeClr val="bg1"/>
                </a:solidFill>
              </a:rPr>
              <a:t>한 전체 자료 분석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8E1C69-190E-4D21-AECA-641F19DC2749}"/>
              </a:ext>
            </a:extLst>
          </p:cNvPr>
          <p:cNvCxnSpPr>
            <a:cxnSpLocks/>
          </p:cNvCxnSpPr>
          <p:nvPr/>
        </p:nvCxnSpPr>
        <p:spPr>
          <a:xfrm>
            <a:off x="947257" y="1451295"/>
            <a:ext cx="104065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C09A99-1199-4E4C-999F-8FE78B4E8B47}"/>
              </a:ext>
            </a:extLst>
          </p:cNvPr>
          <p:cNvSpPr txBox="1"/>
          <p:nvPr/>
        </p:nvSpPr>
        <p:spPr>
          <a:xfrm>
            <a:off x="947257" y="1907941"/>
            <a:ext cx="10268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● </a:t>
            </a:r>
            <a:r>
              <a:rPr lang="en-US" altLang="ko-KR" sz="2800" dirty="0">
                <a:solidFill>
                  <a:schemeClr val="bg1"/>
                </a:solidFill>
              </a:rPr>
              <a:t>Handling</a:t>
            </a:r>
            <a:r>
              <a:rPr lang="ko-KR" altLang="en-US" sz="2800" dirty="0">
                <a:solidFill>
                  <a:schemeClr val="bg1"/>
                </a:solidFill>
              </a:rPr>
              <a:t>한 전체 자료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한화 이글스 선수들의 전체 자료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F70C3-CD36-4F4D-B816-E2895F67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04" y="2990659"/>
            <a:ext cx="10048875" cy="3200400"/>
          </a:xfrm>
          <a:prstGeom prst="rect">
            <a:avLst/>
          </a:prstGeom>
          <a:ln w="508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447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1143</Words>
  <Application>Microsoft Office PowerPoint</Application>
  <PresentationFormat>와이드스크린</PresentationFormat>
  <Paragraphs>216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휴먼엑스포</vt:lpstr>
      <vt:lpstr>Arial</vt:lpstr>
      <vt:lpstr>Calibri</vt:lpstr>
      <vt:lpstr>Office 테마</vt:lpstr>
      <vt:lpstr>“ 이글스 군단의   가성비   갑은 누구? ”</vt:lpstr>
      <vt:lpstr>    Contents</vt:lpstr>
      <vt:lpstr>1. 분석 개요 ( 배경 및 목적 ) </vt:lpstr>
      <vt:lpstr>1. 분석 개요 ( 배경 및 목적 ) </vt:lpstr>
      <vt:lpstr>2. EDA ( 탐색적 데이터 분석 )</vt:lpstr>
      <vt:lpstr>2. EDA ( 탐색적 데이터 분석 )</vt:lpstr>
      <vt:lpstr>2. EDA ( 탐색적 데이터 분석 )</vt:lpstr>
      <vt:lpstr>3. 분석 </vt:lpstr>
      <vt:lpstr>3. 분석 - ① Handling한 전체 자료 분석</vt:lpstr>
      <vt:lpstr>3. 분석 - ① Handling한 전체 자료 분석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② 각 변수들의 단일 자료 분석  </vt:lpstr>
      <vt:lpstr>3. 분석 - ③ 변수들 간의 상관관계 분석</vt:lpstr>
      <vt:lpstr>3. 분석 - ③ 변수들 간의 상관관계 분석</vt:lpstr>
      <vt:lpstr>3. 분석 - ③ 변수들 간의 상관관계 분석</vt:lpstr>
      <vt:lpstr>3. 분석 - ④ 변수 그룹의 상관관계 분석</vt:lpstr>
      <vt:lpstr>3. 분석 - ④ 변수 그룹의 상관관계 분석</vt:lpstr>
      <vt:lpstr>4.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Hanwha Eagles</dc:title>
  <dc:creator>CPB04GameN</dc:creator>
  <cp:lastModifiedBy>CPB04GameN</cp:lastModifiedBy>
  <cp:revision>46</cp:revision>
  <dcterms:created xsi:type="dcterms:W3CDTF">2020-05-24T05:23:44Z</dcterms:created>
  <dcterms:modified xsi:type="dcterms:W3CDTF">2020-05-26T02:06:56Z</dcterms:modified>
</cp:coreProperties>
</file>