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73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9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8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33AE5-42CA-4708-B350-2109B8E87FF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9E78A-3BAC-4B5A-909A-D42B6BF62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11763-ED3F-4808-A7E9-532777E9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B3E5B0-1872-4C60-B822-E9B12355E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51424-13E6-4C57-93A4-B528110B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4869F-7E39-47EB-B7C4-3D6C00DF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25F1-0384-4853-894C-786EA2C5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8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B5F0C-23A3-4C7B-95A6-76813317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36705-2BD0-49F2-BC14-B033FEE1D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4BB5C-3197-4889-8F83-B5CB230F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7C4FA-8BEF-4047-9808-B3A69E73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CE075-E6D3-4DDB-91F2-724BFAEB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E2CCE3-4429-49C3-95E9-1A2DF107E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82640-4011-4396-89D1-388C2756A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DD036-5467-4694-B03C-09302E88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28D2E-A759-47EA-9B22-0F76E5F7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83829-7F68-4582-828F-99213F2A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2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0ED7C-F3DE-4FFF-8CC5-6088AC07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42231-0266-478E-93FA-20E2DEA0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07DE3-51F6-4F0B-8E0A-81F3B9E5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9AF76-1CDC-42DC-B150-498EC765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020BB-9BF5-4E7F-B4D1-3A6AF800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7985-55F5-483A-B8B7-399159B4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1CE21-EBE0-4306-9976-842C3E2B1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46695-5EA8-418F-8B58-EA6400D2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68263-B62E-4F53-BA5B-802EDCD6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9B80C-DA73-402D-B717-F27F281F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8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C81D-CC5C-48D5-A64A-02CF326A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2F18D-9B07-43B6-934D-296E4FD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C6D65-705A-4DC5-8CB4-9C61CCC8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7BA7C-3833-467D-B7F2-F2103138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BD587-9A65-4CA8-A983-D32229AE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CD02-B85D-411B-96BF-13D5A60E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7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DE29C-6553-4323-A0C9-6121A7D8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70E1B-200C-4711-B0A4-FE4DF176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ACE4B-3087-493E-BFA4-8DB67CB12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1705A8-1587-4D7F-AD88-57A8B8E2E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EEFF0-3B1A-4FF6-9507-084DCB122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4162D0-77AF-4013-AF3E-B7625D26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308597-A6D2-4FE8-90E4-2EFB104C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4EAC29-871B-4A7F-B631-60012E65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A30A6-FB68-4141-9641-F15B83C4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692DBC-89A0-41FB-993D-D643F8FF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32D0F-E817-4BFC-A633-FD3B1D47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449B8D-E88B-499C-A658-75BAC543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5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837C8E-C8C9-4D3D-A660-B3655646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644FEF-3876-424E-8383-04A7419F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C4C15-09D7-495A-BD0C-CAA401D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4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45BB5-3637-45A1-B138-8CFB5050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2A5DD-FDF7-4A3A-AFBB-D436BCE8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6BECF-AF87-4CC7-A24E-8676D3E6B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21ACB-689E-40F2-8CDC-EF4DD5C7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E44ADF-25C0-4088-BCBE-40C37482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EB80D-F2DD-418C-9C17-F6B72972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8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E7663-5413-492D-B876-2456037D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03014D-2108-4E66-A565-AFAF80C08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B89A96-4E6F-4EEB-8510-822A6C26C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526E7-8D96-43C2-A65F-432B5D0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431AC-C4EA-41D6-919D-3957AB01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0370F-0922-4E39-95AB-F5C7E77C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D749FF-8A8D-4EFB-9942-D82CDDB8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1635F-D303-4854-B787-59B9A70C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BD3E3-982B-42BB-8727-86C656A9F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88D3-9CF1-4B07-BC6F-EA7FB4E4F36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E339B-84CD-4311-B09B-72C91E3EF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31F29-B32A-482C-84A6-886B5C2DA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094B-AAF1-4C2F-9BC6-079DF9917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4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A5D9DE-9244-4E13-9638-45710DC2FBF9}"/>
              </a:ext>
            </a:extLst>
          </p:cNvPr>
          <p:cNvSpPr txBox="1"/>
          <p:nvPr/>
        </p:nvSpPr>
        <p:spPr>
          <a:xfrm>
            <a:off x="759282" y="2173991"/>
            <a:ext cx="4990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디지털컨버전스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스마트 콘텐츠와</a:t>
            </a:r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 융합 응용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SW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개발자 양성과정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76E8C-D02B-4515-A636-DA9E2B3F83C9}"/>
              </a:ext>
            </a:extLst>
          </p:cNvPr>
          <p:cNvSpPr txBox="1"/>
          <p:nvPr/>
        </p:nvSpPr>
        <p:spPr>
          <a:xfrm>
            <a:off x="1166632" y="3877903"/>
            <a:ext cx="5976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수강생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 민 규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강의장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강 남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수강 기간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2021. 05. 07 ~ 2021. 12. 08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수강 시간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15:30 ~ 22:00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이상훈 강사님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|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이은정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취업담임</a:t>
            </a:r>
            <a:endPara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41ED09-E430-471E-8368-FD215C898C81}"/>
              </a:ext>
            </a:extLst>
          </p:cNvPr>
          <p:cNvCxnSpPr>
            <a:cxnSpLocks/>
          </p:cNvCxnSpPr>
          <p:nvPr/>
        </p:nvCxnSpPr>
        <p:spPr>
          <a:xfrm>
            <a:off x="0" y="3332398"/>
            <a:ext cx="8338657" cy="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7049AB-C0F5-4DA5-B85A-9CD7B355D86F}"/>
              </a:ext>
            </a:extLst>
          </p:cNvPr>
          <p:cNvSpPr txBox="1"/>
          <p:nvPr/>
        </p:nvSpPr>
        <p:spPr>
          <a:xfrm>
            <a:off x="7054331" y="3429000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2021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년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월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26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13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일차 복습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69822AA-DD99-4F44-B74C-343CD070E5B4}"/>
              </a:ext>
            </a:extLst>
          </p:cNvPr>
          <p:cNvGrpSpPr/>
          <p:nvPr/>
        </p:nvGrpSpPr>
        <p:grpSpPr>
          <a:xfrm>
            <a:off x="7249490" y="0"/>
            <a:ext cx="4942510" cy="6858000"/>
            <a:chOff x="7249490" y="0"/>
            <a:chExt cx="4942510" cy="685800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1EBB716-AE62-472F-BF08-D65F422D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72"/>
            <a:stretch>
              <a:fillRect/>
            </a:stretch>
          </p:blipFill>
          <p:spPr>
            <a:xfrm>
              <a:off x="8036958" y="0"/>
              <a:ext cx="4155042" cy="6858000"/>
            </a:xfrm>
            <a:custGeom>
              <a:avLst/>
              <a:gdLst>
                <a:gd name="connsiteX0" fmla="*/ 1528683 w 4155042"/>
                <a:gd name="connsiteY0" fmla="*/ 0 h 6858000"/>
                <a:gd name="connsiteX1" fmla="*/ 4155042 w 4155042"/>
                <a:gd name="connsiteY1" fmla="*/ 0 h 6858000"/>
                <a:gd name="connsiteX2" fmla="*/ 4155042 w 4155042"/>
                <a:gd name="connsiteY2" fmla="*/ 6858000 h 6858000"/>
                <a:gd name="connsiteX3" fmla="*/ 0 w 41550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5042" h="6858000">
                  <a:moveTo>
                    <a:pt x="1528683" y="0"/>
                  </a:moveTo>
                  <a:lnTo>
                    <a:pt x="4155042" y="0"/>
                  </a:lnTo>
                  <a:lnTo>
                    <a:pt x="4155042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C0B65BC-919E-44FF-ADDF-917D0E9C5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912" t="33133"/>
            <a:stretch/>
          </p:blipFill>
          <p:spPr>
            <a:xfrm>
              <a:off x="7249490" y="0"/>
              <a:ext cx="2234556" cy="3110452"/>
            </a:xfrm>
            <a:custGeom>
              <a:avLst/>
              <a:gdLst>
                <a:gd name="connsiteX0" fmla="*/ 0 w 2234556"/>
                <a:gd name="connsiteY0" fmla="*/ 0 h 3110452"/>
                <a:gd name="connsiteX1" fmla="*/ 2234556 w 2234556"/>
                <a:gd name="connsiteY1" fmla="*/ 0 h 3110452"/>
                <a:gd name="connsiteX2" fmla="*/ 2234556 w 2234556"/>
                <a:gd name="connsiteY2" fmla="*/ 3110452 h 3110452"/>
                <a:gd name="connsiteX3" fmla="*/ 1181333 w 2234556"/>
                <a:gd name="connsiteY3" fmla="*/ 3110452 h 3110452"/>
                <a:gd name="connsiteX4" fmla="*/ 1189835 w 2234556"/>
                <a:gd name="connsiteY4" fmla="*/ 2874087 h 3110452"/>
                <a:gd name="connsiteX5" fmla="*/ 149626 w 2234556"/>
                <a:gd name="connsiteY5" fmla="*/ 127609 h 311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4556" h="3110452">
                  <a:moveTo>
                    <a:pt x="0" y="0"/>
                  </a:moveTo>
                  <a:lnTo>
                    <a:pt x="2234556" y="0"/>
                  </a:lnTo>
                  <a:lnTo>
                    <a:pt x="2234556" y="3110452"/>
                  </a:lnTo>
                  <a:lnTo>
                    <a:pt x="1181333" y="3110452"/>
                  </a:lnTo>
                  <a:lnTo>
                    <a:pt x="1189835" y="2874087"/>
                  </a:lnTo>
                  <a:cubicBezTo>
                    <a:pt x="1189835" y="1730810"/>
                    <a:pt x="777214" y="722825"/>
                    <a:pt x="149626" y="127609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81379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DBA5A1-A79F-406A-9B80-60ADF5AAD7FF}"/>
              </a:ext>
            </a:extLst>
          </p:cNvPr>
          <p:cNvSpPr/>
          <p:nvPr/>
        </p:nvSpPr>
        <p:spPr>
          <a:xfrm>
            <a:off x="184653" y="197141"/>
            <a:ext cx="8574786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8280E-8561-47DD-A80B-6B2EF3516813}"/>
              </a:ext>
            </a:extLst>
          </p:cNvPr>
          <p:cNvSpPr/>
          <p:nvPr/>
        </p:nvSpPr>
        <p:spPr>
          <a:xfrm>
            <a:off x="8759439" y="197141"/>
            <a:ext cx="3247908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D5E0D5-7CDF-49A6-8EED-00651A916BA5}"/>
              </a:ext>
            </a:extLst>
          </p:cNvPr>
          <p:cNvCxnSpPr>
            <a:cxnSpLocks/>
          </p:cNvCxnSpPr>
          <p:nvPr/>
        </p:nvCxnSpPr>
        <p:spPr>
          <a:xfrm flipH="1">
            <a:off x="264396" y="637325"/>
            <a:ext cx="8415301" cy="406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51FD8-A20F-462D-8010-F32F0C066348}"/>
              </a:ext>
            </a:extLst>
          </p:cNvPr>
          <p:cNvSpPr txBox="1"/>
          <p:nvPr/>
        </p:nvSpPr>
        <p:spPr>
          <a:xfrm>
            <a:off x="276979" y="275809"/>
            <a:ext cx="2895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클래스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메소드 재활용성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33CA70-768C-4931-9ED0-68098DFF8D2B}"/>
              </a:ext>
            </a:extLst>
          </p:cNvPr>
          <p:cNvCxnSpPr>
            <a:cxnSpLocks/>
          </p:cNvCxnSpPr>
          <p:nvPr/>
        </p:nvCxnSpPr>
        <p:spPr>
          <a:xfrm flipH="1">
            <a:off x="8851764" y="621116"/>
            <a:ext cx="3089879" cy="1491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AEC94B-4BB9-415B-9D6C-EEB2B5EDF0E1}"/>
              </a:ext>
            </a:extLst>
          </p:cNvPr>
          <p:cNvSpPr txBox="1"/>
          <p:nvPr/>
        </p:nvSpPr>
        <p:spPr>
          <a:xfrm>
            <a:off x="8851764" y="831791"/>
            <a:ext cx="697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58E8-927A-45F3-8EEC-372E706A2AD4}"/>
              </a:ext>
            </a:extLst>
          </p:cNvPr>
          <p:cNvSpPr txBox="1"/>
          <p:nvPr/>
        </p:nvSpPr>
        <p:spPr>
          <a:xfrm>
            <a:off x="9013371" y="2758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주요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969B5-4306-4D38-A2C7-A013CF6DF24B}"/>
              </a:ext>
            </a:extLst>
          </p:cNvPr>
          <p:cNvSpPr txBox="1"/>
          <p:nvPr/>
        </p:nvSpPr>
        <p:spPr>
          <a:xfrm>
            <a:off x="364481" y="1336070"/>
            <a:ext cx="82365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클래스를 </a:t>
            </a:r>
            <a:r>
              <a:rPr lang="ko-KR" altLang="en-US" dirty="0" err="1"/>
              <a:t>잘만들면</a:t>
            </a:r>
            <a:r>
              <a:rPr lang="ko-KR" altLang="en-US" dirty="0"/>
              <a:t> 원하는 결과를 쉽게 얻을 수 있다</a:t>
            </a:r>
            <a:r>
              <a:rPr lang="en-US" altLang="ko-KR" dirty="0"/>
              <a:t>(</a:t>
            </a:r>
            <a:r>
              <a:rPr lang="ko-KR" altLang="en-US" dirty="0"/>
              <a:t>재활용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&gt; </a:t>
            </a:r>
            <a:r>
              <a:rPr lang="ko-KR" altLang="en-US" dirty="0" err="1"/>
              <a:t>다른사람이</a:t>
            </a:r>
            <a:r>
              <a:rPr lang="ko-KR" altLang="en-US" dirty="0"/>
              <a:t> </a:t>
            </a:r>
            <a:r>
              <a:rPr lang="ko-KR" altLang="en-US" dirty="0" err="1"/>
              <a:t>사용가능함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메소드 또한 </a:t>
            </a:r>
            <a:r>
              <a:rPr lang="ko-KR" altLang="en-US" dirty="0" err="1"/>
              <a:t>잘만들면</a:t>
            </a:r>
            <a:r>
              <a:rPr lang="ko-KR" altLang="en-US" dirty="0"/>
              <a:t> 재활용성이 좋다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다만 기능이 </a:t>
            </a:r>
            <a:r>
              <a:rPr lang="ko-KR" altLang="en-US" dirty="0" err="1"/>
              <a:t>묶여있으면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중복</a:t>
            </a:r>
            <a:r>
              <a:rPr lang="en-US" altLang="ko-KR" dirty="0"/>
              <a:t>, </a:t>
            </a:r>
            <a:r>
              <a:rPr lang="ko-KR" altLang="en-US" dirty="0" err="1"/>
              <a:t>수정등이</a:t>
            </a:r>
            <a:r>
              <a:rPr lang="ko-KR" altLang="en-US" dirty="0"/>
              <a:t> 어려울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클래스의 최대 단점은 변수변경이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 변경 시 다른 곳에서 해당 클래스를 사용할 때 모든 프로젝트에 에러</a:t>
            </a:r>
            <a:r>
              <a:rPr lang="en-US" altLang="ko-KR" dirty="0"/>
              <a:t>, </a:t>
            </a:r>
            <a:r>
              <a:rPr lang="ko-KR" altLang="en-US" dirty="0"/>
              <a:t>오류 등이 발생할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3994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DBA5A1-A79F-406A-9B80-60ADF5AAD7FF}"/>
              </a:ext>
            </a:extLst>
          </p:cNvPr>
          <p:cNvSpPr/>
          <p:nvPr/>
        </p:nvSpPr>
        <p:spPr>
          <a:xfrm>
            <a:off x="184653" y="197141"/>
            <a:ext cx="8574786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8280E-8561-47DD-A80B-6B2EF3516813}"/>
              </a:ext>
            </a:extLst>
          </p:cNvPr>
          <p:cNvSpPr/>
          <p:nvPr/>
        </p:nvSpPr>
        <p:spPr>
          <a:xfrm>
            <a:off x="8759439" y="197141"/>
            <a:ext cx="3247908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D5E0D5-7CDF-49A6-8EED-00651A916BA5}"/>
              </a:ext>
            </a:extLst>
          </p:cNvPr>
          <p:cNvCxnSpPr>
            <a:cxnSpLocks/>
          </p:cNvCxnSpPr>
          <p:nvPr/>
        </p:nvCxnSpPr>
        <p:spPr>
          <a:xfrm flipH="1">
            <a:off x="264396" y="637325"/>
            <a:ext cx="8415301" cy="406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51FD8-A20F-462D-8010-F32F0C066348}"/>
              </a:ext>
            </a:extLst>
          </p:cNvPr>
          <p:cNvSpPr txBox="1"/>
          <p:nvPr/>
        </p:nvSpPr>
        <p:spPr>
          <a:xfrm>
            <a:off x="276979" y="275809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 </a:t>
            </a:r>
            <a:r>
              <a:rPr lang="en-US" altLang="ko-KR" sz="1600" b="1" dirty="0"/>
              <a:t>:</a:t>
            </a:r>
            <a:endParaRPr lang="ko-KR" altLang="en-US" sz="1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33CA70-768C-4931-9ED0-68098DFF8D2B}"/>
              </a:ext>
            </a:extLst>
          </p:cNvPr>
          <p:cNvCxnSpPr>
            <a:cxnSpLocks/>
          </p:cNvCxnSpPr>
          <p:nvPr/>
        </p:nvCxnSpPr>
        <p:spPr>
          <a:xfrm flipH="1">
            <a:off x="8851764" y="621116"/>
            <a:ext cx="3089879" cy="1491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AEC94B-4BB9-415B-9D6C-EEB2B5EDF0E1}"/>
              </a:ext>
            </a:extLst>
          </p:cNvPr>
          <p:cNvSpPr txBox="1"/>
          <p:nvPr/>
        </p:nvSpPr>
        <p:spPr>
          <a:xfrm>
            <a:off x="8851764" y="831791"/>
            <a:ext cx="697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58E8-927A-45F3-8EEC-372E706A2AD4}"/>
              </a:ext>
            </a:extLst>
          </p:cNvPr>
          <p:cNvSpPr txBox="1"/>
          <p:nvPr/>
        </p:nvSpPr>
        <p:spPr>
          <a:xfrm>
            <a:off x="9013371" y="2758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주요 내용</a:t>
            </a:r>
          </a:p>
        </p:txBody>
      </p:sp>
    </p:spTree>
    <p:extLst>
      <p:ext uri="{BB962C8B-B14F-4D97-AF65-F5344CB8AC3E}">
        <p14:creationId xmlns:p14="http://schemas.microsoft.com/office/powerpoint/2010/main" val="263223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DBA5A1-A79F-406A-9B80-60ADF5AAD7FF}"/>
              </a:ext>
            </a:extLst>
          </p:cNvPr>
          <p:cNvSpPr/>
          <p:nvPr/>
        </p:nvSpPr>
        <p:spPr>
          <a:xfrm>
            <a:off x="184653" y="197141"/>
            <a:ext cx="8574786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8280E-8561-47DD-A80B-6B2EF3516813}"/>
              </a:ext>
            </a:extLst>
          </p:cNvPr>
          <p:cNvSpPr/>
          <p:nvPr/>
        </p:nvSpPr>
        <p:spPr>
          <a:xfrm>
            <a:off x="8759439" y="197141"/>
            <a:ext cx="3247908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D5E0D5-7CDF-49A6-8EED-00651A916BA5}"/>
              </a:ext>
            </a:extLst>
          </p:cNvPr>
          <p:cNvCxnSpPr>
            <a:cxnSpLocks/>
          </p:cNvCxnSpPr>
          <p:nvPr/>
        </p:nvCxnSpPr>
        <p:spPr>
          <a:xfrm flipH="1">
            <a:off x="264396" y="637325"/>
            <a:ext cx="8415301" cy="406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51FD8-A20F-462D-8010-F32F0C066348}"/>
              </a:ext>
            </a:extLst>
          </p:cNvPr>
          <p:cNvSpPr txBox="1"/>
          <p:nvPr/>
        </p:nvSpPr>
        <p:spPr>
          <a:xfrm>
            <a:off x="276979" y="27580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 </a:t>
            </a:r>
            <a:r>
              <a:rPr lang="en-US" altLang="ko-KR" sz="1600" b="1" dirty="0"/>
              <a:t>:  </a:t>
            </a:r>
            <a:endParaRPr lang="ko-KR" altLang="en-US" sz="1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33CA70-768C-4931-9ED0-68098DFF8D2B}"/>
              </a:ext>
            </a:extLst>
          </p:cNvPr>
          <p:cNvCxnSpPr>
            <a:cxnSpLocks/>
          </p:cNvCxnSpPr>
          <p:nvPr/>
        </p:nvCxnSpPr>
        <p:spPr>
          <a:xfrm flipH="1">
            <a:off x="8851764" y="621116"/>
            <a:ext cx="3089879" cy="1491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AEC94B-4BB9-415B-9D6C-EEB2B5EDF0E1}"/>
              </a:ext>
            </a:extLst>
          </p:cNvPr>
          <p:cNvSpPr txBox="1"/>
          <p:nvPr/>
        </p:nvSpPr>
        <p:spPr>
          <a:xfrm>
            <a:off x="8851764" y="831791"/>
            <a:ext cx="697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58E8-927A-45F3-8EEC-372E706A2AD4}"/>
              </a:ext>
            </a:extLst>
          </p:cNvPr>
          <p:cNvSpPr txBox="1"/>
          <p:nvPr/>
        </p:nvSpPr>
        <p:spPr>
          <a:xfrm>
            <a:off x="9013371" y="2758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주요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37BCB2-49FD-4648-9B2F-B42B42DB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0" y="700894"/>
            <a:ext cx="8402718" cy="58812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58D3C0-6521-44AB-8581-76FFE963D559}"/>
              </a:ext>
            </a:extLst>
          </p:cNvPr>
          <p:cNvSpPr/>
          <p:nvPr/>
        </p:nvSpPr>
        <p:spPr>
          <a:xfrm>
            <a:off x="783688" y="981508"/>
            <a:ext cx="7788442" cy="20283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B604B8-69EF-4214-878C-E42726E42E05}"/>
              </a:ext>
            </a:extLst>
          </p:cNvPr>
          <p:cNvSpPr/>
          <p:nvPr/>
        </p:nvSpPr>
        <p:spPr>
          <a:xfrm>
            <a:off x="783688" y="3115108"/>
            <a:ext cx="7788442" cy="9330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810044-5DC1-45B9-A488-70FE88EC8231}"/>
              </a:ext>
            </a:extLst>
          </p:cNvPr>
          <p:cNvSpPr/>
          <p:nvPr/>
        </p:nvSpPr>
        <p:spPr>
          <a:xfrm>
            <a:off x="783688" y="4153333"/>
            <a:ext cx="7788442" cy="10473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32BE06-C8AC-4505-A4D1-4D6B39B84241}"/>
              </a:ext>
            </a:extLst>
          </p:cNvPr>
          <p:cNvSpPr/>
          <p:nvPr/>
        </p:nvSpPr>
        <p:spPr>
          <a:xfrm>
            <a:off x="783688" y="5305858"/>
            <a:ext cx="7788442" cy="10473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6A973-71F5-4B27-8963-8C13C1B84581}"/>
              </a:ext>
            </a:extLst>
          </p:cNvPr>
          <p:cNvSpPr txBox="1"/>
          <p:nvPr/>
        </p:nvSpPr>
        <p:spPr>
          <a:xfrm>
            <a:off x="5917403" y="1647398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변수 선언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D86731-49F9-4120-B77C-289FA75C90CC}"/>
              </a:ext>
            </a:extLst>
          </p:cNvPr>
          <p:cNvSpPr txBox="1"/>
          <p:nvPr/>
        </p:nvSpPr>
        <p:spPr>
          <a:xfrm>
            <a:off x="5917403" y="3433202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C000"/>
                </a:solidFill>
              </a:rPr>
              <a:t>생성자에서 </a:t>
            </a:r>
            <a:r>
              <a:rPr lang="ko-KR" altLang="en-US" sz="1200" dirty="0" err="1">
                <a:solidFill>
                  <a:srgbClr val="FFC000"/>
                </a:solidFill>
              </a:rPr>
              <a:t>초기화값</a:t>
            </a:r>
            <a:r>
              <a:rPr lang="ko-KR" altLang="en-US" sz="1200" dirty="0">
                <a:solidFill>
                  <a:srgbClr val="FFC000"/>
                </a:solidFill>
              </a:rPr>
              <a:t> 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6C3D91-8D61-495D-9425-1FE5EA92039E}"/>
              </a:ext>
            </a:extLst>
          </p:cNvPr>
          <p:cNvSpPr txBox="1"/>
          <p:nvPr/>
        </p:nvSpPr>
        <p:spPr>
          <a:xfrm>
            <a:off x="5917403" y="4538491"/>
            <a:ext cx="185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배팅금액 </a:t>
            </a:r>
            <a:r>
              <a:rPr lang="ko-KR" altLang="en-US" sz="1200" dirty="0" err="1">
                <a:solidFill>
                  <a:srgbClr val="FFC000"/>
                </a:solidFill>
              </a:rPr>
              <a:t>입력시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en-US" altLang="ko-KR" sz="1200" dirty="0" err="1">
                <a:solidFill>
                  <a:srgbClr val="FFC000"/>
                </a:solidFill>
              </a:rPr>
              <a:t>bettingMoney</a:t>
            </a:r>
            <a:r>
              <a:rPr lang="ko-KR" altLang="en-US" sz="1200" dirty="0">
                <a:solidFill>
                  <a:srgbClr val="FFC000"/>
                </a:solidFill>
              </a:rPr>
              <a:t>값으로 대입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23D2A-8778-4C93-A4D5-EF67F0AD8CC2}"/>
              </a:ext>
            </a:extLst>
          </p:cNvPr>
          <p:cNvSpPr txBox="1"/>
          <p:nvPr/>
        </p:nvSpPr>
        <p:spPr>
          <a:xfrm>
            <a:off x="5042411" y="5585808"/>
            <a:ext cx="3560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</a:rPr>
              <a:t>1000</a:t>
            </a:r>
            <a:r>
              <a:rPr lang="ko-KR" altLang="en-US" sz="1200" dirty="0">
                <a:solidFill>
                  <a:srgbClr val="FFC000"/>
                </a:solidFill>
              </a:rPr>
              <a:t>이라는 한정된 값에서만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다이스게임 진행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정해진 금액 벗어났을 때 </a:t>
            </a:r>
            <a:r>
              <a:rPr lang="en-US" altLang="ko-KR" sz="1200" dirty="0" err="1">
                <a:solidFill>
                  <a:srgbClr val="FFC000"/>
                </a:solidFill>
              </a:rPr>
              <a:t>inputBeetinMoney</a:t>
            </a:r>
            <a:r>
              <a:rPr lang="ko-KR" altLang="en-US" sz="1200" dirty="0">
                <a:solidFill>
                  <a:srgbClr val="FFC000"/>
                </a:solidFill>
              </a:rPr>
              <a:t>로 </a:t>
            </a:r>
            <a:r>
              <a:rPr lang="ko-KR" altLang="en-US" sz="1200" dirty="0" err="1">
                <a:solidFill>
                  <a:srgbClr val="FFC000"/>
                </a:solidFill>
              </a:rPr>
              <a:t>돌아감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32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DBA5A1-A79F-406A-9B80-60ADF5AAD7FF}"/>
              </a:ext>
            </a:extLst>
          </p:cNvPr>
          <p:cNvSpPr/>
          <p:nvPr/>
        </p:nvSpPr>
        <p:spPr>
          <a:xfrm>
            <a:off x="184653" y="197141"/>
            <a:ext cx="8574786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8280E-8561-47DD-A80B-6B2EF3516813}"/>
              </a:ext>
            </a:extLst>
          </p:cNvPr>
          <p:cNvSpPr/>
          <p:nvPr/>
        </p:nvSpPr>
        <p:spPr>
          <a:xfrm>
            <a:off x="8759439" y="197141"/>
            <a:ext cx="3247908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D5E0D5-7CDF-49A6-8EED-00651A916BA5}"/>
              </a:ext>
            </a:extLst>
          </p:cNvPr>
          <p:cNvCxnSpPr>
            <a:cxnSpLocks/>
          </p:cNvCxnSpPr>
          <p:nvPr/>
        </p:nvCxnSpPr>
        <p:spPr>
          <a:xfrm flipH="1">
            <a:off x="264396" y="637325"/>
            <a:ext cx="8415301" cy="406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51FD8-A20F-462D-8010-F32F0C066348}"/>
              </a:ext>
            </a:extLst>
          </p:cNvPr>
          <p:cNvSpPr txBox="1"/>
          <p:nvPr/>
        </p:nvSpPr>
        <p:spPr>
          <a:xfrm>
            <a:off x="276979" y="27580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 </a:t>
            </a:r>
            <a:r>
              <a:rPr lang="en-US" altLang="ko-KR" sz="1600" b="1" dirty="0"/>
              <a:t>:  </a:t>
            </a:r>
            <a:endParaRPr lang="ko-KR" altLang="en-US" sz="1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33CA70-768C-4931-9ED0-68098DFF8D2B}"/>
              </a:ext>
            </a:extLst>
          </p:cNvPr>
          <p:cNvCxnSpPr>
            <a:cxnSpLocks/>
          </p:cNvCxnSpPr>
          <p:nvPr/>
        </p:nvCxnSpPr>
        <p:spPr>
          <a:xfrm flipH="1">
            <a:off x="8851764" y="621116"/>
            <a:ext cx="3089879" cy="1491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AEC94B-4BB9-415B-9D6C-EEB2B5EDF0E1}"/>
              </a:ext>
            </a:extLst>
          </p:cNvPr>
          <p:cNvSpPr txBox="1"/>
          <p:nvPr/>
        </p:nvSpPr>
        <p:spPr>
          <a:xfrm>
            <a:off x="8851764" y="831791"/>
            <a:ext cx="697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58E8-927A-45F3-8EEC-372E706A2AD4}"/>
              </a:ext>
            </a:extLst>
          </p:cNvPr>
          <p:cNvSpPr txBox="1"/>
          <p:nvPr/>
        </p:nvSpPr>
        <p:spPr>
          <a:xfrm>
            <a:off x="9013371" y="2758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주요 내용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C70332-C082-463B-A0EA-523F2C17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0" y="733637"/>
            <a:ext cx="8481587" cy="584855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084BB3-8C5B-442D-9C36-55C65FC055FC}"/>
              </a:ext>
            </a:extLst>
          </p:cNvPr>
          <p:cNvSpPr/>
          <p:nvPr/>
        </p:nvSpPr>
        <p:spPr>
          <a:xfrm>
            <a:off x="264396" y="771702"/>
            <a:ext cx="7788442" cy="17809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3D20B2-8B1D-4173-A6BA-C88542612E85}"/>
              </a:ext>
            </a:extLst>
          </p:cNvPr>
          <p:cNvSpPr/>
          <p:nvPr/>
        </p:nvSpPr>
        <p:spPr>
          <a:xfrm>
            <a:off x="264396" y="2608405"/>
            <a:ext cx="7788442" cy="17809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EF694-F3C7-489C-B91B-83CCD4E8759B}"/>
              </a:ext>
            </a:extLst>
          </p:cNvPr>
          <p:cNvSpPr/>
          <p:nvPr/>
        </p:nvSpPr>
        <p:spPr>
          <a:xfrm>
            <a:off x="264396" y="4445108"/>
            <a:ext cx="7788442" cy="21370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0DF0C-3846-47D7-B109-CB58B621EBBF}"/>
              </a:ext>
            </a:extLst>
          </p:cNvPr>
          <p:cNvSpPr txBox="1"/>
          <p:nvPr/>
        </p:nvSpPr>
        <p:spPr>
          <a:xfrm>
            <a:off x="5098253" y="1214428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컴퓨터 주사위 조건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 err="1">
                <a:solidFill>
                  <a:srgbClr val="FFC000"/>
                </a:solidFill>
              </a:rPr>
              <a:t>첫번재</a:t>
            </a:r>
            <a:r>
              <a:rPr lang="ko-KR" altLang="en-US" sz="1200" dirty="0">
                <a:solidFill>
                  <a:srgbClr val="FFC000"/>
                </a:solidFill>
              </a:rPr>
              <a:t> 주사위 홀수 시 두번째 주사위 값 </a:t>
            </a:r>
            <a:r>
              <a:rPr lang="en-US" altLang="ko-KR" sz="1200" dirty="0">
                <a:solidFill>
                  <a:srgbClr val="FFC000"/>
                </a:solidFill>
              </a:rPr>
              <a:t>0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2DBC7-77ED-4D4D-A605-1542EABF45BB}"/>
              </a:ext>
            </a:extLst>
          </p:cNvPr>
          <p:cNvSpPr txBox="1"/>
          <p:nvPr/>
        </p:nvSpPr>
        <p:spPr>
          <a:xfrm>
            <a:off x="5098253" y="3105835"/>
            <a:ext cx="4029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사용자 주사위 조건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 err="1">
                <a:solidFill>
                  <a:srgbClr val="FFC000"/>
                </a:solidFill>
              </a:rPr>
              <a:t>첫번재</a:t>
            </a:r>
            <a:r>
              <a:rPr lang="ko-KR" altLang="en-US" sz="1200" dirty="0">
                <a:solidFill>
                  <a:srgbClr val="FFC000"/>
                </a:solidFill>
              </a:rPr>
              <a:t> 주사위 홀수 시 두번째 주사위 값 </a:t>
            </a:r>
            <a:r>
              <a:rPr lang="en-US" altLang="ko-KR" sz="1200" dirty="0">
                <a:solidFill>
                  <a:srgbClr val="FFC000"/>
                </a:solidFill>
              </a:rPr>
              <a:t>0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138C68-A71D-42BF-9A64-217ABAA0B9F8}"/>
              </a:ext>
            </a:extLst>
          </p:cNvPr>
          <p:cNvSpPr txBox="1"/>
          <p:nvPr/>
        </p:nvSpPr>
        <p:spPr>
          <a:xfrm>
            <a:off x="5098253" y="5216871"/>
            <a:ext cx="4029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두번째 주사위를 돌리게 되었을 시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값마다 능력 적용</a:t>
            </a:r>
          </a:p>
        </p:txBody>
      </p:sp>
    </p:spTree>
    <p:extLst>
      <p:ext uri="{BB962C8B-B14F-4D97-AF65-F5344CB8AC3E}">
        <p14:creationId xmlns:p14="http://schemas.microsoft.com/office/powerpoint/2010/main" val="13266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719057-0800-4A9B-AA5F-C1103E65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0" y="774242"/>
            <a:ext cx="8415302" cy="580794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DBA5A1-A79F-406A-9B80-60ADF5AAD7FF}"/>
              </a:ext>
            </a:extLst>
          </p:cNvPr>
          <p:cNvSpPr/>
          <p:nvPr/>
        </p:nvSpPr>
        <p:spPr>
          <a:xfrm>
            <a:off x="184653" y="197141"/>
            <a:ext cx="8574786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8280E-8561-47DD-A80B-6B2EF3516813}"/>
              </a:ext>
            </a:extLst>
          </p:cNvPr>
          <p:cNvSpPr/>
          <p:nvPr/>
        </p:nvSpPr>
        <p:spPr>
          <a:xfrm>
            <a:off x="8759439" y="197141"/>
            <a:ext cx="3247908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D5E0D5-7CDF-49A6-8EED-00651A916BA5}"/>
              </a:ext>
            </a:extLst>
          </p:cNvPr>
          <p:cNvCxnSpPr>
            <a:cxnSpLocks/>
          </p:cNvCxnSpPr>
          <p:nvPr/>
        </p:nvCxnSpPr>
        <p:spPr>
          <a:xfrm flipH="1">
            <a:off x="264396" y="637325"/>
            <a:ext cx="8415301" cy="406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51FD8-A20F-462D-8010-F32F0C066348}"/>
              </a:ext>
            </a:extLst>
          </p:cNvPr>
          <p:cNvSpPr txBox="1"/>
          <p:nvPr/>
        </p:nvSpPr>
        <p:spPr>
          <a:xfrm>
            <a:off x="276979" y="27580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 </a:t>
            </a:r>
            <a:r>
              <a:rPr lang="en-US" altLang="ko-KR" sz="1600" b="1" dirty="0"/>
              <a:t>:  </a:t>
            </a:r>
            <a:endParaRPr lang="ko-KR" altLang="en-US" sz="1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33CA70-768C-4931-9ED0-68098DFF8D2B}"/>
              </a:ext>
            </a:extLst>
          </p:cNvPr>
          <p:cNvCxnSpPr>
            <a:cxnSpLocks/>
          </p:cNvCxnSpPr>
          <p:nvPr/>
        </p:nvCxnSpPr>
        <p:spPr>
          <a:xfrm flipH="1">
            <a:off x="8851764" y="621116"/>
            <a:ext cx="3089879" cy="1491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AEC94B-4BB9-415B-9D6C-EEB2B5EDF0E1}"/>
              </a:ext>
            </a:extLst>
          </p:cNvPr>
          <p:cNvSpPr txBox="1"/>
          <p:nvPr/>
        </p:nvSpPr>
        <p:spPr>
          <a:xfrm>
            <a:off x="8851764" y="831791"/>
            <a:ext cx="697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58E8-927A-45F3-8EEC-372E706A2AD4}"/>
              </a:ext>
            </a:extLst>
          </p:cNvPr>
          <p:cNvSpPr txBox="1"/>
          <p:nvPr/>
        </p:nvSpPr>
        <p:spPr>
          <a:xfrm>
            <a:off x="9013371" y="2758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주요 내용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EF694-F3C7-489C-B91B-83CCD4E8759B}"/>
              </a:ext>
            </a:extLst>
          </p:cNvPr>
          <p:cNvSpPr/>
          <p:nvPr/>
        </p:nvSpPr>
        <p:spPr>
          <a:xfrm>
            <a:off x="492995" y="774242"/>
            <a:ext cx="8186701" cy="23880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AEBDE1-6CB3-4E68-B628-E92A606DA41A}"/>
              </a:ext>
            </a:extLst>
          </p:cNvPr>
          <p:cNvSpPr/>
          <p:nvPr/>
        </p:nvSpPr>
        <p:spPr>
          <a:xfrm>
            <a:off x="492995" y="3258610"/>
            <a:ext cx="8186701" cy="16086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C42D4B-A8DF-44CF-A857-B5DA404C66FD}"/>
              </a:ext>
            </a:extLst>
          </p:cNvPr>
          <p:cNvSpPr/>
          <p:nvPr/>
        </p:nvSpPr>
        <p:spPr>
          <a:xfrm>
            <a:off x="492995" y="4973525"/>
            <a:ext cx="8186701" cy="14653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A9E1AE-1BB6-4F0E-9C55-9969A1792DE2}"/>
              </a:ext>
            </a:extLst>
          </p:cNvPr>
          <p:cNvSpPr txBox="1"/>
          <p:nvPr/>
        </p:nvSpPr>
        <p:spPr>
          <a:xfrm>
            <a:off x="4653548" y="5357803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이하 </a:t>
            </a:r>
            <a:r>
              <a:rPr lang="ko-KR" altLang="en-US" sz="1200" dirty="0" err="1">
                <a:solidFill>
                  <a:srgbClr val="FFC000"/>
                </a:solidFill>
              </a:rPr>
              <a:t>겟</a:t>
            </a:r>
            <a:r>
              <a:rPr lang="ko-KR" altLang="en-US" sz="1200" dirty="0">
                <a:solidFill>
                  <a:srgbClr val="FFC000"/>
                </a:solidFill>
              </a:rPr>
              <a:t> </a:t>
            </a:r>
            <a:r>
              <a:rPr lang="ko-KR" altLang="en-US" sz="1200" dirty="0" err="1">
                <a:solidFill>
                  <a:srgbClr val="FFC000"/>
                </a:solidFill>
              </a:rPr>
              <a:t>리턴문</a:t>
            </a:r>
            <a:r>
              <a:rPr lang="en-US" altLang="ko-KR" sz="1200" dirty="0">
                <a:solidFill>
                  <a:srgbClr val="FFC000"/>
                </a:solidFill>
              </a:rPr>
              <a:t>.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2A1020-B7D9-4D00-BBB7-AD7376537BD5}"/>
              </a:ext>
            </a:extLst>
          </p:cNvPr>
          <p:cNvSpPr txBox="1"/>
          <p:nvPr/>
        </p:nvSpPr>
        <p:spPr>
          <a:xfrm>
            <a:off x="6825248" y="3785943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게임 종료  조건과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문장 출력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C46F4B-EB20-40B7-818D-07ABEF1256CA}"/>
              </a:ext>
            </a:extLst>
          </p:cNvPr>
          <p:cNvSpPr txBox="1"/>
          <p:nvPr/>
        </p:nvSpPr>
        <p:spPr>
          <a:xfrm>
            <a:off x="6393808" y="958949"/>
            <a:ext cx="202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배팅금액과 게임결과에 따른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배팅금액 가감</a:t>
            </a:r>
            <a:r>
              <a:rPr lang="en-US" altLang="ko-KR" sz="1200" dirty="0">
                <a:solidFill>
                  <a:srgbClr val="FFC000"/>
                </a:solidFill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</a:rPr>
              <a:t>보유 금액 확인</a:t>
            </a:r>
          </a:p>
        </p:txBody>
      </p:sp>
    </p:spTree>
    <p:extLst>
      <p:ext uri="{BB962C8B-B14F-4D97-AF65-F5344CB8AC3E}">
        <p14:creationId xmlns:p14="http://schemas.microsoft.com/office/powerpoint/2010/main" val="60855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EBCF8CC-C629-4C4C-9016-2BBFDE68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7" y="715519"/>
            <a:ext cx="8415301" cy="58666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DBA5A1-A79F-406A-9B80-60ADF5AAD7FF}"/>
              </a:ext>
            </a:extLst>
          </p:cNvPr>
          <p:cNvSpPr/>
          <p:nvPr/>
        </p:nvSpPr>
        <p:spPr>
          <a:xfrm>
            <a:off x="184653" y="197141"/>
            <a:ext cx="8574786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8280E-8561-47DD-A80B-6B2EF3516813}"/>
              </a:ext>
            </a:extLst>
          </p:cNvPr>
          <p:cNvSpPr/>
          <p:nvPr/>
        </p:nvSpPr>
        <p:spPr>
          <a:xfrm>
            <a:off x="8759439" y="197141"/>
            <a:ext cx="3247908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D5E0D5-7CDF-49A6-8EED-00651A916BA5}"/>
              </a:ext>
            </a:extLst>
          </p:cNvPr>
          <p:cNvCxnSpPr>
            <a:cxnSpLocks/>
          </p:cNvCxnSpPr>
          <p:nvPr/>
        </p:nvCxnSpPr>
        <p:spPr>
          <a:xfrm flipH="1">
            <a:off x="264396" y="637325"/>
            <a:ext cx="8415301" cy="406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51FD8-A20F-462D-8010-F32F0C066348}"/>
              </a:ext>
            </a:extLst>
          </p:cNvPr>
          <p:cNvSpPr txBox="1"/>
          <p:nvPr/>
        </p:nvSpPr>
        <p:spPr>
          <a:xfrm>
            <a:off x="276979" y="27580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 </a:t>
            </a:r>
            <a:r>
              <a:rPr lang="en-US" altLang="ko-KR" sz="1600" b="1" dirty="0"/>
              <a:t>:  </a:t>
            </a:r>
            <a:endParaRPr lang="ko-KR" altLang="en-US" sz="1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33CA70-768C-4931-9ED0-68098DFF8D2B}"/>
              </a:ext>
            </a:extLst>
          </p:cNvPr>
          <p:cNvCxnSpPr>
            <a:cxnSpLocks/>
          </p:cNvCxnSpPr>
          <p:nvPr/>
        </p:nvCxnSpPr>
        <p:spPr>
          <a:xfrm flipH="1">
            <a:off x="8851764" y="621116"/>
            <a:ext cx="3089879" cy="1491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AEC94B-4BB9-415B-9D6C-EEB2B5EDF0E1}"/>
              </a:ext>
            </a:extLst>
          </p:cNvPr>
          <p:cNvSpPr txBox="1"/>
          <p:nvPr/>
        </p:nvSpPr>
        <p:spPr>
          <a:xfrm>
            <a:off x="8851764" y="831791"/>
            <a:ext cx="697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58E8-927A-45F3-8EEC-372E706A2AD4}"/>
              </a:ext>
            </a:extLst>
          </p:cNvPr>
          <p:cNvSpPr txBox="1"/>
          <p:nvPr/>
        </p:nvSpPr>
        <p:spPr>
          <a:xfrm>
            <a:off x="9013371" y="2758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주요 내용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EF694-F3C7-489C-B91B-83CCD4E8759B}"/>
              </a:ext>
            </a:extLst>
          </p:cNvPr>
          <p:cNvSpPr/>
          <p:nvPr/>
        </p:nvSpPr>
        <p:spPr>
          <a:xfrm>
            <a:off x="492995" y="774242"/>
            <a:ext cx="8186701" cy="10116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AEBDE1-6CB3-4E68-B628-E92A606DA41A}"/>
              </a:ext>
            </a:extLst>
          </p:cNvPr>
          <p:cNvSpPr/>
          <p:nvPr/>
        </p:nvSpPr>
        <p:spPr>
          <a:xfrm>
            <a:off x="492995" y="1823485"/>
            <a:ext cx="8186701" cy="46249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2A1020-B7D9-4D00-BBB7-AD7376537BD5}"/>
              </a:ext>
            </a:extLst>
          </p:cNvPr>
          <p:cNvSpPr txBox="1"/>
          <p:nvPr/>
        </p:nvSpPr>
        <p:spPr>
          <a:xfrm>
            <a:off x="5217965" y="2170176"/>
            <a:ext cx="3552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C000"/>
                </a:solidFill>
              </a:rPr>
              <a:t>i</a:t>
            </a:r>
            <a:r>
              <a:rPr lang="en-US" altLang="ko-KR" sz="1200" dirty="0">
                <a:solidFill>
                  <a:srgbClr val="FFC000"/>
                </a:solidFill>
              </a:rPr>
              <a:t> = </a:t>
            </a:r>
            <a:r>
              <a:rPr lang="ko-KR" altLang="en-US" sz="1200" dirty="0">
                <a:solidFill>
                  <a:srgbClr val="FFC000"/>
                </a:solidFill>
              </a:rPr>
              <a:t>게임 라운드</a:t>
            </a:r>
            <a:endParaRPr lang="en-US" altLang="ko-KR" sz="1200" dirty="0">
              <a:solidFill>
                <a:srgbClr val="FFC000"/>
              </a:solidFill>
            </a:endParaRPr>
          </a:p>
          <a:p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메서드를 불러오는 것은 반드시 순서대로 </a:t>
            </a:r>
            <a:r>
              <a:rPr lang="ko-KR" altLang="en-US" sz="1200" dirty="0" err="1">
                <a:solidFill>
                  <a:srgbClr val="FFC000"/>
                </a:solidFill>
              </a:rPr>
              <a:t>작성되어야함</a:t>
            </a:r>
            <a:r>
              <a:rPr lang="en-US" altLang="ko-KR" sz="1200" dirty="0">
                <a:solidFill>
                  <a:srgbClr val="FFC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C000"/>
                </a:solidFill>
              </a:rPr>
              <a:t>게임진행에 순서가 있으므로</a:t>
            </a:r>
            <a:r>
              <a:rPr lang="en-US" altLang="ko-KR" sz="1200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C46F4B-EB20-40B7-818D-07ABEF1256CA}"/>
              </a:ext>
            </a:extLst>
          </p:cNvPr>
          <p:cNvSpPr txBox="1"/>
          <p:nvPr/>
        </p:nvSpPr>
        <p:spPr>
          <a:xfrm>
            <a:off x="6393808" y="958949"/>
            <a:ext cx="202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배팅금액과 게임결과에 따른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배팅금액 가감</a:t>
            </a:r>
            <a:r>
              <a:rPr lang="en-US" altLang="ko-KR" sz="1200" dirty="0">
                <a:solidFill>
                  <a:srgbClr val="FFC000"/>
                </a:solidFill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</a:rPr>
              <a:t>보유 금액 확인</a:t>
            </a:r>
          </a:p>
        </p:txBody>
      </p:sp>
    </p:spTree>
    <p:extLst>
      <p:ext uri="{BB962C8B-B14F-4D97-AF65-F5344CB8AC3E}">
        <p14:creationId xmlns:p14="http://schemas.microsoft.com/office/powerpoint/2010/main" val="400707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7810DCE-8466-4A21-97A6-303CC0D4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6" y="700893"/>
            <a:ext cx="8483700" cy="59599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DBA5A1-A79F-406A-9B80-60ADF5AAD7FF}"/>
              </a:ext>
            </a:extLst>
          </p:cNvPr>
          <p:cNvSpPr/>
          <p:nvPr/>
        </p:nvSpPr>
        <p:spPr>
          <a:xfrm>
            <a:off x="184653" y="197141"/>
            <a:ext cx="8574786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8280E-8561-47DD-A80B-6B2EF3516813}"/>
              </a:ext>
            </a:extLst>
          </p:cNvPr>
          <p:cNvSpPr/>
          <p:nvPr/>
        </p:nvSpPr>
        <p:spPr>
          <a:xfrm>
            <a:off x="8759439" y="197141"/>
            <a:ext cx="3247908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D5E0D5-7CDF-49A6-8EED-00651A916BA5}"/>
              </a:ext>
            </a:extLst>
          </p:cNvPr>
          <p:cNvCxnSpPr>
            <a:cxnSpLocks/>
          </p:cNvCxnSpPr>
          <p:nvPr/>
        </p:nvCxnSpPr>
        <p:spPr>
          <a:xfrm flipH="1">
            <a:off x="264396" y="637325"/>
            <a:ext cx="8415301" cy="406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51FD8-A20F-462D-8010-F32F0C066348}"/>
              </a:ext>
            </a:extLst>
          </p:cNvPr>
          <p:cNvSpPr txBox="1"/>
          <p:nvPr/>
        </p:nvSpPr>
        <p:spPr>
          <a:xfrm>
            <a:off x="276979" y="27580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 </a:t>
            </a:r>
            <a:r>
              <a:rPr lang="en-US" altLang="ko-KR" sz="1600" b="1" dirty="0"/>
              <a:t>:  </a:t>
            </a:r>
            <a:endParaRPr lang="ko-KR" altLang="en-US" sz="1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33CA70-768C-4931-9ED0-68098DFF8D2B}"/>
              </a:ext>
            </a:extLst>
          </p:cNvPr>
          <p:cNvCxnSpPr>
            <a:cxnSpLocks/>
          </p:cNvCxnSpPr>
          <p:nvPr/>
        </p:nvCxnSpPr>
        <p:spPr>
          <a:xfrm flipH="1">
            <a:off x="8851764" y="621116"/>
            <a:ext cx="3089879" cy="1491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AEC94B-4BB9-415B-9D6C-EEB2B5EDF0E1}"/>
              </a:ext>
            </a:extLst>
          </p:cNvPr>
          <p:cNvSpPr txBox="1"/>
          <p:nvPr/>
        </p:nvSpPr>
        <p:spPr>
          <a:xfrm>
            <a:off x="8851764" y="831791"/>
            <a:ext cx="697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58E8-927A-45F3-8EEC-372E706A2AD4}"/>
              </a:ext>
            </a:extLst>
          </p:cNvPr>
          <p:cNvSpPr txBox="1"/>
          <p:nvPr/>
        </p:nvSpPr>
        <p:spPr>
          <a:xfrm>
            <a:off x="9013371" y="2758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주요 내용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EF694-F3C7-489C-B91B-83CCD4E8759B}"/>
              </a:ext>
            </a:extLst>
          </p:cNvPr>
          <p:cNvSpPr/>
          <p:nvPr/>
        </p:nvSpPr>
        <p:spPr>
          <a:xfrm>
            <a:off x="492995" y="774241"/>
            <a:ext cx="8186701" cy="24166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2A1020-B7D9-4D00-BBB7-AD7376537BD5}"/>
              </a:ext>
            </a:extLst>
          </p:cNvPr>
          <p:cNvSpPr txBox="1"/>
          <p:nvPr/>
        </p:nvSpPr>
        <p:spPr>
          <a:xfrm>
            <a:off x="6273729" y="3734966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배팅할 금액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C46F4B-EB20-40B7-818D-07ABEF1256CA}"/>
              </a:ext>
            </a:extLst>
          </p:cNvPr>
          <p:cNvSpPr txBox="1"/>
          <p:nvPr/>
        </p:nvSpPr>
        <p:spPr>
          <a:xfrm>
            <a:off x="4745983" y="120470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생성자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BF8A6-6308-40B3-9515-8E8D3F13B8B7}"/>
              </a:ext>
            </a:extLst>
          </p:cNvPr>
          <p:cNvSpPr/>
          <p:nvPr/>
        </p:nvSpPr>
        <p:spPr>
          <a:xfrm>
            <a:off x="492995" y="3188792"/>
            <a:ext cx="8186701" cy="13980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66D40D-3359-4124-A681-C81A326A3693}"/>
              </a:ext>
            </a:extLst>
          </p:cNvPr>
          <p:cNvSpPr/>
          <p:nvPr/>
        </p:nvSpPr>
        <p:spPr>
          <a:xfrm>
            <a:off x="492995" y="4573043"/>
            <a:ext cx="8186701" cy="2009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AE31B-DCF6-4FAB-9C69-17152A64B364}"/>
              </a:ext>
            </a:extLst>
          </p:cNvPr>
          <p:cNvSpPr txBox="1"/>
          <p:nvPr/>
        </p:nvSpPr>
        <p:spPr>
          <a:xfrm>
            <a:off x="4431795" y="4609771"/>
            <a:ext cx="31085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다른 메서드들을 모두 </a:t>
            </a:r>
            <a:r>
              <a:rPr lang="en-US" altLang="ko-KR" sz="1200" dirty="0">
                <a:solidFill>
                  <a:srgbClr val="FFC000"/>
                </a:solidFill>
              </a:rPr>
              <a:t>private </a:t>
            </a:r>
            <a:r>
              <a:rPr lang="ko-KR" altLang="en-US" sz="1200" dirty="0">
                <a:solidFill>
                  <a:srgbClr val="FFC000"/>
                </a:solidFill>
              </a:rPr>
              <a:t>해놓고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해당 메서드에서 모든 메서드를 불러와 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순차적으로 처리</a:t>
            </a:r>
            <a:r>
              <a:rPr lang="en-US" altLang="ko-KR" sz="1200" dirty="0">
                <a:solidFill>
                  <a:srgbClr val="FFC000"/>
                </a:solidFill>
              </a:rPr>
              <a:t>.</a:t>
            </a:r>
          </a:p>
          <a:p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순서는 반드시 게임진행순서대로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메서드를 </a:t>
            </a:r>
            <a:r>
              <a:rPr lang="ko-KR" altLang="en-US" sz="1200" dirty="0" err="1">
                <a:solidFill>
                  <a:srgbClr val="FFC000"/>
                </a:solidFill>
              </a:rPr>
              <a:t>작성해야함</a:t>
            </a:r>
            <a:r>
              <a:rPr lang="en-US" altLang="ko-KR" sz="1200" dirty="0">
                <a:solidFill>
                  <a:srgbClr val="FFC000"/>
                </a:solidFill>
              </a:rPr>
              <a:t>.</a:t>
            </a:r>
          </a:p>
          <a:p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en-US" altLang="ko-KR" sz="1200" dirty="0" err="1">
                <a:solidFill>
                  <a:srgbClr val="FFC000"/>
                </a:solidFill>
              </a:rPr>
              <a:t>isAlive</a:t>
            </a:r>
            <a:r>
              <a:rPr lang="ko-KR" altLang="en-US" sz="1200" dirty="0">
                <a:solidFill>
                  <a:srgbClr val="FFC000"/>
                </a:solidFill>
              </a:rPr>
              <a:t>가 </a:t>
            </a:r>
            <a:r>
              <a:rPr lang="en-US" altLang="ko-KR" sz="1200" dirty="0">
                <a:solidFill>
                  <a:srgbClr val="FFC000"/>
                </a:solidFill>
              </a:rPr>
              <a:t>true</a:t>
            </a:r>
            <a:r>
              <a:rPr lang="ko-KR" altLang="en-US" sz="1200" dirty="0">
                <a:solidFill>
                  <a:srgbClr val="FFC000"/>
                </a:solidFill>
              </a:rPr>
              <a:t>일동안 계속 게임이 진행됨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</a:rPr>
              <a:t>(</a:t>
            </a:r>
            <a:r>
              <a:rPr lang="ko-KR" altLang="en-US" sz="1200" dirty="0">
                <a:solidFill>
                  <a:srgbClr val="FFC000"/>
                </a:solidFill>
              </a:rPr>
              <a:t>즉 판돈이 마이너스 되지 </a:t>
            </a:r>
            <a:r>
              <a:rPr lang="ko-KR" altLang="en-US" sz="1200" dirty="0" err="1">
                <a:solidFill>
                  <a:srgbClr val="FFC000"/>
                </a:solidFill>
              </a:rPr>
              <a:t>않을동안</a:t>
            </a:r>
            <a:r>
              <a:rPr lang="ko-KR" altLang="en-US" sz="1200" dirty="0">
                <a:solidFill>
                  <a:srgbClr val="FFC000"/>
                </a:solidFill>
              </a:rPr>
              <a:t> 게임이 진행</a:t>
            </a:r>
            <a:r>
              <a:rPr lang="en-US" altLang="ko-KR" sz="1200" dirty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927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FCCD7F-1285-41F1-B6D5-52F64A02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8" y="693031"/>
            <a:ext cx="8443378" cy="59182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DBA5A1-A79F-406A-9B80-60ADF5AAD7FF}"/>
              </a:ext>
            </a:extLst>
          </p:cNvPr>
          <p:cNvSpPr/>
          <p:nvPr/>
        </p:nvSpPr>
        <p:spPr>
          <a:xfrm>
            <a:off x="184653" y="197141"/>
            <a:ext cx="8574786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8280E-8561-47DD-A80B-6B2EF3516813}"/>
              </a:ext>
            </a:extLst>
          </p:cNvPr>
          <p:cNvSpPr/>
          <p:nvPr/>
        </p:nvSpPr>
        <p:spPr>
          <a:xfrm>
            <a:off x="8759439" y="197141"/>
            <a:ext cx="3247908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D5E0D5-7CDF-49A6-8EED-00651A916BA5}"/>
              </a:ext>
            </a:extLst>
          </p:cNvPr>
          <p:cNvCxnSpPr>
            <a:cxnSpLocks/>
          </p:cNvCxnSpPr>
          <p:nvPr/>
        </p:nvCxnSpPr>
        <p:spPr>
          <a:xfrm flipH="1">
            <a:off x="264396" y="637325"/>
            <a:ext cx="8415301" cy="406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51FD8-A20F-462D-8010-F32F0C066348}"/>
              </a:ext>
            </a:extLst>
          </p:cNvPr>
          <p:cNvSpPr txBox="1"/>
          <p:nvPr/>
        </p:nvSpPr>
        <p:spPr>
          <a:xfrm>
            <a:off x="276979" y="27580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 </a:t>
            </a:r>
            <a:r>
              <a:rPr lang="en-US" altLang="ko-KR" sz="1600" b="1" dirty="0"/>
              <a:t>:  </a:t>
            </a:r>
            <a:endParaRPr lang="ko-KR" altLang="en-US" sz="1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33CA70-768C-4931-9ED0-68098DFF8D2B}"/>
              </a:ext>
            </a:extLst>
          </p:cNvPr>
          <p:cNvCxnSpPr>
            <a:cxnSpLocks/>
          </p:cNvCxnSpPr>
          <p:nvPr/>
        </p:nvCxnSpPr>
        <p:spPr>
          <a:xfrm flipH="1">
            <a:off x="8851764" y="621116"/>
            <a:ext cx="3089879" cy="1491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AEC94B-4BB9-415B-9D6C-EEB2B5EDF0E1}"/>
              </a:ext>
            </a:extLst>
          </p:cNvPr>
          <p:cNvSpPr txBox="1"/>
          <p:nvPr/>
        </p:nvSpPr>
        <p:spPr>
          <a:xfrm>
            <a:off x="8851764" y="831791"/>
            <a:ext cx="697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58E8-927A-45F3-8EEC-372E706A2AD4}"/>
              </a:ext>
            </a:extLst>
          </p:cNvPr>
          <p:cNvSpPr txBox="1"/>
          <p:nvPr/>
        </p:nvSpPr>
        <p:spPr>
          <a:xfrm>
            <a:off x="9013371" y="2758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주요 내용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EF694-F3C7-489C-B91B-83CCD4E8759B}"/>
              </a:ext>
            </a:extLst>
          </p:cNvPr>
          <p:cNvSpPr/>
          <p:nvPr/>
        </p:nvSpPr>
        <p:spPr>
          <a:xfrm>
            <a:off x="492995" y="700894"/>
            <a:ext cx="8186701" cy="14692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AEBDE1-6CB3-4E68-B628-E92A606DA41A}"/>
              </a:ext>
            </a:extLst>
          </p:cNvPr>
          <p:cNvSpPr/>
          <p:nvPr/>
        </p:nvSpPr>
        <p:spPr>
          <a:xfrm>
            <a:off x="492995" y="2428875"/>
            <a:ext cx="8186701" cy="40195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2A1020-B7D9-4D00-BBB7-AD7376537BD5}"/>
              </a:ext>
            </a:extLst>
          </p:cNvPr>
          <p:cNvSpPr txBox="1"/>
          <p:nvPr/>
        </p:nvSpPr>
        <p:spPr>
          <a:xfrm>
            <a:off x="4586345" y="255523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승부 결과에 따른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 err="1">
                <a:solidFill>
                  <a:srgbClr val="FFC000"/>
                </a:solidFill>
              </a:rPr>
              <a:t>베팅금액</a:t>
            </a:r>
            <a:r>
              <a:rPr lang="ko-KR" altLang="en-US" sz="1200" dirty="0">
                <a:solidFill>
                  <a:srgbClr val="FFC000"/>
                </a:solidFill>
              </a:rPr>
              <a:t> 가감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C46F4B-EB20-40B7-818D-07ABEF1256CA}"/>
              </a:ext>
            </a:extLst>
          </p:cNvPr>
          <p:cNvSpPr txBox="1"/>
          <p:nvPr/>
        </p:nvSpPr>
        <p:spPr>
          <a:xfrm>
            <a:off x="4586345" y="1198971"/>
            <a:ext cx="3208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게임진행 중 보유중인 금액을 보여주고</a:t>
            </a:r>
            <a:endParaRPr lang="en-US" altLang="ko-KR" sz="1200" dirty="0">
              <a:solidFill>
                <a:srgbClr val="FFC000"/>
              </a:solidFill>
            </a:endParaRPr>
          </a:p>
          <a:p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en-US" altLang="ko-KR" sz="1200" dirty="0" err="1">
                <a:solidFill>
                  <a:srgbClr val="FFC000"/>
                </a:solidFill>
              </a:rPr>
              <a:t>usrMoney</a:t>
            </a:r>
            <a:r>
              <a:rPr lang="ko-KR" altLang="en-US" sz="1200" dirty="0">
                <a:solidFill>
                  <a:srgbClr val="FFC000"/>
                </a:solidFill>
              </a:rPr>
              <a:t>와 </a:t>
            </a:r>
            <a:r>
              <a:rPr lang="en-US" altLang="ko-KR" sz="1200" dirty="0" err="1">
                <a:solidFill>
                  <a:srgbClr val="FFC000"/>
                </a:solidFill>
              </a:rPr>
              <a:t>comMoney</a:t>
            </a:r>
            <a:r>
              <a:rPr lang="ko-KR" altLang="en-US" sz="1200" dirty="0">
                <a:solidFill>
                  <a:srgbClr val="FFC000"/>
                </a:solidFill>
              </a:rPr>
              <a:t>가 </a:t>
            </a:r>
            <a:r>
              <a:rPr lang="ko-KR" altLang="en-US" sz="1200" dirty="0" err="1">
                <a:solidFill>
                  <a:srgbClr val="FFC000"/>
                </a:solidFill>
              </a:rPr>
              <a:t>마이너스금액이되면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</a:rPr>
              <a:t>False</a:t>
            </a:r>
            <a:r>
              <a:rPr lang="ko-KR" altLang="en-US" sz="1200" dirty="0">
                <a:solidFill>
                  <a:srgbClr val="FFC000"/>
                </a:solidFill>
              </a:rPr>
              <a:t>되어 게임이 종료</a:t>
            </a:r>
          </a:p>
        </p:txBody>
      </p:sp>
    </p:spTree>
    <p:extLst>
      <p:ext uri="{BB962C8B-B14F-4D97-AF65-F5344CB8AC3E}">
        <p14:creationId xmlns:p14="http://schemas.microsoft.com/office/powerpoint/2010/main" val="274450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EFF441-B5AC-4983-8B0B-2C079756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9" y="700894"/>
            <a:ext cx="8402717" cy="58812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DBA5A1-A79F-406A-9B80-60ADF5AAD7FF}"/>
              </a:ext>
            </a:extLst>
          </p:cNvPr>
          <p:cNvSpPr/>
          <p:nvPr/>
        </p:nvSpPr>
        <p:spPr>
          <a:xfrm>
            <a:off x="184653" y="197141"/>
            <a:ext cx="8574786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8280E-8561-47DD-A80B-6B2EF3516813}"/>
              </a:ext>
            </a:extLst>
          </p:cNvPr>
          <p:cNvSpPr/>
          <p:nvPr/>
        </p:nvSpPr>
        <p:spPr>
          <a:xfrm>
            <a:off x="8759439" y="197141"/>
            <a:ext cx="3247908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D5E0D5-7CDF-49A6-8EED-00651A916BA5}"/>
              </a:ext>
            </a:extLst>
          </p:cNvPr>
          <p:cNvCxnSpPr>
            <a:cxnSpLocks/>
          </p:cNvCxnSpPr>
          <p:nvPr/>
        </p:nvCxnSpPr>
        <p:spPr>
          <a:xfrm flipH="1">
            <a:off x="264396" y="637325"/>
            <a:ext cx="8415301" cy="406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51FD8-A20F-462D-8010-F32F0C066348}"/>
              </a:ext>
            </a:extLst>
          </p:cNvPr>
          <p:cNvSpPr txBox="1"/>
          <p:nvPr/>
        </p:nvSpPr>
        <p:spPr>
          <a:xfrm>
            <a:off x="276979" y="27580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 </a:t>
            </a:r>
            <a:r>
              <a:rPr lang="en-US" altLang="ko-KR" sz="1600" b="1" dirty="0"/>
              <a:t>:  </a:t>
            </a:r>
            <a:endParaRPr lang="ko-KR" altLang="en-US" sz="1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33CA70-768C-4931-9ED0-68098DFF8D2B}"/>
              </a:ext>
            </a:extLst>
          </p:cNvPr>
          <p:cNvCxnSpPr>
            <a:cxnSpLocks/>
          </p:cNvCxnSpPr>
          <p:nvPr/>
        </p:nvCxnSpPr>
        <p:spPr>
          <a:xfrm flipH="1">
            <a:off x="8851764" y="621116"/>
            <a:ext cx="3089879" cy="1491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AEC94B-4BB9-415B-9D6C-EEB2B5EDF0E1}"/>
              </a:ext>
            </a:extLst>
          </p:cNvPr>
          <p:cNvSpPr txBox="1"/>
          <p:nvPr/>
        </p:nvSpPr>
        <p:spPr>
          <a:xfrm>
            <a:off x="8851764" y="831791"/>
            <a:ext cx="697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58E8-927A-45F3-8EEC-372E706A2AD4}"/>
              </a:ext>
            </a:extLst>
          </p:cNvPr>
          <p:cNvSpPr txBox="1"/>
          <p:nvPr/>
        </p:nvSpPr>
        <p:spPr>
          <a:xfrm>
            <a:off x="9013371" y="2758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주요 내용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EF694-F3C7-489C-B91B-83CCD4E8759B}"/>
              </a:ext>
            </a:extLst>
          </p:cNvPr>
          <p:cNvSpPr/>
          <p:nvPr/>
        </p:nvSpPr>
        <p:spPr>
          <a:xfrm>
            <a:off x="492995" y="700893"/>
            <a:ext cx="8186701" cy="42925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AEBDE1-6CB3-4E68-B628-E92A606DA41A}"/>
              </a:ext>
            </a:extLst>
          </p:cNvPr>
          <p:cNvSpPr/>
          <p:nvPr/>
        </p:nvSpPr>
        <p:spPr>
          <a:xfrm>
            <a:off x="492995" y="5072103"/>
            <a:ext cx="8186701" cy="137632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C46F4B-EB20-40B7-818D-07ABEF1256CA}"/>
              </a:ext>
            </a:extLst>
          </p:cNvPr>
          <p:cNvSpPr txBox="1"/>
          <p:nvPr/>
        </p:nvSpPr>
        <p:spPr>
          <a:xfrm>
            <a:off x="5888983" y="1354197"/>
            <a:ext cx="1620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두번째 </a:t>
            </a:r>
            <a:r>
              <a:rPr lang="ko-KR" altLang="en-US" sz="1200" dirty="0" err="1">
                <a:solidFill>
                  <a:srgbClr val="FFC000"/>
                </a:solidFill>
              </a:rPr>
              <a:t>주사위값에</a:t>
            </a:r>
            <a:r>
              <a:rPr lang="ko-KR" altLang="en-US" sz="1200" dirty="0">
                <a:solidFill>
                  <a:srgbClr val="FFC000"/>
                </a:solidFill>
              </a:rPr>
              <a:t> 따른</a:t>
            </a:r>
            <a:endParaRPr lang="en-US" altLang="ko-KR" sz="1200" dirty="0">
              <a:solidFill>
                <a:srgbClr val="FFC000"/>
              </a:solidFill>
            </a:endParaRPr>
          </a:p>
          <a:p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주사위 능력을 적용하여</a:t>
            </a:r>
            <a:endParaRPr lang="en-US" altLang="ko-KR" sz="1200" dirty="0">
              <a:solidFill>
                <a:srgbClr val="FFC000"/>
              </a:solidFill>
            </a:endParaRPr>
          </a:p>
          <a:p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 err="1">
                <a:solidFill>
                  <a:srgbClr val="FFC000"/>
                </a:solidFill>
              </a:rPr>
              <a:t>합산값을</a:t>
            </a:r>
            <a:r>
              <a:rPr lang="ko-KR" altLang="en-US" sz="1200" dirty="0">
                <a:solidFill>
                  <a:srgbClr val="FFC000"/>
                </a:solidFill>
              </a:rPr>
              <a:t> </a:t>
            </a:r>
            <a:r>
              <a:rPr lang="ko-KR" altLang="en-US" sz="1200" dirty="0" err="1">
                <a:solidFill>
                  <a:srgbClr val="FFC000"/>
                </a:solidFill>
              </a:rPr>
              <a:t>나오게함</a:t>
            </a:r>
            <a:r>
              <a:rPr lang="en-US" altLang="ko-KR" sz="1200" dirty="0">
                <a:solidFill>
                  <a:srgbClr val="FFC000"/>
                </a:solidFill>
              </a:rPr>
              <a:t>.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CD53F-5C96-4453-A610-D0908FC3A4A6}"/>
              </a:ext>
            </a:extLst>
          </p:cNvPr>
          <p:cNvSpPr txBox="1"/>
          <p:nvPr/>
        </p:nvSpPr>
        <p:spPr>
          <a:xfrm>
            <a:off x="4347602" y="5142098"/>
            <a:ext cx="437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위의  </a:t>
            </a:r>
            <a:r>
              <a:rPr lang="en-US" altLang="ko-KR" sz="1200" dirty="0" err="1">
                <a:solidFill>
                  <a:srgbClr val="FFC000"/>
                </a:solidFill>
              </a:rPr>
              <a:t>curDice</a:t>
            </a:r>
            <a:r>
              <a:rPr lang="en-US" altLang="ko-KR" sz="1200" dirty="0">
                <a:solidFill>
                  <a:srgbClr val="FFC000"/>
                </a:solidFill>
              </a:rPr>
              <a:t> = </a:t>
            </a:r>
            <a:r>
              <a:rPr lang="en-US" altLang="ko-KR" sz="1200" dirty="0" err="1">
                <a:solidFill>
                  <a:srgbClr val="FFC000"/>
                </a:solidFill>
              </a:rPr>
              <a:t>userDice</a:t>
            </a:r>
            <a:r>
              <a:rPr lang="en-US" altLang="ko-KR" sz="1200" dirty="0">
                <a:solidFill>
                  <a:srgbClr val="FFC000"/>
                </a:solidFill>
              </a:rPr>
              <a:t> / </a:t>
            </a:r>
            <a:r>
              <a:rPr lang="en-US" altLang="ko-KR" sz="1200" dirty="0" err="1">
                <a:solidFill>
                  <a:srgbClr val="FFC000"/>
                </a:solidFill>
              </a:rPr>
              <a:t>comDice</a:t>
            </a:r>
            <a:r>
              <a:rPr lang="en-US" altLang="ko-KR" sz="1200" dirty="0">
                <a:solidFill>
                  <a:srgbClr val="FFC000"/>
                </a:solidFill>
              </a:rPr>
              <a:t>=</a:t>
            </a:r>
            <a:r>
              <a:rPr lang="en-US" altLang="ko-KR" sz="1200" dirty="0" err="1">
                <a:solidFill>
                  <a:srgbClr val="FFC000"/>
                </a:solidFill>
              </a:rPr>
              <a:t>targetDice</a:t>
            </a:r>
            <a:r>
              <a:rPr lang="ko-KR" altLang="en-US" sz="1200" dirty="0">
                <a:solidFill>
                  <a:srgbClr val="FFC000"/>
                </a:solidFill>
              </a:rPr>
              <a:t>로 각각 처리됨</a:t>
            </a:r>
            <a:r>
              <a:rPr lang="en-US" altLang="ko-KR" sz="1200" dirty="0">
                <a:solidFill>
                  <a:srgbClr val="FFC000"/>
                </a:solidFill>
              </a:rPr>
              <a:t>.</a:t>
            </a:r>
          </a:p>
          <a:p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en-US" altLang="ko-KR" sz="1200" dirty="0" err="1">
                <a:solidFill>
                  <a:srgbClr val="FFC000"/>
                </a:solidFill>
              </a:rPr>
              <a:t>checkSkill</a:t>
            </a:r>
            <a:r>
              <a:rPr lang="en-US" altLang="ko-KR" sz="1200" dirty="0">
                <a:solidFill>
                  <a:srgbClr val="FFC000"/>
                </a:solidFill>
              </a:rPr>
              <a:t>(int[] </a:t>
            </a:r>
            <a:r>
              <a:rPr lang="en-US" altLang="ko-KR" sz="1200" dirty="0" err="1">
                <a:solidFill>
                  <a:srgbClr val="FFC000"/>
                </a:solidFill>
              </a:rPr>
              <a:t>curDcie</a:t>
            </a:r>
            <a:r>
              <a:rPr lang="en-US" altLang="ko-KR" sz="1200" dirty="0">
                <a:solidFill>
                  <a:srgbClr val="FFC000"/>
                </a:solidFill>
              </a:rPr>
              <a:t>, int[] </a:t>
            </a:r>
            <a:r>
              <a:rPr lang="en-US" altLang="ko-KR" sz="1200" dirty="0" err="1">
                <a:solidFill>
                  <a:srgbClr val="FFC000"/>
                </a:solidFill>
              </a:rPr>
              <a:t>targetDice</a:t>
            </a:r>
            <a:r>
              <a:rPr lang="en-US" altLang="ko-KR" sz="1200" dirty="0">
                <a:solidFill>
                  <a:srgbClr val="FFC000"/>
                </a:solidFill>
              </a:rPr>
              <a:t>) </a:t>
            </a:r>
            <a:r>
              <a:rPr lang="ko-KR" altLang="en-US" sz="1200" dirty="0">
                <a:solidFill>
                  <a:srgbClr val="FFC000"/>
                </a:solidFill>
              </a:rPr>
              <a:t>이므로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각각의 파라미터 값으로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en-US" altLang="ko-KR" sz="1200" dirty="0" err="1">
                <a:solidFill>
                  <a:srgbClr val="FFC000"/>
                </a:solidFill>
              </a:rPr>
              <a:t>checkSkill</a:t>
            </a:r>
            <a:r>
              <a:rPr lang="en-US" altLang="ko-KR" sz="1200" dirty="0">
                <a:solidFill>
                  <a:srgbClr val="FFC000"/>
                </a:solidFill>
              </a:rPr>
              <a:t>(</a:t>
            </a:r>
            <a:r>
              <a:rPr lang="en-US" altLang="ko-KR" sz="1200" dirty="0" err="1">
                <a:solidFill>
                  <a:srgbClr val="FFC000"/>
                </a:solidFill>
              </a:rPr>
              <a:t>usrDice</a:t>
            </a:r>
            <a:r>
              <a:rPr lang="en-US" altLang="ko-KR" sz="1200" dirty="0">
                <a:solidFill>
                  <a:srgbClr val="FFC000"/>
                </a:solidFill>
              </a:rPr>
              <a:t>, </a:t>
            </a:r>
            <a:r>
              <a:rPr lang="en-US" altLang="ko-KR" sz="1200" dirty="0" err="1">
                <a:solidFill>
                  <a:srgbClr val="FFC000"/>
                </a:solidFill>
              </a:rPr>
              <a:t>comDice</a:t>
            </a:r>
            <a:r>
              <a:rPr lang="en-US" altLang="ko-KR" sz="1200" dirty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 sz="1200" dirty="0" err="1">
                <a:solidFill>
                  <a:srgbClr val="FFC000"/>
                </a:solidFill>
              </a:rPr>
              <a:t>checkSkill</a:t>
            </a:r>
            <a:r>
              <a:rPr lang="en-US" altLang="ko-KR" sz="1200" dirty="0">
                <a:solidFill>
                  <a:srgbClr val="FFC000"/>
                </a:solidFill>
              </a:rPr>
              <a:t>(</a:t>
            </a:r>
            <a:r>
              <a:rPr lang="en-US" altLang="ko-KR" sz="1200" dirty="0" err="1">
                <a:solidFill>
                  <a:srgbClr val="FFC000"/>
                </a:solidFill>
              </a:rPr>
              <a:t>comDice</a:t>
            </a:r>
            <a:r>
              <a:rPr lang="en-US" altLang="ko-KR" sz="1200" dirty="0">
                <a:solidFill>
                  <a:srgbClr val="FFC000"/>
                </a:solidFill>
              </a:rPr>
              <a:t>, </a:t>
            </a:r>
            <a:r>
              <a:rPr lang="en-US" altLang="ko-KR" sz="1200" dirty="0" err="1">
                <a:solidFill>
                  <a:srgbClr val="FFC000"/>
                </a:solidFill>
              </a:rPr>
              <a:t>usrDice</a:t>
            </a:r>
            <a:r>
              <a:rPr lang="en-US" altLang="ko-KR" sz="1200" dirty="0">
                <a:solidFill>
                  <a:srgbClr val="FFC000"/>
                </a:solidFill>
              </a:rPr>
              <a:t>)</a:t>
            </a:r>
            <a:r>
              <a:rPr lang="ko-KR" altLang="en-US" sz="1200">
                <a:solidFill>
                  <a:srgbClr val="FFC000"/>
                </a:solidFill>
              </a:rPr>
              <a:t>가 대입되므로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3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5DD75A-07E6-4B13-A0D7-52AB508E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9" y="717092"/>
            <a:ext cx="8536610" cy="59095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DBA5A1-A79F-406A-9B80-60ADF5AAD7FF}"/>
              </a:ext>
            </a:extLst>
          </p:cNvPr>
          <p:cNvSpPr/>
          <p:nvPr/>
        </p:nvSpPr>
        <p:spPr>
          <a:xfrm>
            <a:off x="184653" y="197141"/>
            <a:ext cx="8574786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8280E-8561-47DD-A80B-6B2EF3516813}"/>
              </a:ext>
            </a:extLst>
          </p:cNvPr>
          <p:cNvSpPr/>
          <p:nvPr/>
        </p:nvSpPr>
        <p:spPr>
          <a:xfrm>
            <a:off x="8759439" y="197141"/>
            <a:ext cx="3247908" cy="6463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D5E0D5-7CDF-49A6-8EED-00651A916BA5}"/>
              </a:ext>
            </a:extLst>
          </p:cNvPr>
          <p:cNvCxnSpPr>
            <a:cxnSpLocks/>
          </p:cNvCxnSpPr>
          <p:nvPr/>
        </p:nvCxnSpPr>
        <p:spPr>
          <a:xfrm flipH="1">
            <a:off x="264396" y="637325"/>
            <a:ext cx="8415301" cy="406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51FD8-A20F-462D-8010-F32F0C066348}"/>
              </a:ext>
            </a:extLst>
          </p:cNvPr>
          <p:cNvSpPr txBox="1"/>
          <p:nvPr/>
        </p:nvSpPr>
        <p:spPr>
          <a:xfrm>
            <a:off x="276979" y="27580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 </a:t>
            </a:r>
            <a:r>
              <a:rPr lang="en-US" altLang="ko-KR" sz="1600" b="1" dirty="0"/>
              <a:t>:  </a:t>
            </a:r>
            <a:endParaRPr lang="ko-KR" altLang="en-US" sz="1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33CA70-768C-4931-9ED0-68098DFF8D2B}"/>
              </a:ext>
            </a:extLst>
          </p:cNvPr>
          <p:cNvCxnSpPr>
            <a:cxnSpLocks/>
          </p:cNvCxnSpPr>
          <p:nvPr/>
        </p:nvCxnSpPr>
        <p:spPr>
          <a:xfrm flipH="1">
            <a:off x="8851764" y="621116"/>
            <a:ext cx="3089879" cy="1491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AEC94B-4BB9-415B-9D6C-EEB2B5EDF0E1}"/>
              </a:ext>
            </a:extLst>
          </p:cNvPr>
          <p:cNvSpPr txBox="1"/>
          <p:nvPr/>
        </p:nvSpPr>
        <p:spPr>
          <a:xfrm>
            <a:off x="8851764" y="831791"/>
            <a:ext cx="697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--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58E8-927A-45F3-8EEC-372E706A2AD4}"/>
              </a:ext>
            </a:extLst>
          </p:cNvPr>
          <p:cNvSpPr txBox="1"/>
          <p:nvPr/>
        </p:nvSpPr>
        <p:spPr>
          <a:xfrm>
            <a:off x="9013371" y="2758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주요 내용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EF694-F3C7-489C-B91B-83CCD4E8759B}"/>
              </a:ext>
            </a:extLst>
          </p:cNvPr>
          <p:cNvSpPr/>
          <p:nvPr/>
        </p:nvSpPr>
        <p:spPr>
          <a:xfrm>
            <a:off x="492995" y="717091"/>
            <a:ext cx="8186701" cy="13503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AEBDE1-6CB3-4E68-B628-E92A606DA41A}"/>
              </a:ext>
            </a:extLst>
          </p:cNvPr>
          <p:cNvSpPr/>
          <p:nvPr/>
        </p:nvSpPr>
        <p:spPr>
          <a:xfrm>
            <a:off x="492995" y="5835106"/>
            <a:ext cx="8186701" cy="7657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2A1020-B7D9-4D00-BBB7-AD7376537BD5}"/>
              </a:ext>
            </a:extLst>
          </p:cNvPr>
          <p:cNvSpPr txBox="1"/>
          <p:nvPr/>
        </p:nvSpPr>
        <p:spPr>
          <a:xfrm>
            <a:off x="5446565" y="2672877"/>
            <a:ext cx="2383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주사위 돌리기</a:t>
            </a:r>
            <a:endParaRPr lang="en-US" altLang="ko-KR" sz="1200" dirty="0">
              <a:solidFill>
                <a:srgbClr val="FFC000"/>
              </a:solidFill>
            </a:endParaRPr>
          </a:p>
          <a:p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조건에 따라 두번째 주사위 </a:t>
            </a:r>
            <a:r>
              <a:rPr lang="ko-KR" altLang="en-US" sz="1200" dirty="0" err="1">
                <a:solidFill>
                  <a:srgbClr val="FFC000"/>
                </a:solidFill>
              </a:rPr>
              <a:t>굴린값과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값에 따른 효과를 적용하여</a:t>
            </a:r>
            <a:endParaRPr lang="en-US" altLang="ko-KR" sz="1200" dirty="0">
              <a:solidFill>
                <a:srgbClr val="FFC000"/>
              </a:solidFill>
            </a:endParaRPr>
          </a:p>
          <a:p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선언된 변수에 값을 </a:t>
            </a:r>
            <a:r>
              <a:rPr lang="ko-KR" altLang="en-US" sz="1200" dirty="0" err="1">
                <a:solidFill>
                  <a:srgbClr val="FFC000"/>
                </a:solidFill>
              </a:rPr>
              <a:t>대입하게됨</a:t>
            </a:r>
            <a:r>
              <a:rPr lang="en-US" altLang="ko-KR" sz="1200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C46F4B-EB20-40B7-818D-07ABEF1256CA}"/>
              </a:ext>
            </a:extLst>
          </p:cNvPr>
          <p:cNvSpPr txBox="1"/>
          <p:nvPr/>
        </p:nvSpPr>
        <p:spPr>
          <a:xfrm>
            <a:off x="5865739" y="874717"/>
            <a:ext cx="269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첫번째 주사위결과에 따른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</a:rPr>
              <a:t>두번째 주사위 돌리는 조건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en-US" altLang="ko-KR" sz="1200" dirty="0" err="1">
                <a:solidFill>
                  <a:srgbClr val="FFC000"/>
                </a:solidFill>
              </a:rPr>
              <a:t>getRandomValue</a:t>
            </a:r>
            <a:r>
              <a:rPr lang="ko-KR" altLang="en-US" sz="1200" dirty="0">
                <a:solidFill>
                  <a:srgbClr val="FFC000"/>
                </a:solidFill>
              </a:rPr>
              <a:t>는 </a:t>
            </a:r>
            <a:r>
              <a:rPr lang="en-US" altLang="ko-KR" sz="1200" dirty="0">
                <a:solidFill>
                  <a:srgbClr val="FFC000"/>
                </a:solidFill>
              </a:rPr>
              <a:t>1~6</a:t>
            </a:r>
            <a:r>
              <a:rPr lang="ko-KR" altLang="en-US" sz="1200" dirty="0">
                <a:solidFill>
                  <a:srgbClr val="FFC000"/>
                </a:solidFill>
              </a:rPr>
              <a:t>까지 범위 의미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BF54AE-CDC5-46EB-9F9D-80C194DA14CC}"/>
              </a:ext>
            </a:extLst>
          </p:cNvPr>
          <p:cNvSpPr/>
          <p:nvPr/>
        </p:nvSpPr>
        <p:spPr>
          <a:xfrm>
            <a:off x="492995" y="5069388"/>
            <a:ext cx="8186701" cy="7657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F62B46-ABDE-4CFA-8C2B-A9AEE831AF40}"/>
              </a:ext>
            </a:extLst>
          </p:cNvPr>
          <p:cNvSpPr/>
          <p:nvPr/>
        </p:nvSpPr>
        <p:spPr>
          <a:xfrm>
            <a:off x="492995" y="2170176"/>
            <a:ext cx="8186701" cy="28733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BC65F7-3432-4B02-8C0D-C3556DA90BD6}"/>
              </a:ext>
            </a:extLst>
          </p:cNvPr>
          <p:cNvSpPr txBox="1"/>
          <p:nvPr/>
        </p:nvSpPr>
        <p:spPr>
          <a:xfrm>
            <a:off x="5865739" y="1640435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첫번째 주사위 돌리기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6ED31-7BED-4865-9C27-CED4D31C2A26}"/>
              </a:ext>
            </a:extLst>
          </p:cNvPr>
          <p:cNvSpPr txBox="1"/>
          <p:nvPr/>
        </p:nvSpPr>
        <p:spPr>
          <a:xfrm>
            <a:off x="5446565" y="5142608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주사위 설정 </a:t>
            </a:r>
            <a:r>
              <a:rPr lang="en-US" altLang="ko-KR" sz="1200" dirty="0">
                <a:solidFill>
                  <a:srgbClr val="FFC000"/>
                </a:solidFill>
              </a:rPr>
              <a:t>1~6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7831B6-999D-460C-8655-7B0D9A380B58}"/>
              </a:ext>
            </a:extLst>
          </p:cNvPr>
          <p:cNvSpPr txBox="1"/>
          <p:nvPr/>
        </p:nvSpPr>
        <p:spPr>
          <a:xfrm>
            <a:off x="5443091" y="6015585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</a:rPr>
              <a:t>메인에서는 호출하여</a:t>
            </a:r>
            <a:endParaRPr lang="en-US" altLang="ko-KR" sz="12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</a:rPr>
              <a:t>Class(</a:t>
            </a:r>
            <a:r>
              <a:rPr lang="ko-KR" altLang="en-US" sz="1200" dirty="0">
                <a:solidFill>
                  <a:srgbClr val="FFC000"/>
                </a:solidFill>
              </a:rPr>
              <a:t>생성자</a:t>
            </a:r>
            <a:r>
              <a:rPr lang="en-US" altLang="ko-KR" sz="1200" dirty="0">
                <a:solidFill>
                  <a:srgbClr val="FFC000"/>
                </a:solidFill>
              </a:rPr>
              <a:t>) </a:t>
            </a:r>
            <a:r>
              <a:rPr lang="en-US" altLang="ko-KR" sz="1200" dirty="0" err="1">
                <a:solidFill>
                  <a:srgbClr val="FFC000"/>
                </a:solidFill>
              </a:rPr>
              <a:t>gameStart</a:t>
            </a:r>
            <a:r>
              <a:rPr lang="en-US" altLang="ko-KR" sz="1200" dirty="0">
                <a:solidFill>
                  <a:srgbClr val="FFC000"/>
                </a:solidFill>
              </a:rPr>
              <a:t> </a:t>
            </a:r>
            <a:r>
              <a:rPr lang="ko-KR" altLang="en-US" sz="1200" dirty="0">
                <a:solidFill>
                  <a:srgbClr val="FFC000"/>
                </a:solidFill>
              </a:rPr>
              <a:t>실행만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5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438</Words>
  <Application>Microsoft Office PowerPoint</Application>
  <PresentationFormat>와이드스크린</PresentationFormat>
  <Paragraphs>148</Paragraphs>
  <Slides>11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민규</dc:creator>
  <cp:lastModifiedBy>김 민규</cp:lastModifiedBy>
  <cp:revision>126</cp:revision>
  <dcterms:created xsi:type="dcterms:W3CDTF">2021-05-14T06:22:00Z</dcterms:created>
  <dcterms:modified xsi:type="dcterms:W3CDTF">2021-05-27T06:11:53Z</dcterms:modified>
</cp:coreProperties>
</file>