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package" ContentType="application/vnd.openxmlformats-officedocument.package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0" r:id="rId2"/>
    <p:sldId id="286" r:id="rId3"/>
    <p:sldId id="258" r:id="rId4"/>
    <p:sldId id="277" r:id="rId5"/>
    <p:sldId id="260" r:id="rId6"/>
    <p:sldId id="284" r:id="rId7"/>
    <p:sldId id="279" r:id="rId8"/>
    <p:sldId id="272" r:id="rId9"/>
    <p:sldId id="280" r:id="rId10"/>
    <p:sldId id="268" r:id="rId11"/>
    <p:sldId id="267" r:id="rId12"/>
    <p:sldId id="269" r:id="rId13"/>
    <p:sldId id="289" r:id="rId14"/>
    <p:sldId id="271" r:id="rId15"/>
  </p:sldIdLst>
  <p:sldSz cx="9144000" cy="6858000" type="screen4x3"/>
  <p:notesSz cx="6797675" cy="9926638"/>
  <p:embeddedFontLst>
    <p:embeddedFont>
      <p:font typeface="나눔명조 ExtraBold" pitchFamily="18" charset="-127"/>
      <p:bold r:id="rId18"/>
    </p:embeddedFont>
    <p:embeddedFont>
      <p:font typeface="나눔고딕" pitchFamily="50" charset="-127"/>
      <p:regular r:id="rId19"/>
      <p:bold r:id="rId20"/>
    </p:embeddedFont>
    <p:embeddedFont>
      <p:font typeface="나눔고딕 ExtraBold" pitchFamily="50" charset="-127"/>
      <p:bold r:id="rId21"/>
    </p:embeddedFont>
    <p:embeddedFont>
      <p:font typeface="맑은 고딕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12402" autoAdjust="0"/>
    <p:restoredTop sz="86364" autoAdjust="0"/>
  </p:normalViewPr>
  <p:slideViewPr>
    <p:cSldViewPr>
      <p:cViewPr>
        <p:scale>
          <a:sx n="66" d="100"/>
          <a:sy n="66" d="100"/>
        </p:scale>
        <p:origin x="-1410" y="-366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package1.package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ackage2.package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ackage3.package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ackage4.package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ackage5.package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package6.package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90008358027727"/>
          <c:y val="9.7200392088555201E-2"/>
          <c:w val="0.67020002091388242"/>
          <c:h val="0.811382635850599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4BDAE1"/>
              </a:solidFill>
              <a:ln>
                <a:noFill/>
              </a:ln>
            </c:spPr>
          </c:dPt>
          <c:dPt>
            <c:idx val="1"/>
            <c:spPr>
              <a:solidFill>
                <a:srgbClr val="4AABC6"/>
              </a:solidFill>
              <a:ln>
                <a:noFill/>
              </a:ln>
            </c:spPr>
          </c:dPt>
          <c:dPt>
            <c:idx val="2"/>
            <c:spPr>
              <a:solidFill>
                <a:srgbClr val="3A98E6"/>
              </a:solidFill>
              <a:ln>
                <a:noFill/>
              </a:ln>
            </c:spPr>
          </c:dPt>
          <c:dPt>
            <c:idx val="3"/>
            <c:spPr>
              <a:solidFill>
                <a:srgbClr val="1278B6"/>
              </a:solidFill>
              <a:ln>
                <a:noFill/>
              </a:ln>
            </c:spPr>
          </c:dPt>
          <c:dPt>
            <c:idx val="4"/>
            <c:spPr>
              <a:solidFill>
                <a:srgbClr val="376889"/>
              </a:solidFill>
              <a:ln>
                <a:noFill/>
              </a:ln>
            </c:spPr>
          </c:dPt>
          <c:dLbls>
            <c:txPr>
              <a:bodyPr/>
              <a:lstStyle/>
              <a:p>
                <a:pPr>
                  <a:defRPr sz="8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Percent val="1"/>
            <c:separator> </c:separator>
          </c:dLbls>
          <c:cat>
            <c:strRef>
              <c:f>Sheet1!$A$2:$A$6</c:f>
              <c:strCache>
                <c:ptCount val="5"/>
                <c:pt idx="0">
                  <c:v> 내용</c:v>
                </c:pt>
                <c:pt idx="1">
                  <c:v> 내용</c:v>
                </c:pt>
                <c:pt idx="2">
                  <c:v> 내용</c:v>
                </c:pt>
                <c:pt idx="3">
                  <c:v> 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10</c:v>
                </c:pt>
                <c:pt idx="3">
                  <c:v>80</c:v>
                </c:pt>
                <c:pt idx="4">
                  <c:v>2</c:v>
                </c:pt>
              </c:numCache>
            </c:numRef>
          </c:val>
        </c:ser>
        <c:firstSliceAng val="54"/>
        <c:holeSize val="65"/>
      </c:doughnutChart>
    </c:plotArea>
    <c:legend>
      <c:legendPos val="r"/>
      <c:layout/>
      <c:overlay val="1"/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</c:chart>
  <c:spPr>
    <a:effectLst>
      <a:outerShdw blurRad="50800" dist="50800" dir="5400000" algn="ctr" rotWithShape="0">
        <a:srgbClr val="000000">
          <a:alpha val="38000"/>
        </a:srgbClr>
      </a:outerShdw>
    </a:effectLst>
  </c:spPr>
  <c:txPr>
    <a:bodyPr/>
    <a:lstStyle/>
    <a:p>
      <a:pPr>
        <a:defRPr sz="1800"/>
      </a:pPr>
      <a:endParaRPr lang="ko-KR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flip="none" rotWithShape="1">
              <a:gsLst>
                <a:gs pos="0">
                  <a:srgbClr val="3A98E6"/>
                </a:gs>
                <a:gs pos="50000">
                  <a:srgbClr val="1278B6"/>
                </a:gs>
                <a:gs pos="100000">
                  <a:srgbClr val="073D55"/>
                </a:gs>
              </a:gsLst>
              <a:lin ang="5400000" scaled="0"/>
              <a:tileRect/>
            </a:gradFill>
          </c:spPr>
          <c:cat>
            <c:strRef>
              <c:f>Sheet1!$A$2:$A$8</c:f>
              <c:strCache>
                <c:ptCount val="7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</c:v>
                </c:pt>
              </c:numCache>
            </c:numRef>
          </c:val>
        </c:ser>
        <c:gapWidth val="160"/>
        <c:axId val="87467136"/>
        <c:axId val="87468672"/>
      </c:barChart>
      <c:catAx>
        <c:axId val="87467136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0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87468672"/>
        <c:crosses val="autoZero"/>
        <c:auto val="1"/>
        <c:lblAlgn val="ctr"/>
        <c:lblOffset val="100"/>
      </c:catAx>
      <c:valAx>
        <c:axId val="87468672"/>
        <c:scaling>
          <c:orientation val="minMax"/>
        </c:scaling>
        <c:axPos val="l"/>
        <c:majorGridlines>
          <c:spPr>
            <a:ln w="3175">
              <a:solidFill>
                <a:schemeClr val="tx1">
                  <a:lumMod val="85000"/>
                  <a:lumOff val="15000"/>
                </a:schemeClr>
              </a:solidFill>
            </a:ln>
          </c:spPr>
        </c:majorGridlines>
        <c:numFmt formatCode="General" sourceLinked="1"/>
        <c:maj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87467136"/>
        <c:crosses val="autoZero"/>
        <c:crossBetween val="between"/>
        <c:majorUnit val="1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>
        <c:manualLayout>
          <c:layoutTarget val="inner"/>
          <c:xMode val="edge"/>
          <c:yMode val="edge"/>
          <c:x val="8.2114665354330707E-2"/>
          <c:y val="0.27050000000000002"/>
          <c:w val="0.86454164667283273"/>
          <c:h val="0.54006249999999956"/>
        </c:manualLayout>
      </c:layout>
      <c:area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gradFill>
              <a:gsLst>
                <a:gs pos="0">
                  <a:srgbClr val="00B0AC">
                    <a:alpha val="70000"/>
                  </a:srgbClr>
                </a:gs>
                <a:gs pos="100000">
                  <a:srgbClr val="073D55"/>
                </a:gs>
              </a:gsLst>
              <a:lin ang="5400000" scaled="0"/>
            </a:gradFill>
            <a:ln w="12700" cap="sq">
              <a:noFill/>
              <a:round/>
            </a:ln>
          </c:spPr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1.5</c:v>
                </c:pt>
                <c:pt idx="2">
                  <c:v>4.5</c:v>
                </c:pt>
                <c:pt idx="3">
                  <c:v>3.8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내용1</c:v>
                </c:pt>
              </c:strCache>
            </c:strRef>
          </c:tx>
          <c:spPr>
            <a:gradFill>
              <a:gsLst>
                <a:gs pos="0">
                  <a:srgbClr val="4DD3C3">
                    <a:alpha val="80000"/>
                  </a:srgbClr>
                </a:gs>
                <a:gs pos="100000">
                  <a:srgbClr val="073D55"/>
                </a:gs>
              </a:gsLst>
              <a:lin ang="5400000" scaled="0"/>
            </a:gradFill>
            <a:ln w="25400" cap="rnd" cmpd="sng">
              <a:noFill/>
              <a:prstDash val="sysDot"/>
            </a:ln>
          </c:spPr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4.5</c:v>
                </c:pt>
                <c:pt idx="2">
                  <c:v>3.2</c:v>
                </c:pt>
                <c:pt idx="3">
                  <c:v>3.8</c:v>
                </c:pt>
                <c:pt idx="4">
                  <c:v>3</c:v>
                </c:pt>
                <c:pt idx="5">
                  <c:v>2.5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내용2</c:v>
                </c:pt>
              </c:strCache>
            </c:strRef>
          </c:tx>
          <c:spPr>
            <a:gradFill>
              <a:gsLst>
                <a:gs pos="0">
                  <a:srgbClr val="3A98E6">
                    <a:alpha val="80000"/>
                  </a:srgbClr>
                </a:gs>
                <a:gs pos="50000">
                  <a:srgbClr val="1278B6"/>
                </a:gs>
                <a:gs pos="100000">
                  <a:srgbClr val="073D55"/>
                </a:gs>
              </a:gsLst>
              <a:lin ang="5400000" scaled="0"/>
            </a:gradFill>
            <a:ln w="15875" cmpd="sng">
              <a:noFill/>
            </a:ln>
          </c:spPr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4.2</c:v>
                </c:pt>
                <c:pt idx="4">
                  <c:v>4.5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axId val="82472960"/>
        <c:axId val="82474496"/>
      </c:areaChart>
      <c:catAx>
        <c:axId val="82472960"/>
        <c:scaling>
          <c:orientation val="minMax"/>
        </c:scaling>
        <c:axPos val="b"/>
        <c:numFmt formatCode="yyyy/mm/dd" sourceLinked="1"/>
        <c:majorTickMark val="none"/>
        <c:tickLblPos val="nextTo"/>
        <c:spPr>
          <a:ln w="3175">
            <a:solidFill>
              <a:schemeClr val="bg1"/>
            </a:solidFill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82474496"/>
        <c:crosses val="autoZero"/>
        <c:auto val="1"/>
        <c:lblAlgn val="ctr"/>
        <c:lblOffset val="100"/>
      </c:catAx>
      <c:valAx>
        <c:axId val="82474496"/>
        <c:scaling>
          <c:orientation val="minMax"/>
        </c:scaling>
        <c:axPos val="l"/>
        <c:majorGridlines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</c:majorGridlines>
        <c:numFmt formatCode="General" sourceLinked="1"/>
        <c:majorTickMark val="in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82472960"/>
        <c:crosses val="autoZero"/>
        <c:crossBetween val="midCat"/>
        <c:majorUnit val="1"/>
      </c:valAx>
    </c:plotArea>
    <c:legend>
      <c:legendPos val="t"/>
      <c:layout>
        <c:manualLayout>
          <c:xMode val="edge"/>
          <c:yMode val="edge"/>
          <c:x val="0.77024536555422063"/>
          <c:y val="0.1986841021845919"/>
          <c:w val="0.17935625356048138"/>
          <c:h val="4.0993522087289444E-2"/>
        </c:manualLayout>
      </c:layout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8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ln w="38100">
              <a:solidFill>
                <a:srgbClr val="1278B6"/>
              </a:solidFill>
            </a:ln>
          </c:spPr>
          <c:marker>
            <c:symbol val="circle"/>
            <c:size val="7"/>
            <c:spPr>
              <a:solidFill>
                <a:srgbClr val="1278B6"/>
              </a:solidFill>
              <a:ln>
                <a:solidFill>
                  <a:srgbClr val="1278B6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ln w="38100">
              <a:solidFill>
                <a:srgbClr val="3948B5"/>
              </a:solidFill>
            </a:ln>
          </c:spPr>
          <c:marker>
            <c:symbol val="circle"/>
            <c:size val="7"/>
            <c:spPr>
              <a:solidFill>
                <a:srgbClr val="3948B5"/>
              </a:solidFill>
              <a:ln w="19050">
                <a:solidFill>
                  <a:srgbClr val="3948B5"/>
                </a:solidFill>
                <a:prstDash val="solid"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ln w="38100">
              <a:solidFill>
                <a:srgbClr val="4BDAE1"/>
              </a:solidFill>
            </a:ln>
          </c:spPr>
          <c:marker>
            <c:symbol val="circle"/>
            <c:size val="7"/>
            <c:spPr>
              <a:solidFill>
                <a:srgbClr val="4BDAE1"/>
              </a:solidFill>
              <a:ln>
                <a:solidFill>
                  <a:srgbClr val="4BDAE1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59713024"/>
        <c:axId val="59714560"/>
      </c:lineChart>
      <c:catAx>
        <c:axId val="59713024"/>
        <c:scaling>
          <c:orientation val="minMax"/>
        </c:scaling>
        <c:axPos val="b"/>
        <c:majorTickMark val="none"/>
        <c:tickLblPos val="nextTo"/>
        <c:spPr>
          <a:ln w="15875"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59714560"/>
        <c:crosses val="autoZero"/>
        <c:auto val="1"/>
        <c:lblAlgn val="ctr"/>
        <c:lblOffset val="100"/>
      </c:catAx>
      <c:valAx>
        <c:axId val="59714560"/>
        <c:scaling>
          <c:orientation val="minMax"/>
        </c:scaling>
        <c:axPos val="l"/>
        <c:majorGridlines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</c:majorGridlines>
        <c:numFmt formatCode="General" sourceLinked="1"/>
        <c:majorTickMark val="in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59713024"/>
        <c:crosses val="autoZero"/>
        <c:crossBetween val="between"/>
      </c:valAx>
      <c:spPr>
        <a:ln>
          <a:noFill/>
        </a:ln>
      </c:spPr>
    </c:plotArea>
    <c:legend>
      <c:legendPos val="t"/>
      <c:legendEntry>
        <c:idx val="0"/>
        <c:txPr>
          <a:bodyPr/>
          <a:lstStyle/>
          <a:p>
            <a:pPr>
              <a:defRPr sz="8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59443901886364858"/>
          <c:y val="2.1596158119183341E-2"/>
          <c:w val="0.4051608225866643"/>
          <c:h val="5.4379161952527517E-2"/>
        </c:manualLayout>
      </c:layout>
    </c:legend>
    <c:plotVisOnly val="1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4BDAE1"/>
              </a:solidFill>
              <a:ln>
                <a:noFill/>
              </a:ln>
            </c:spPr>
          </c:dPt>
          <c:dPt>
            <c:idx val="1"/>
            <c:spPr>
              <a:solidFill>
                <a:srgbClr val="4AABC6"/>
              </a:solidFill>
              <a:ln>
                <a:noFill/>
              </a:ln>
            </c:spPr>
          </c:dPt>
          <c:dPt>
            <c:idx val="2"/>
            <c:spPr>
              <a:solidFill>
                <a:srgbClr val="1283B6"/>
              </a:solidFill>
              <a:ln>
                <a:noFill/>
              </a:ln>
            </c:spPr>
          </c:dPt>
          <c:dPt>
            <c:idx val="3"/>
            <c:spPr>
              <a:solidFill>
                <a:srgbClr val="3A98E6"/>
              </a:solidFill>
              <a:ln>
                <a:noFill/>
              </a:ln>
            </c:spPr>
          </c:dPt>
          <c:dPt>
            <c:idx val="4"/>
            <c:spPr>
              <a:solidFill>
                <a:srgbClr val="376889"/>
              </a:solidFill>
              <a:ln>
                <a:noFill/>
              </a:ln>
            </c:spPr>
          </c:dPt>
          <c:dLbls>
            <c:txPr>
              <a:bodyPr/>
              <a:lstStyle/>
              <a:p>
                <a:pPr>
                  <a:defRPr sz="80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Percent val="1"/>
            <c:separator> </c:separator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firstSliceAng val="0"/>
      </c:pieChart>
    </c:plotArea>
    <c:legend>
      <c:legendPos val="b"/>
      <c:layout>
        <c:manualLayout>
          <c:xMode val="edge"/>
          <c:yMode val="edge"/>
          <c:x val="0.31397481508281883"/>
          <c:y val="0.90353556703720328"/>
          <c:w val="0.37205036983438389"/>
          <c:h val="5.0068107092531913E-2"/>
        </c:manualLayout>
      </c:layout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4BDAE1"/>
              </a:solidFill>
              <a:ln>
                <a:noFill/>
              </a:ln>
            </c:spPr>
          </c:dPt>
          <c:dPt>
            <c:idx val="1"/>
            <c:spPr>
              <a:solidFill>
                <a:srgbClr val="4AABC6"/>
              </a:solidFill>
              <a:ln>
                <a:noFill/>
              </a:ln>
            </c:spPr>
          </c:dPt>
          <c:dPt>
            <c:idx val="2"/>
            <c:spPr>
              <a:solidFill>
                <a:srgbClr val="1283B6"/>
              </a:solidFill>
              <a:ln>
                <a:noFill/>
              </a:ln>
            </c:spPr>
          </c:dPt>
          <c:dPt>
            <c:idx val="3"/>
            <c:spPr>
              <a:solidFill>
                <a:srgbClr val="3A98E6"/>
              </a:solidFill>
              <a:ln>
                <a:noFill/>
              </a:ln>
            </c:spPr>
          </c:dPt>
          <c:dPt>
            <c:idx val="4"/>
            <c:spPr>
              <a:solidFill>
                <a:srgbClr val="376889"/>
              </a:solidFill>
              <a:ln>
                <a:noFill/>
              </a:ln>
            </c:spPr>
          </c:dPt>
          <c:dLbls>
            <c:txPr>
              <a:bodyPr/>
              <a:lstStyle/>
              <a:p>
                <a:pPr>
                  <a:defRPr sz="80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Percent val="1"/>
            <c:separator> </c:separator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0.31397481508281899"/>
          <c:y val="0.90353556703720317"/>
          <c:w val="0.372050369834384"/>
          <c:h val="5.0068107092531913E-2"/>
        </c:manualLayout>
      </c:layout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</c:chart>
  <c:txPr>
    <a:bodyPr/>
    <a:lstStyle/>
    <a:p>
      <a:pPr>
        <a:defRPr sz="1800"/>
      </a:pPr>
      <a:endParaRPr lang="ko-KR"/>
    </a:p>
  </c:txPr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한글_디자이너스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2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작성자  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|  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소속팀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상위부서  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|   2011.10</a:t>
            </a:r>
            <a:endParaRPr lang="en-US" altLang="ko-KR" sz="9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51520" y="645391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ko-KR" altLang="en-US" spc="-50" smtClean="0"/>
              <a:t>문서의 제목</a:t>
            </a:r>
            <a:r>
              <a:rPr lang="en-US" altLang="ko-KR" spc="-50" smtClean="0"/>
              <a:t/>
            </a:r>
            <a:br>
              <a:rPr lang="en-US" altLang="ko-KR" spc="-50" smtClean="0"/>
            </a:br>
            <a:r>
              <a:rPr lang="ko-KR" altLang="en-US" b="0" spc="-50" smtClean="0"/>
              <a:t>나눔고딕 </a:t>
            </a:r>
            <a:r>
              <a:rPr lang="en-US" altLang="ko-KR" b="0" spc="-50" smtClean="0"/>
              <a:t>45pt</a:t>
            </a:r>
            <a:endParaRPr lang="ko-KR" altLang="en-US" b="0" spc="-5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/>
        </p:nvGraphicFramePr>
        <p:xfrm>
          <a:off x="1799824" y="1412776"/>
          <a:ext cx="7128792" cy="4942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1" name="직사각형 10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/>
          <p:nvPr/>
        </p:nvGraphicFramePr>
        <p:xfrm>
          <a:off x="2267744" y="2060848"/>
          <a:ext cx="6409531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1-7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8195" y="912763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/>
          <p:nvPr/>
        </p:nvGraphicFramePr>
        <p:xfrm>
          <a:off x="1465464" y="2158734"/>
          <a:ext cx="4587980" cy="368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/>
          <p:cNvGraphicFramePr/>
          <p:nvPr/>
        </p:nvGraphicFramePr>
        <p:xfrm>
          <a:off x="4707390" y="2175987"/>
          <a:ext cx="4544976" cy="3646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1-8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314003" y="912763"/>
            <a:ext cx="1797968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381246" y="2852936"/>
          <a:ext cx="6367214" cy="23042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09602"/>
                <a:gridCol w="909602"/>
                <a:gridCol w="909602"/>
                <a:gridCol w="909602"/>
                <a:gridCol w="909602"/>
                <a:gridCol w="909602"/>
                <a:gridCol w="909602"/>
              </a:tblGrid>
              <a:tr h="2640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b="1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항목</a:t>
                      </a:r>
                      <a:endParaRPr lang="ko-KR" altLang="en-US" sz="1000" b="1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D2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1-9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표 예시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0602" y="1196752"/>
            <a:ext cx="5588624" cy="49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표를 선택한 상태에서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표 도구 </a:t>
            </a:r>
            <a:r>
              <a:rPr lang="en-US" altLang="ko-KR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디자인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혹은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레이아웃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에서 색상 및 선을 편집할 수 있으며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항목별 집행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예산표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등을 작성하기에 좋습니다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spc="-30" dirty="0"/>
          </a:p>
        </p:txBody>
      </p: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표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38094"/>
            <a:ext cx="864890" cy="160826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6588224" y="633877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smtClean="0"/>
              <a:t>감사합니다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80440" y="4628091"/>
            <a:ext cx="2135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소속팀 </a:t>
            </a:r>
            <a:r>
              <a:rPr lang="en-US" altLang="ko-KR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상위부서 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err="1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작성년월일</a:t>
            </a: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문서분류 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80440" y="633877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88073" y="4449745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38094"/>
            <a:ext cx="864890" cy="160826"/>
          </a:xfrm>
          <a:prstGeom prst="rect">
            <a:avLst/>
          </a:prstGeom>
          <a:noFill/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096" y="405279"/>
            <a:ext cx="7772400" cy="1470025"/>
          </a:xfrm>
        </p:spPr>
        <p:txBody>
          <a:bodyPr anchor="t"/>
          <a:lstStyle/>
          <a:p>
            <a:pPr algn="l"/>
            <a:r>
              <a:rPr lang="ko-KR" altLang="en-US" spc="-50" smtClean="0"/>
              <a:t>문서의 제목 </a:t>
            </a:r>
            <a:r>
              <a:rPr lang="en-US" altLang="ko-KR" spc="-50" smtClean="0"/>
              <a:t/>
            </a:r>
            <a:br>
              <a:rPr lang="en-US" altLang="ko-KR" spc="-50" smtClean="0"/>
            </a:br>
            <a:r>
              <a:rPr lang="ko-KR" altLang="en-US" spc="-50" smtClean="0"/>
              <a:t>나눔고딕 </a:t>
            </a:r>
            <a:r>
              <a:rPr lang="en-US" altLang="ko-KR" spc="-50" smtClean="0"/>
              <a:t>B, 45pt</a:t>
            </a:r>
            <a:endParaRPr lang="ko-KR" altLang="en-US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318" y="94006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12318" y="2101721"/>
            <a:ext cx="2592288" cy="894988"/>
            <a:chOff x="2312318" y="2101721"/>
            <a:chExt cx="2592288" cy="894988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08126" y="3284984"/>
            <a:ext cx="2595339" cy="901204"/>
            <a:chOff x="2308126" y="3973929"/>
            <a:chExt cx="2595339" cy="901204"/>
          </a:xfrm>
        </p:grpSpPr>
        <p:sp>
          <p:nvSpPr>
            <p:cNvPr id="39" name="TextBox 38"/>
            <p:cNvSpPr txBox="1"/>
            <p:nvPr/>
          </p:nvSpPr>
          <p:spPr>
            <a:xfrm>
              <a:off x="2311177" y="3973929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64671" y="939671"/>
            <a:ext cx="2592288" cy="894988"/>
            <a:chOff x="5464671" y="939671"/>
            <a:chExt cx="2592288" cy="894988"/>
          </a:xfrm>
        </p:grpSpPr>
        <p:sp>
          <p:nvSpPr>
            <p:cNvPr id="41" name="TextBox 40"/>
            <p:cNvSpPr txBox="1"/>
            <p:nvPr/>
          </p:nvSpPr>
          <p:spPr>
            <a:xfrm>
              <a:off x="5464671" y="93967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4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441429" y="2101721"/>
            <a:ext cx="2595339" cy="901204"/>
            <a:chOff x="5441429" y="2380228"/>
            <a:chExt cx="2595339" cy="901204"/>
          </a:xfrm>
        </p:grpSpPr>
        <p:sp>
          <p:nvSpPr>
            <p:cNvPr id="43" name="TextBox 42"/>
            <p:cNvSpPr txBox="1"/>
            <p:nvPr/>
          </p:nvSpPr>
          <p:spPr>
            <a:xfrm>
              <a:off x="5444480" y="238022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5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41429" y="2727434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mtClean="0"/>
              <a:t>목차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smtClean="0"/>
              <a:t>꼭지 제목 </a:t>
            </a:r>
            <a:r>
              <a:rPr lang="en-US" altLang="ko-KR" sz="3800" b="0" spc="-90" smtClean="0"/>
              <a:t>:</a:t>
            </a:r>
            <a:br>
              <a:rPr lang="en-US" altLang="ko-KR" sz="3800" b="0" spc="-90" smtClean="0"/>
            </a:br>
            <a:r>
              <a:rPr lang="ko-KR" altLang="en-US" sz="3800" b="0" spc="-90" smtClean="0"/>
              <a:t>나눔고딕</a:t>
            </a:r>
            <a:r>
              <a:rPr lang="en-US" altLang="ko-KR" sz="3800" b="0" spc="-90" smtClean="0"/>
              <a:t>R, 38pt</a:t>
            </a:r>
            <a:endParaRPr lang="ko-KR" altLang="en-US" sz="3800" b="0" spc="-9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83185" y="1353371"/>
            <a:ext cx="3844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본문 요약</a:t>
            </a:r>
            <a:endParaRPr lang="en-US" altLang="ko-KR" sz="1000" b="1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0227" y="1539117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상세항목의 내용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상세항목의 내용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9849" y="2424316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06715" y="2780928"/>
            <a:ext cx="576064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본문내용의 글꼴크기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화면에서의 </a:t>
            </a:r>
            <a:r>
              <a:rPr lang="ko-KR" altLang="en-US" sz="1000" spc="-30" dirty="0" err="1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가독성을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 고려하여 최소 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10pt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로 권장합니다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다만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캡션으로 사용하는 경우 등 상황에 따라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10pt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미만으로 사용하실 수 있습니다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본문내용의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줄간격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이 문서의 본문 </a:t>
            </a:r>
            <a:r>
              <a:rPr lang="ko-KR" altLang="en-US" sz="1000" spc="-30" dirty="0" err="1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줄간격은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1.5 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배 입니다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상황에 따라 조절하실 수 있습니다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본문내용의 글자간격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이 문서의 글자간격은 좁게 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0.3pt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 입니다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상황에 따라 조절하실 수 있습니다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페이지 제목 </a:t>
            </a:r>
            <a:r>
              <a:rPr lang="en-US" altLang="ko-KR" sz="1800" spc="-50" smtClean="0"/>
              <a:t>:</a:t>
            </a:r>
            <a:br>
              <a:rPr lang="en-US" altLang="ko-KR" sz="1800" spc="-50" smtClean="0"/>
            </a:br>
            <a:r>
              <a:rPr lang="ko-KR" altLang="en-US" sz="1800" spc="-50" smtClean="0"/>
              <a:t>나눔고딕</a:t>
            </a:r>
            <a:r>
              <a:rPr lang="en-US" altLang="ko-KR" sz="1800" spc="-50" smtClean="0"/>
              <a:t>B, 18pt</a:t>
            </a:r>
            <a:endParaRPr lang="ko-KR" altLang="en-US" sz="1800" b="1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4674879" y="2906064"/>
            <a:ext cx="1747072" cy="174707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466516" y="2906064"/>
            <a:ext cx="1747072" cy="174707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853299" y="2899845"/>
            <a:ext cx="1747072" cy="1747072"/>
          </a:xfrm>
          <a:prstGeom prst="ellipse">
            <a:avLst/>
          </a:prstGeom>
          <a:gradFill flip="none"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0099" y="3616108"/>
            <a:ext cx="1175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93222" y="3398665"/>
            <a:ext cx="27544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5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71695" y="3398665"/>
            <a:ext cx="27544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5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18908" y="3616108"/>
            <a:ext cx="1175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29123" y="3616108"/>
            <a:ext cx="1175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20" dirty="0" err="1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Smartart</a:t>
            </a:r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를 이용한 도형</a:t>
            </a:r>
            <a:r>
              <a:rPr lang="en-US" altLang="ko-KR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예시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 smtClean="0"/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도형 안에 내용을 넣을 경우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상하좌우 중앙정렬을 권장합니다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9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도형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갈매기형 수장 17"/>
          <p:cNvSpPr>
            <a:spLocks/>
          </p:cNvSpPr>
          <p:nvPr/>
        </p:nvSpPr>
        <p:spPr>
          <a:xfrm>
            <a:off x="2411760" y="2996952"/>
            <a:ext cx="2615987" cy="1440160"/>
          </a:xfrm>
          <a:prstGeom prst="chevron">
            <a:avLst/>
          </a:prstGeom>
          <a:gradFill flip="none" rotWithShape="1">
            <a:gsLst>
              <a:gs pos="0">
                <a:srgbClr val="B5E4F5"/>
              </a:gs>
              <a:gs pos="0">
                <a:srgbClr val="1FADDF"/>
              </a:gs>
              <a:gs pos="75000">
                <a:srgbClr val="0F6E9D"/>
              </a:gs>
            </a:gsLst>
            <a:lin ang="2700000" scaled="0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갈매기형 수장 18"/>
          <p:cNvSpPr/>
          <p:nvPr/>
        </p:nvSpPr>
        <p:spPr>
          <a:xfrm>
            <a:off x="4130492" y="2996952"/>
            <a:ext cx="2616331" cy="1440160"/>
          </a:xfrm>
          <a:prstGeom prst="chevron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15859B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5849570" y="2996952"/>
            <a:ext cx="2466846" cy="1440160"/>
          </a:xfrm>
          <a:prstGeom prst="chevron">
            <a:avLst/>
          </a:prstGeom>
          <a:gradFill flip="none" rotWithShape="1">
            <a:gsLst>
              <a:gs pos="0">
                <a:srgbClr val="87F1E7"/>
              </a:gs>
              <a:gs pos="0">
                <a:srgbClr val="87F1E7"/>
              </a:gs>
              <a:gs pos="70000">
                <a:srgbClr val="0D9790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8766" y="3565289"/>
            <a:ext cx="126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08567" y="25950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내용</a:t>
            </a:r>
            <a:endParaRPr lang="en-US" altLang="ko-KR" sz="1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9720" y="25950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내용</a:t>
            </a:r>
            <a:endParaRPr lang="en-US" altLang="ko-KR" sz="1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24128" y="25950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내용</a:t>
            </a:r>
            <a:endParaRPr lang="en-US" altLang="ko-KR" sz="1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32040" y="3565289"/>
            <a:ext cx="126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7484" y="3565289"/>
            <a:ext cx="126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20" dirty="0" err="1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Smartart</a:t>
            </a:r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를 이용한 도형</a:t>
            </a:r>
            <a:r>
              <a:rPr lang="en-US" altLang="ko-KR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예시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도형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또는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SmartArt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이용하여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다양한 도형 및 다이어그램을 구현할 수 있습니다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spc="-30" dirty="0"/>
          </a:p>
        </p:txBody>
      </p: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20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22" name="제목 21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도형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차트 예시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10602" y="1196752"/>
            <a:ext cx="5588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삽입 </a:t>
            </a:r>
            <a:r>
              <a:rPr lang="en-US" altLang="ko-KR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차트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이용하여 다양한 차트형태를 구현할 수 있습니다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표를 선택한 상태에서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오른클릭을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한 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데이터 편집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을 클릭하여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실제 내용과 수치를 편집해 사용할 수 있습니다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spc="-30" dirty="0"/>
          </a:p>
        </p:txBody>
      </p:sp>
      <p:graphicFrame>
        <p:nvGraphicFramePr>
          <p:cNvPr id="49" name="차트 48"/>
          <p:cNvGraphicFramePr/>
          <p:nvPr/>
        </p:nvGraphicFramePr>
        <p:xfrm>
          <a:off x="1547664" y="1988840"/>
          <a:ext cx="5317044" cy="4391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1" name="직사각형 50"/>
          <p:cNvSpPr/>
          <p:nvPr/>
        </p:nvSpPr>
        <p:spPr>
          <a:xfrm>
            <a:off x="3779912" y="4022316"/>
            <a:ext cx="915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차트 제목</a:t>
            </a:r>
            <a:endParaRPr lang="ko-KR" altLang="en-US" sz="1600" b="1" spc="-150" dirty="0">
              <a:gradFill>
                <a:gsLst>
                  <a:gs pos="5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1-5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차트 8"/>
          <p:cNvGraphicFramePr/>
          <p:nvPr/>
        </p:nvGraphicFramePr>
        <p:xfrm>
          <a:off x="2051720" y="2636912"/>
          <a:ext cx="6624736" cy="3271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4" name="직사각형 1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8195" y="912763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5353</TotalTime>
  <Words>412</Words>
  <Application>Microsoft Office PowerPoint</Application>
  <PresentationFormat>화면 슬라이드 쇼(4:3)</PresentationFormat>
  <Paragraphs>157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Arial</vt:lpstr>
      <vt:lpstr>나눔명조 ExtraBold</vt:lpstr>
      <vt:lpstr>나눔고딕</vt:lpstr>
      <vt:lpstr>나눔고딕 ExtraBold</vt:lpstr>
      <vt:lpstr>맑은 고딕</vt:lpstr>
      <vt:lpstr>Office 테마</vt:lpstr>
      <vt:lpstr>문서의 제목 나눔고딕 45pt</vt:lpstr>
      <vt:lpstr>문서의 제목  나눔고딕 B, 45pt</vt:lpstr>
      <vt:lpstr>목차</vt:lpstr>
      <vt:lpstr>꼭지 제목 : 나눔고딕R, 38pt</vt:lpstr>
      <vt:lpstr>페이지 제목 : 나눔고딕B, 18pt</vt:lpstr>
      <vt:lpstr>도형 예시</vt:lpstr>
      <vt:lpstr>도형 예시</vt:lpstr>
      <vt:lpstr>차트 예시</vt:lpstr>
      <vt:lpstr>차트 예시</vt:lpstr>
      <vt:lpstr>차트 예시</vt:lpstr>
      <vt:lpstr>차트 예시</vt:lpstr>
      <vt:lpstr>차트 예시</vt:lpstr>
      <vt:lpstr>표 예시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允中</cp:lastModifiedBy>
  <cp:revision>5</cp:revision>
  <dcterms:created xsi:type="dcterms:W3CDTF">2011-08-23T09:45:48Z</dcterms:created>
  <dcterms:modified xsi:type="dcterms:W3CDTF">2011-10-19T09:51:19Z</dcterms:modified>
</cp:coreProperties>
</file>