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2" r:id="rId4"/>
    <p:sldId id="271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77472" autoAdjust="0"/>
  </p:normalViewPr>
  <p:slideViewPr>
    <p:cSldViewPr snapToGrid="0">
      <p:cViewPr>
        <p:scale>
          <a:sx n="50" d="100"/>
          <a:sy n="50" d="100"/>
        </p:scale>
        <p:origin x="2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3E1BA-AB91-444D-8863-2014AB564E7C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D1848-0C1E-4645-AC61-2BE1C8C5D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0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D1848-0C1E-4645-AC61-2BE1C8C5DC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5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일반적으로 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</a:t>
            </a:r>
            <a:r>
              <a:rPr lang="ko-KR" altLang="en-US" dirty="0" err="1"/>
              <a:t>결측치가</a:t>
            </a:r>
            <a:r>
              <a:rPr lang="ko-KR" altLang="en-US" dirty="0"/>
              <a:t> 많은 특징을 제거하거나</a:t>
            </a:r>
            <a:r>
              <a:rPr lang="en-US" altLang="ko-KR" dirty="0"/>
              <a:t>, </a:t>
            </a:r>
            <a:r>
              <a:rPr lang="ko-KR" altLang="en-US" dirty="0" err="1"/>
              <a:t>결측치를</a:t>
            </a:r>
            <a:r>
              <a:rPr lang="ko-KR" altLang="en-US" dirty="0"/>
              <a:t> 대체하여 완전한 데이터로 만든 후 생성모델에 적용하는 방법을 사용하지 않고 불완전한 자료 처리를 위해 모든 </a:t>
            </a:r>
            <a:r>
              <a:rPr lang="ko-KR" altLang="en-US" dirty="0" err="1"/>
              <a:t>결측치에</a:t>
            </a:r>
            <a:r>
              <a:rPr lang="ko-KR" altLang="en-US" dirty="0"/>
              <a:t> 대한 대체 및 미세한 보정을 실시하고</a:t>
            </a:r>
            <a:r>
              <a:rPr lang="en-US" altLang="ko-KR" dirty="0"/>
              <a:t>, </a:t>
            </a:r>
            <a:r>
              <a:rPr lang="ko-KR" altLang="en-US" dirty="0"/>
              <a:t>생성 모델인 </a:t>
            </a:r>
            <a:r>
              <a:rPr lang="en-US" altLang="ko-KR" dirty="0"/>
              <a:t>GAN</a:t>
            </a:r>
            <a:r>
              <a:rPr lang="ko-KR" altLang="en-US" dirty="0"/>
              <a:t>을 사용하여 훈련 데이터와 유사한 가상 불합격 데이터를 생성한다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D1848-0C1E-4645-AC61-2BE1C8C5DC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33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EAAA1-D40B-4B82-A412-DE5673156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262911-4C3F-4E01-A585-00489B100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49713-F245-4C35-9DF4-3593777A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67A9-8776-4393-9001-7D53AA4407D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A2E75-6FCF-490F-A87C-1A2E28A2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7261E-F829-429C-9DC6-A59D3E74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95D9-E242-4120-9826-DF62E4C73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3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E6818-21A9-402B-99C2-1184231E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DEE2D-79B7-4C7B-BBAE-C321AA6D5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CCDB0-4664-48C4-B510-2C06A15D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67A9-8776-4393-9001-7D53AA4407D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2BD77-3BCB-4FAC-B2BB-FE1085D0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9DB12-C171-4518-AD92-08F9ED5E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95D9-E242-4120-9826-DF62E4C73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4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9EA239-4C27-4407-815C-48DD37209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39F81-4749-45B4-8F1E-2777DE165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EF199-2523-4CDB-9141-86847CAD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67A9-8776-4393-9001-7D53AA4407D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A3C77-2627-4CB5-AC06-91E2D183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146B0-0DAD-474D-9798-CA733A41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95D9-E242-4120-9826-DF62E4C73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8048C-6756-493B-9345-545A8D4B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3FCC7-3320-495F-994B-1D84EEE8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002E0-31AD-47F2-9A14-E274D500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67A9-8776-4393-9001-7D53AA4407D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F77C4-0C6A-4643-8B71-2A7B2740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FD95E-27B3-47A5-9A7B-9D328521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95D9-E242-4120-9826-DF62E4C73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8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59DE6-9E78-4A89-B300-2E9C42C3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96605-9077-48EE-88B4-58085610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B9A0F-E8B5-42A0-B93E-A6F7F2AD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67A9-8776-4393-9001-7D53AA4407D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D7070-6DED-481E-BEA9-59BFAE15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57294-5227-4500-8253-42267E8C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95D9-E242-4120-9826-DF62E4C73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3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939BC-A192-4351-9A12-673C73B5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6BB9A-A26D-4E49-9498-7A780FF24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83B1-6E81-4D4E-9AF6-0E7355010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A765C-3869-4BB5-94A2-C0540F8E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67A9-8776-4393-9001-7D53AA4407D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25E95-FE01-411E-B0BA-FC7A554D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F1520-97B0-48AF-B307-18EF8D01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95D9-E242-4120-9826-DF62E4C73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0D3D9-6550-4E53-85A1-1AE3AE48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1D1F0-68F5-436B-87E7-9C2B668C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4BAA2-10BF-491D-9994-96CD265D7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40F00E-DBCA-45BC-8BB7-9A4BF5247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E445CC-F1A5-4294-BD76-13C6CDAC4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C4AA1-712B-47E7-A06C-CA9E1CCA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67A9-8776-4393-9001-7D53AA4407D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BD3650-F8C2-40BC-A785-9C8C291D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0C01C3-690E-439D-81A0-FD59219F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95D9-E242-4120-9826-DF62E4C73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1C1B-FCDA-4640-B4FD-8C8AE216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21A2E2-B5C6-422F-85D0-F97B9996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67A9-8776-4393-9001-7D53AA4407D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C0406-1540-47A0-BBC6-BBF21870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8E40A-7383-430E-90A5-7BC4D429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95D9-E242-4120-9826-DF62E4C73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8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F29208-316B-46AA-BBFA-143FE226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67A9-8776-4393-9001-7D53AA4407D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35D4E9-9204-48D2-9383-EAA0A30A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A3A67E-A96B-4901-BB5B-68B742E0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95D9-E242-4120-9826-DF62E4C73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B05F4-3DDA-4882-81BE-DC5585D0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72713-D91D-41A1-B786-0750494E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61CF0-88C8-45AF-95DE-F6FF5898A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320CE-41F3-4396-BEDD-6093C0F3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67A9-8776-4393-9001-7D53AA4407D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93477C-243B-44E1-B244-C9FE7E82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F9246-013F-447B-825C-50E9083F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95D9-E242-4120-9826-DF62E4C73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5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0D6B7-441B-4383-B952-603A1939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A3B9BA-8CAE-4C7A-B0F2-4942F7D12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8B74F4-94FF-4B08-AEBE-C9F666F8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4E95D-0870-4693-AE8E-34BBE8E0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67A9-8776-4393-9001-7D53AA4407D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5FBF-9BEF-4EA6-B335-C261003F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CC286-E4F7-401C-A442-BF4FA313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95D9-E242-4120-9826-DF62E4C73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3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EE48D8-6355-4E69-A967-EE5DB8FC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655DDC-6217-42F5-A9B7-A785663E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31FF8-928B-4282-8DA6-F964E643B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67A9-8776-4393-9001-7D53AA4407D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55DB4-8CE8-459A-A17C-A6B84257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ACC93-D3FB-475D-8BE2-D681F01DD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295D9-E242-4120-9826-DF62E4C73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1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6B8D17-9CED-4D1A-95F2-6198A0904863}"/>
              </a:ext>
            </a:extLst>
          </p:cNvPr>
          <p:cNvSpPr/>
          <p:nvPr/>
        </p:nvSpPr>
        <p:spPr>
          <a:xfrm>
            <a:off x="-242596" y="-158620"/>
            <a:ext cx="12624318" cy="71659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69869-9FC6-4A3E-AB4E-4606B890B0C2}"/>
              </a:ext>
            </a:extLst>
          </p:cNvPr>
          <p:cNvSpPr txBox="1"/>
          <p:nvPr/>
        </p:nvSpPr>
        <p:spPr>
          <a:xfrm>
            <a:off x="5224681" y="1814305"/>
            <a:ext cx="6211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6">
                    <a:lumMod val="50000"/>
                  </a:schemeClr>
                </a:solidFill>
              </a:rPr>
              <a:t>관련자료 수집 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DC957-EC50-47BF-AB9F-B756D36D6A7F}"/>
              </a:ext>
            </a:extLst>
          </p:cNvPr>
          <p:cNvSpPr txBox="1"/>
          <p:nvPr/>
        </p:nvSpPr>
        <p:spPr>
          <a:xfrm>
            <a:off x="6409678" y="3568823"/>
            <a:ext cx="4607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/>
              <a:t>8</a:t>
            </a:r>
            <a:r>
              <a:rPr lang="ko-KR" altLang="en-US" sz="3200" dirty="0"/>
              <a:t>조</a:t>
            </a:r>
            <a:endParaRPr lang="en-US" altLang="ko-KR" sz="3200" dirty="0"/>
          </a:p>
          <a:p>
            <a:pPr algn="r"/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47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645920" y="22352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1253F-DF6D-49CE-9341-E1E026C71AC1}"/>
              </a:ext>
            </a:extLst>
          </p:cNvPr>
          <p:cNvSpPr txBox="1"/>
          <p:nvPr/>
        </p:nvSpPr>
        <p:spPr>
          <a:xfrm>
            <a:off x="975360" y="1539240"/>
            <a:ext cx="10256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04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0"/>
            <a:ext cx="1320800" cy="130048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172367-AA7E-4909-A4EC-6C0118703851}"/>
              </a:ext>
            </a:extLst>
          </p:cNvPr>
          <p:cNvSpPr/>
          <p:nvPr/>
        </p:nvSpPr>
        <p:spPr>
          <a:xfrm>
            <a:off x="833120" y="6532880"/>
            <a:ext cx="1320800" cy="325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54AF7-5DB3-49B6-A110-0FDEF60EA50E}"/>
              </a:ext>
            </a:extLst>
          </p:cNvPr>
          <p:cNvSpPr txBox="1"/>
          <p:nvPr/>
        </p:nvSpPr>
        <p:spPr>
          <a:xfrm>
            <a:off x="2260990" y="59259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4CE80B-3E84-4753-929E-AE15BE39E932}"/>
              </a:ext>
            </a:extLst>
          </p:cNvPr>
          <p:cNvGrpSpPr/>
          <p:nvPr/>
        </p:nvGrpSpPr>
        <p:grpSpPr>
          <a:xfrm>
            <a:off x="1493520" y="2052320"/>
            <a:ext cx="7202245" cy="954107"/>
            <a:chOff x="1493520" y="2052320"/>
            <a:chExt cx="7202245" cy="9541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1F752E-6A6C-4D58-A608-3BC6FA229866}"/>
                </a:ext>
              </a:extLst>
            </p:cNvPr>
            <p:cNvSpPr txBox="1"/>
            <p:nvPr/>
          </p:nvSpPr>
          <p:spPr>
            <a:xfrm>
              <a:off x="2260990" y="2052320"/>
              <a:ext cx="64347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600" dirty="0" err="1">
                  <a:solidFill>
                    <a:schemeClr val="accent6">
                      <a:lumMod val="75000"/>
                    </a:schemeClr>
                  </a:solidFill>
                </a:rPr>
                <a:t>결측치</a:t>
              </a:r>
              <a:r>
                <a:rPr lang="ko-KR" altLang="en-US" sz="2800" b="1" spc="600" dirty="0">
                  <a:solidFill>
                    <a:schemeClr val="accent6">
                      <a:lumMod val="75000"/>
                    </a:schemeClr>
                  </a:solidFill>
                </a:rPr>
                <a:t> 및 불균형 데이터 해결</a:t>
              </a:r>
            </a:p>
            <a:p>
              <a:r>
                <a:rPr lang="ko-KR" altLang="en-US" sz="2800" b="1" spc="600" dirty="0">
                  <a:solidFill>
                    <a:schemeClr val="accent6">
                      <a:lumMod val="75000"/>
                    </a:schemeClr>
                  </a:solidFill>
                </a:rPr>
                <a:t>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FADB78-60E5-4D58-875C-9883F8E48778}"/>
                </a:ext>
              </a:extLst>
            </p:cNvPr>
            <p:cNvSpPr txBox="1"/>
            <p:nvPr/>
          </p:nvSpPr>
          <p:spPr>
            <a:xfrm>
              <a:off x="1493520" y="2129264"/>
              <a:ext cx="78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ECBE1C-F2E7-413C-A2A8-AEA7B7CE3D1F}"/>
              </a:ext>
            </a:extLst>
          </p:cNvPr>
          <p:cNvGrpSpPr/>
          <p:nvPr/>
        </p:nvGrpSpPr>
        <p:grpSpPr>
          <a:xfrm>
            <a:off x="1493520" y="4051032"/>
            <a:ext cx="4207835" cy="523220"/>
            <a:chOff x="1493520" y="2052320"/>
            <a:chExt cx="420783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30260C-13E5-4E4E-8704-8A03B553DC33}"/>
                </a:ext>
              </a:extLst>
            </p:cNvPr>
            <p:cNvSpPr txBox="1"/>
            <p:nvPr/>
          </p:nvSpPr>
          <p:spPr>
            <a:xfrm>
              <a:off x="2260990" y="2052320"/>
              <a:ext cx="3440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accent6">
                      <a:lumMod val="75000"/>
                    </a:schemeClr>
                  </a:solidFill>
                </a:rPr>
                <a:t>공정의 이상탐지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1D036A-03F9-47CC-BE3D-F3EFFF8C0CA3}"/>
                </a:ext>
              </a:extLst>
            </p:cNvPr>
            <p:cNvSpPr txBox="1"/>
            <p:nvPr/>
          </p:nvSpPr>
          <p:spPr>
            <a:xfrm>
              <a:off x="1493520" y="2129264"/>
              <a:ext cx="78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62A0D5B-9B7F-448A-8B2D-5DD6A5631CF5}"/>
              </a:ext>
            </a:extLst>
          </p:cNvPr>
          <p:cNvGrpSpPr/>
          <p:nvPr/>
        </p:nvGrpSpPr>
        <p:grpSpPr>
          <a:xfrm>
            <a:off x="1493520" y="5050388"/>
            <a:ext cx="1824170" cy="523220"/>
            <a:chOff x="1493520" y="2052320"/>
            <a:chExt cx="1824170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ADBA39-7D27-4503-ADF1-F1783CC2B57E}"/>
                </a:ext>
              </a:extLst>
            </p:cNvPr>
            <p:cNvSpPr txBox="1"/>
            <p:nvPr/>
          </p:nvSpPr>
          <p:spPr>
            <a:xfrm>
              <a:off x="2260990" y="2052320"/>
              <a:ext cx="1056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accent6">
                      <a:lumMod val="75000"/>
                    </a:schemeClr>
                  </a:solidFill>
                </a:rPr>
                <a:t>결론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F60B22-E06F-4B99-9B99-71485C115657}"/>
                </a:ext>
              </a:extLst>
            </p:cNvPr>
            <p:cNvSpPr txBox="1"/>
            <p:nvPr/>
          </p:nvSpPr>
          <p:spPr>
            <a:xfrm>
              <a:off x="1493520" y="2129264"/>
              <a:ext cx="78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004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492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645920" y="223520"/>
            <a:ext cx="468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>
                <a:solidFill>
                  <a:schemeClr val="tx2">
                    <a:lumMod val="75000"/>
                  </a:schemeClr>
                </a:solidFill>
              </a:rPr>
              <a:t>결측치</a:t>
            </a:r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 및 불균형데이터 해결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37AE56-A7E4-48B8-8B04-BDC418EA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68" y="1482917"/>
            <a:ext cx="10262463" cy="29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4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645920" y="223520"/>
            <a:ext cx="468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>
                <a:solidFill>
                  <a:schemeClr val="tx2">
                    <a:lumMod val="75000"/>
                  </a:schemeClr>
                </a:solidFill>
              </a:rPr>
              <a:t>결측치</a:t>
            </a:r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 및 불균형데이터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0C3A1-B69A-4D6F-81D5-B68B00F36121}"/>
              </a:ext>
            </a:extLst>
          </p:cNvPr>
          <p:cNvSpPr txBox="1"/>
          <p:nvPr/>
        </p:nvSpPr>
        <p:spPr>
          <a:xfrm>
            <a:off x="1770753" y="1553295"/>
            <a:ext cx="820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가지 데이터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(Churn, Income. Bank, Weather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Aus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사용하여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결측치가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5%, 15%, 20%, 25%, 30%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결측값을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가지는 데이터로 진행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CCDD69-49ED-4C97-B51C-92B5EB7B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0" y="3281025"/>
            <a:ext cx="9739945" cy="15316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0522AC-11EE-4F46-99D2-B55BDE35B007}"/>
              </a:ext>
            </a:extLst>
          </p:cNvPr>
          <p:cNvSpPr txBox="1"/>
          <p:nvPr/>
        </p:nvSpPr>
        <p:spPr>
          <a:xfrm>
            <a:off x="1107335" y="5151632"/>
            <a:ext cx="997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공정한 실험을 위해 다른 </a:t>
            </a:r>
            <a:r>
              <a:rPr lang="ko-KR" altLang="en-US" dirty="0" err="1"/>
              <a:t>전처리</a:t>
            </a:r>
            <a:r>
              <a:rPr lang="ko-KR" altLang="en-US" dirty="0"/>
              <a:t> 방법은 진행하지 않음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lightGBM</a:t>
            </a:r>
            <a:r>
              <a:rPr lang="en-US" altLang="ko-KR" dirty="0"/>
              <a:t>(</a:t>
            </a:r>
            <a:r>
              <a:rPr lang="ko-KR" altLang="en-US" dirty="0"/>
              <a:t>고효율 </a:t>
            </a:r>
            <a:r>
              <a:rPr lang="ko-KR" altLang="en-US" dirty="0" err="1"/>
              <a:t>그레디언트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결정 트리</a:t>
            </a:r>
            <a:r>
              <a:rPr lang="en-US" altLang="ko-KR" dirty="0"/>
              <a:t>)</a:t>
            </a:r>
            <a:r>
              <a:rPr lang="ko-KR" altLang="en-US" dirty="0"/>
              <a:t>를 사용 후 </a:t>
            </a:r>
            <a:r>
              <a:rPr lang="en-US" altLang="ko-KR" dirty="0"/>
              <a:t>Cross Validation</a:t>
            </a:r>
            <a:r>
              <a:rPr lang="ko-KR" altLang="en-US" dirty="0"/>
              <a:t>으로 진행</a:t>
            </a:r>
          </a:p>
        </p:txBody>
      </p:sp>
    </p:spTree>
    <p:extLst>
      <p:ext uri="{BB962C8B-B14F-4D97-AF65-F5344CB8AC3E}">
        <p14:creationId xmlns:p14="http://schemas.microsoft.com/office/powerpoint/2010/main" val="2133533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645920" y="22352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>
                <a:solidFill>
                  <a:schemeClr val="tx2">
                    <a:lumMod val="75000"/>
                  </a:schemeClr>
                </a:solidFill>
              </a:rPr>
              <a:t>결측치</a:t>
            </a:r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 대체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C70C9-74BF-4B71-AAFD-BB8AF173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1" y="254301"/>
            <a:ext cx="5435366" cy="34137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7B0643-ECF3-4577-B993-8E511A077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301"/>
            <a:ext cx="5681415" cy="35227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4EFFFF-6EE4-4BB5-B911-869158D3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20" y="3561629"/>
            <a:ext cx="5187267" cy="32366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BCDD7F-B900-410B-8076-F5BD59419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59" y="3750990"/>
            <a:ext cx="4846555" cy="30357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51C75-23E2-4BA1-85F8-0A9FBB7A69BC}"/>
              </a:ext>
            </a:extLst>
          </p:cNvPr>
          <p:cNvSpPr/>
          <p:nvPr/>
        </p:nvSpPr>
        <p:spPr>
          <a:xfrm>
            <a:off x="2439265" y="1408527"/>
            <a:ext cx="7102154" cy="3236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데이터에 따라서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결측치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대체 방법과 모델 성능에 연관성이 일관적이지 않다는 것을 알 수 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데이터에 맞는 기존 데이터 분포를 잘 살리는 좋은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결측치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대체 알고리즘의 역할이 중요함을 알 수 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555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645920" y="223520"/>
            <a:ext cx="468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>
                <a:solidFill>
                  <a:schemeClr val="tx2">
                    <a:lumMod val="75000"/>
                  </a:schemeClr>
                </a:solidFill>
              </a:rPr>
              <a:t>결측치</a:t>
            </a:r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 및 불균형데이터 해결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77706-872E-4487-B71C-8BF355F60CE2}"/>
              </a:ext>
            </a:extLst>
          </p:cNvPr>
          <p:cNvSpPr txBox="1"/>
          <p:nvPr/>
        </p:nvSpPr>
        <p:spPr>
          <a:xfrm>
            <a:off x="325120" y="961536"/>
            <a:ext cx="11562080" cy="37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나눔스퀘어"/>
                <a:ea typeface="맑은 고딕" panose="020B0503020000020004" pitchFamily="50" charset="-127"/>
                <a:cs typeface="Arial" panose="020B0604020202020204" pitchFamily="34" charset="0"/>
              </a:rPr>
              <a:t>GAN(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Generative Adversarial Network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나눔스퀘어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dirty="0"/>
              <a:t>을 이용한 </a:t>
            </a:r>
            <a:r>
              <a:rPr lang="ko-KR" altLang="en-US" dirty="0" err="1"/>
              <a:t>결측치의</a:t>
            </a:r>
            <a:r>
              <a:rPr lang="ko-KR" altLang="en-US" dirty="0"/>
              <a:t> 보정을 동반한 소수 클래스의 </a:t>
            </a:r>
            <a:r>
              <a:rPr lang="ko-KR" altLang="en-US" dirty="0" err="1"/>
              <a:t>오버샘플링</a:t>
            </a:r>
            <a:endParaRPr lang="en-US" altLang="ko-KR" sz="1800" kern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나눔스퀘어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57836-3ED1-44AC-A1F9-E953E3F2E660}"/>
              </a:ext>
            </a:extLst>
          </p:cNvPr>
          <p:cNvSpPr txBox="1"/>
          <p:nvPr/>
        </p:nvSpPr>
        <p:spPr>
          <a:xfrm>
            <a:off x="1249680" y="240792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GAN</a:t>
            </a:r>
            <a:r>
              <a:rPr lang="ko-KR" altLang="en-US" dirty="0"/>
              <a:t> 설명</a:t>
            </a:r>
          </a:p>
        </p:txBody>
      </p:sp>
    </p:spTree>
    <p:extLst>
      <p:ext uri="{BB962C8B-B14F-4D97-AF65-F5344CB8AC3E}">
        <p14:creationId xmlns:p14="http://schemas.microsoft.com/office/powerpoint/2010/main" val="424310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645920" y="223520"/>
            <a:ext cx="468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>
                <a:solidFill>
                  <a:schemeClr val="tx2">
                    <a:lumMod val="75000"/>
                  </a:schemeClr>
                </a:solidFill>
              </a:rPr>
              <a:t>결측치</a:t>
            </a:r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 및 불균형데이터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10027-9030-4D62-B32C-DA0626B9B10C}"/>
              </a:ext>
            </a:extLst>
          </p:cNvPr>
          <p:cNvSpPr txBox="1"/>
          <p:nvPr/>
        </p:nvSpPr>
        <p:spPr>
          <a:xfrm>
            <a:off x="325120" y="1991555"/>
            <a:ext cx="1005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결측치가</a:t>
            </a:r>
            <a:r>
              <a:rPr lang="ko-KR" altLang="en-US" dirty="0"/>
              <a:t> </a:t>
            </a:r>
            <a:r>
              <a:rPr lang="en-US" altLang="ko-KR" dirty="0"/>
              <a:t>40~60%</a:t>
            </a:r>
            <a:r>
              <a:rPr lang="ko-KR" altLang="en-US" dirty="0"/>
              <a:t>넘는 데이터에 삭제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잠재적으로 가치 있을 수 있는 특징들을 모두 고려하기 위해 추가의 특징제거과정은 제외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D16D9-5F23-4A00-8BA6-A06C9A75B89A}"/>
              </a:ext>
            </a:extLst>
          </p:cNvPr>
          <p:cNvSpPr txBox="1"/>
          <p:nvPr/>
        </p:nvSpPr>
        <p:spPr>
          <a:xfrm>
            <a:off x="716280" y="3429000"/>
            <a:ext cx="966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특성에 맞는 분포로 모델링 </a:t>
            </a:r>
            <a:r>
              <a:rPr lang="en-US" altLang="ko-KR" dirty="0"/>
              <a:t>-&gt; </a:t>
            </a:r>
            <a:r>
              <a:rPr lang="ko-KR" altLang="en-US" dirty="0" err="1"/>
              <a:t>난수발생하여</a:t>
            </a:r>
            <a:r>
              <a:rPr lang="ko-KR" altLang="en-US" dirty="0"/>
              <a:t> </a:t>
            </a:r>
            <a:r>
              <a:rPr lang="ko-KR" altLang="en-US" dirty="0" err="1"/>
              <a:t>결측치를</a:t>
            </a:r>
            <a:r>
              <a:rPr lang="ko-KR" altLang="en-US" dirty="0"/>
              <a:t> 초기값으로 대체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데이터를 생성하기 위한 알고리즘은</a:t>
            </a:r>
            <a:r>
              <a:rPr lang="en-US" altLang="ko-KR" dirty="0"/>
              <a:t>GAN</a:t>
            </a:r>
            <a:r>
              <a:rPr lang="ko-KR" altLang="en-US" dirty="0"/>
              <a:t>을 사용</a:t>
            </a:r>
            <a:r>
              <a:rPr lang="en-US" altLang="ko-KR" dirty="0"/>
              <a:t>(</a:t>
            </a:r>
            <a:r>
              <a:rPr lang="ko-KR" altLang="en-US" dirty="0"/>
              <a:t>데이터가 적은 불량데이터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초기값을 정규분포로부터 샘플링한 값에 보정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35C9C-8E77-41A0-B7A3-50A694BCEC15}"/>
              </a:ext>
            </a:extLst>
          </p:cNvPr>
          <p:cNvSpPr txBox="1"/>
          <p:nvPr/>
        </p:nvSpPr>
        <p:spPr>
          <a:xfrm>
            <a:off x="2468880" y="4983480"/>
            <a:ext cx="682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결측치의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대체값은</a:t>
            </a:r>
            <a:r>
              <a:rPr lang="ko-KR" altLang="en-US" sz="2400" b="1" dirty="0"/>
              <a:t> 실제 데이터 분포에서 발생한 데이터와 매우 유사하게 생성</a:t>
            </a:r>
          </a:p>
        </p:txBody>
      </p:sp>
    </p:spTree>
    <p:extLst>
      <p:ext uri="{BB962C8B-B14F-4D97-AF65-F5344CB8AC3E}">
        <p14:creationId xmlns:p14="http://schemas.microsoft.com/office/powerpoint/2010/main" val="2006768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645920" y="223520"/>
            <a:ext cx="468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>
                <a:solidFill>
                  <a:schemeClr val="tx2">
                    <a:lumMod val="75000"/>
                  </a:schemeClr>
                </a:solidFill>
              </a:rPr>
              <a:t>결측치</a:t>
            </a:r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 및 불균형데이터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7945A-B9D1-419E-A6B0-9D448A55EDDD}"/>
              </a:ext>
            </a:extLst>
          </p:cNvPr>
          <p:cNvSpPr txBox="1"/>
          <p:nvPr/>
        </p:nvSpPr>
        <p:spPr>
          <a:xfrm>
            <a:off x="716280" y="1045904"/>
            <a:ext cx="468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Secom</a:t>
            </a:r>
            <a:r>
              <a:rPr lang="ko-KR" altLang="en-US" dirty="0"/>
              <a:t> 데이터에 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18D3D-08D3-425A-93D5-430B97CC8CB9}"/>
              </a:ext>
            </a:extLst>
          </p:cNvPr>
          <p:cNvSpPr txBox="1"/>
          <p:nvPr/>
        </p:nvSpPr>
        <p:spPr>
          <a:xfrm>
            <a:off x="1645920" y="1914454"/>
            <a:ext cx="435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Pass(-1) : 1463</a:t>
            </a:r>
            <a:r>
              <a:rPr lang="ko-KR" altLang="en-US" dirty="0"/>
              <a:t>개 </a:t>
            </a:r>
            <a:r>
              <a:rPr lang="en-US" altLang="ko-KR" dirty="0"/>
              <a:t>(93.36%)</a:t>
            </a:r>
          </a:p>
          <a:p>
            <a:r>
              <a:rPr lang="en-US" altLang="ko-KR" dirty="0"/>
              <a:t>Fail(1) : 104</a:t>
            </a:r>
            <a:r>
              <a:rPr lang="ko-KR" altLang="en-US" dirty="0"/>
              <a:t>개 </a:t>
            </a:r>
            <a:r>
              <a:rPr lang="en-US" altLang="ko-KR" dirty="0"/>
              <a:t>(6.64%)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불균형 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26F79-17EF-4B7D-B010-5707D56B586C}"/>
              </a:ext>
            </a:extLst>
          </p:cNvPr>
          <p:cNvSpPr txBox="1"/>
          <p:nvPr/>
        </p:nvSpPr>
        <p:spPr>
          <a:xfrm>
            <a:off x="716280" y="3105834"/>
            <a:ext cx="574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불균형 문제 및 </a:t>
            </a:r>
            <a:r>
              <a:rPr lang="ko-KR" altLang="en-US" dirty="0" err="1"/>
              <a:t>결측치를</a:t>
            </a:r>
            <a:r>
              <a:rPr lang="ko-KR" altLang="en-US" dirty="0"/>
              <a:t> 위하여 제안한 </a:t>
            </a:r>
            <a:r>
              <a:rPr lang="en-US" altLang="ko-KR" dirty="0"/>
              <a:t>GAN</a:t>
            </a:r>
            <a:r>
              <a:rPr lang="ko-KR" altLang="en-US" dirty="0"/>
              <a:t>을 통한 데이터 생성방법을 적용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8F46D3-E1B4-4452-9AD4-4775B56BE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20" y="1045904"/>
            <a:ext cx="4686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7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645920" y="223520"/>
            <a:ext cx="468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>
                <a:solidFill>
                  <a:schemeClr val="tx2">
                    <a:lumMod val="75000"/>
                  </a:schemeClr>
                </a:solidFill>
              </a:rPr>
              <a:t>결측치</a:t>
            </a:r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 및 불균형데이터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61315-3F32-402D-B5AC-FD891777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306400"/>
            <a:ext cx="6881818" cy="2782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B7FC73-E33E-4414-BAAB-89B33E9A0555}"/>
              </a:ext>
            </a:extLst>
          </p:cNvPr>
          <p:cNvSpPr txBox="1"/>
          <p:nvPr/>
        </p:nvSpPr>
        <p:spPr>
          <a:xfrm>
            <a:off x="7206938" y="1990235"/>
            <a:ext cx="4201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기존의 분류모델과 본 논문에서 제안된 학습방법으로 분류를 수행한 결과를 각각 비교분석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3BF0E-3925-465A-B101-9529D1BEE4C8}"/>
              </a:ext>
            </a:extLst>
          </p:cNvPr>
          <p:cNvSpPr txBox="1"/>
          <p:nvPr/>
        </p:nvSpPr>
        <p:spPr>
          <a:xfrm>
            <a:off x="1374529" y="4878103"/>
            <a:ext cx="99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ym typeface="Wingdings" panose="05000000000000000000" pitchFamily="2" charset="2"/>
              </a:rPr>
              <a:t></a:t>
            </a:r>
            <a:r>
              <a:rPr lang="ko-KR" altLang="en-US" sz="2400" b="1" dirty="0" err="1"/>
              <a:t>오버샘플링</a:t>
            </a:r>
            <a:r>
              <a:rPr lang="ko-KR" altLang="en-US" sz="2400" b="1" dirty="0"/>
              <a:t> 방법의 측면에서 효과적인 </a:t>
            </a:r>
            <a:r>
              <a:rPr lang="ko-KR" altLang="en-US" sz="2400" b="1" dirty="0" err="1"/>
              <a:t>프레임웍을</a:t>
            </a:r>
            <a:r>
              <a:rPr lang="ko-KR" altLang="en-US" sz="2400" b="1" dirty="0"/>
              <a:t> 제시</a:t>
            </a:r>
          </a:p>
        </p:txBody>
      </p:sp>
    </p:spTree>
    <p:extLst>
      <p:ext uri="{BB962C8B-B14F-4D97-AF65-F5344CB8AC3E}">
        <p14:creationId xmlns:p14="http://schemas.microsoft.com/office/powerpoint/2010/main" val="517021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314</Words>
  <Application>Microsoft Office PowerPoint</Application>
  <PresentationFormat>와이드스크린</PresentationFormat>
  <Paragraphs>45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Apple SD Gothic Neo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kangsan Lee</dc:creator>
  <cp:lastModifiedBy>kangsan Lee</cp:lastModifiedBy>
  <cp:revision>36</cp:revision>
  <dcterms:created xsi:type="dcterms:W3CDTF">2021-03-28T05:49:20Z</dcterms:created>
  <dcterms:modified xsi:type="dcterms:W3CDTF">2021-05-03T18:56:18Z</dcterms:modified>
</cp:coreProperties>
</file>