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325A"/>
    <a:srgbClr val="2B4D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E7FE5-F4F4-4233-957F-ECBFC6693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B021DD-D3DC-400C-8BBA-61BD068B9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8B60A0-2988-4A57-8F0F-82F7D352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1FA1-341F-432E-A0E6-D9C91CAFEAE0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9B7CB-6B46-42AE-AEBB-09E2BED4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AEB9D-8AC3-4D99-8070-49885363C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F6A9-7A3E-4137-B521-D3105FAAF07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87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387F7-A1AE-4DB2-A73D-9D715B5F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666F07-3450-48C4-B5C4-012119CA8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F1116-B351-4959-B908-93A4AA04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1FA1-341F-432E-A0E6-D9C91CAFEAE0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0D0D03-8911-47D1-9C97-864059083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640A56-31B8-4333-B003-5693B0E3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F6A9-7A3E-4137-B521-D3105FAAF07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8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3203F4-D92C-4D39-B4AE-D2DD3EB6A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8A8F4C-E6BB-484E-A808-C3303E74D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00E818-A960-4E36-8ABD-C3A7C9963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1FA1-341F-432E-A0E6-D9C91CAFEAE0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69710-D75B-4E48-8572-433FA83B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69DE4-026E-40B2-8ACD-CA03A421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F6A9-7A3E-4137-B521-D3105FAAF07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445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7F609-5170-443B-BD2D-D058C50C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B5994-E8A6-4FA6-BFD9-C010DFD15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F6632C-31C7-4EC9-9EB4-1E4FE94B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1FA1-341F-432E-A0E6-D9C91CAFEAE0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B6F48-FB2C-4046-AB13-CFE94B7A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82F8F0-7EA7-4EF6-A3FF-344F4906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F6A9-7A3E-4137-B521-D3105FAAF07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431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88713-C6CD-4FFE-98C1-3CD940AC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DB1E8-35A1-4C0B-A1C7-D03553D25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5D29B2-49E0-47EB-A616-5D0A88F1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1FA1-341F-432E-A0E6-D9C91CAFEAE0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A62BB-2883-4FEC-9D17-190DEAAC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43CDD-DB3A-41F0-A457-04DF56A8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F6A9-7A3E-4137-B521-D3105FAAF07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220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EED8E-D487-4DA1-825C-AA5CA880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190F7-043C-46FE-B927-0FDCC9D49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FFC436-7EF4-46DB-AFF9-BA428A32E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C0DD59-9632-40BE-91D6-A6A2EE03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1FA1-341F-432E-A0E6-D9C91CAFEAE0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68196A-0B23-45E9-9C3C-716104AD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F76D54-A806-41A9-B5AE-0EF5CAC8F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F6A9-7A3E-4137-B521-D3105FAAF07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49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D2DB7-B4DB-4DF5-BFC8-8F2EB80FE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6432A-6D73-4C93-A746-9D13F5BB2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99DAC3-5736-4EC1-91B9-DC7229028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29FA4C-CFE2-4BD8-8E07-94BA32A19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E2E4A4-B860-49D4-84B7-42597702E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9548AD-B33B-4935-BEE3-ACA987F7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1FA1-341F-432E-A0E6-D9C91CAFEAE0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D4E9FB-C49A-467F-A318-568035BAD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FE42AA-E8AA-4AF9-A880-DF7D3D73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F6A9-7A3E-4137-B521-D3105FAAF07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843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2A55B-E4AE-484C-8914-8D946A25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572FA9-CC49-4E3C-B77D-39549BB9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1FA1-341F-432E-A0E6-D9C91CAFEAE0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3A2BC6-5C16-41A6-BA0B-CB3329A0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C2627D-1294-45AD-A5EA-D51A888B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F6A9-7A3E-4137-B521-D3105FAAF07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42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4F1DA1-5B8D-488B-8C80-BB4B9FEC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1FA1-341F-432E-A0E6-D9C91CAFEAE0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D04437-D4ED-476A-8FD5-B2BE749D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9490C4-5F61-4D20-A918-EA2DE53A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F6A9-7A3E-4137-B521-D3105FAAF07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549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B75CB-DA9B-4C51-8977-D5444C45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F15E20-6101-4582-BD9C-63697807B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611B24-F654-4D2A-A5EC-899A486B0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B88F36-3438-49E1-8E6F-AD7B61D0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1FA1-341F-432E-A0E6-D9C91CAFEAE0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6D4309-401F-4451-A43A-D4BDA1C5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59EBAF-F1AC-42FF-B902-B0EA2BA5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F6A9-7A3E-4137-B521-D3105FAAF07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13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5CD52-65BC-458A-989D-A74E03C7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834371-0F1B-44CE-BDFD-82F448A0C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00CFBB-F1C1-4AB8-B861-377606B22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DEE335-B39B-4ADA-A1F6-FB9C35CE1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1FA1-341F-432E-A0E6-D9C91CAFEAE0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F2BFEE-3208-4E6C-A896-B548A350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0E20C9-35AA-4EB3-8F17-2FD2835A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F6A9-7A3E-4137-B521-D3105FAAF07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361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E20346-4DA1-4D2D-898F-01E7E6C99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D53CD1-0469-472D-86B8-6CBD00982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F8E818-1D3B-492B-B99C-C3D2F2260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51FA1-341F-432E-A0E6-D9C91CAFEAE0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466209-9A22-4216-939B-75C7A48C2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F29E37-5DC5-402C-B327-68DEB832B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EF6A9-7A3E-4137-B521-D3105FAAF07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17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9ECC96-1029-473C-99DA-90DA8FC9951F}"/>
              </a:ext>
            </a:extLst>
          </p:cNvPr>
          <p:cNvSpPr/>
          <p:nvPr/>
        </p:nvSpPr>
        <p:spPr>
          <a:xfrm>
            <a:off x="452062" y="529979"/>
            <a:ext cx="4122821" cy="2386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t" anchorCtr="0"/>
          <a:lstStyle/>
          <a:p>
            <a:r>
              <a:rPr lang="en-US" altLang="ko-KR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MAIN ( )</a:t>
            </a:r>
          </a:p>
          <a:p>
            <a:endParaRPr lang="en-US" altLang="ko-KR" dirty="0">
              <a:solidFill>
                <a:srgbClr val="1C325A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자식 프로세스 생성</a:t>
            </a:r>
            <a:endParaRPr lang="en-US" altLang="ko-KR" dirty="0">
              <a:solidFill>
                <a:srgbClr val="1C325A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표준 입력을 받아 </a:t>
            </a:r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prompt[] </a:t>
            </a:r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저장</a:t>
            </a:r>
            <a:endParaRPr lang="en-US" altLang="ko-KR" dirty="0">
              <a:solidFill>
                <a:srgbClr val="1C325A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토큰화를 위해 </a:t>
            </a:r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inputScan() </a:t>
            </a:r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</a:t>
            </a:r>
            <a:endParaRPr lang="en-US" altLang="ko-KR" dirty="0">
              <a:solidFill>
                <a:srgbClr val="1C325A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토큰 값을 통해 </a:t>
            </a:r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EXIT or EXECUTE</a:t>
            </a:r>
          </a:p>
          <a:p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Background Process </a:t>
            </a:r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옵션 확인 후</a:t>
            </a:r>
            <a:endParaRPr lang="en-US" altLang="ko-KR" dirty="0">
              <a:solidFill>
                <a:srgbClr val="1C325A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Wait or Waitpid(WNOHANG)</a:t>
            </a:r>
          </a:p>
          <a:p>
            <a:endParaRPr lang="en-US" altLang="ko-KR" dirty="0">
              <a:solidFill>
                <a:srgbClr val="1C325A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>
                <a:solidFill>
                  <a:srgbClr val="1C325A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endParaRPr lang="ko-KR" altLang="en-US" dirty="0">
              <a:solidFill>
                <a:srgbClr val="1C325A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B88477-4259-4A0F-AFFC-655C2F8D7092}"/>
              </a:ext>
            </a:extLst>
          </p:cNvPr>
          <p:cNvSpPr/>
          <p:nvPr/>
        </p:nvSpPr>
        <p:spPr>
          <a:xfrm>
            <a:off x="134470" y="3677472"/>
            <a:ext cx="7118634" cy="2736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t" anchorCtr="0"/>
          <a:lstStyle/>
          <a:p>
            <a:r>
              <a:rPr lang="en-US" altLang="ko-KR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Shell_execute (int</a:t>
            </a:r>
            <a:r>
              <a:rPr lang="ko-KR" altLang="en-US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num,</a:t>
            </a:r>
            <a:r>
              <a:rPr lang="ko-KR" altLang="en-US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char *cmd_list[])</a:t>
            </a:r>
          </a:p>
          <a:p>
            <a:endParaRPr lang="en-US" altLang="ko-KR" dirty="0">
              <a:solidFill>
                <a:srgbClr val="1C325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@Param</a:t>
            </a:r>
          </a:p>
          <a:p>
            <a:r>
              <a:rPr lang="ko-KR" altLang="en-US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명령어 </a:t>
            </a:r>
            <a:r>
              <a:rPr lang="en-US" altLang="ko-KR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</a:t>
            </a:r>
            <a:r>
              <a:rPr lang="en-US" altLang="ko-KR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개수</a:t>
            </a:r>
            <a:r>
              <a:rPr lang="en-US" altLang="ko-KR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명령어 리스트</a:t>
            </a:r>
            <a:endParaRPr lang="en-US" altLang="ko-KR" dirty="0">
              <a:solidFill>
                <a:srgbClr val="1C325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dirty="0">
              <a:solidFill>
                <a:srgbClr val="1C325A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Shell_plag()</a:t>
            </a:r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입력받은 명령어의 종류</a:t>
            </a:r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특정 명령어의 위치를 구함</a:t>
            </a:r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단일 명령어인 경우 </a:t>
            </a:r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execvp </a:t>
            </a:r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시스템콜을 통해 실행</a:t>
            </a:r>
            <a:endParaRPr lang="en-US" altLang="ko-KR" dirty="0">
              <a:solidFill>
                <a:srgbClr val="1C325A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특정 명령어는 </a:t>
            </a:r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리스트로 나눈 뒤</a:t>
            </a:r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아래에 있는 함수를 실행</a:t>
            </a:r>
            <a:endParaRPr lang="en-US" altLang="ko-KR" dirty="0">
              <a:solidFill>
                <a:srgbClr val="1C325A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Shell_input_Redirect, Shell_output_Redirect, Shell_pipe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8017F34-619E-4A47-9023-B71A6733C650}"/>
              </a:ext>
            </a:extLst>
          </p:cNvPr>
          <p:cNvSpPr/>
          <p:nvPr/>
        </p:nvSpPr>
        <p:spPr>
          <a:xfrm>
            <a:off x="7176374" y="529979"/>
            <a:ext cx="4796118" cy="2899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t" anchorCtr="0"/>
          <a:lstStyle/>
          <a:p>
            <a:r>
              <a:rPr lang="en-US" altLang="ko-KR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Shell_inputScan (char buf[], char *list[] )</a:t>
            </a:r>
          </a:p>
          <a:p>
            <a:endParaRPr lang="en-US" altLang="ko-KR" dirty="0">
              <a:solidFill>
                <a:srgbClr val="1C325A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@Param</a:t>
            </a:r>
          </a:p>
          <a:p>
            <a:r>
              <a:rPr lang="ko-KR" altLang="en-US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토큰화 대상 문자열</a:t>
            </a:r>
            <a:r>
              <a:rPr lang="en-US" altLang="ko-KR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결과물을 저장할 리스트</a:t>
            </a:r>
            <a:endParaRPr lang="en-US" altLang="ko-KR" dirty="0">
              <a:solidFill>
                <a:srgbClr val="1C325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dirty="0">
              <a:solidFill>
                <a:srgbClr val="1C325A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@result</a:t>
            </a:r>
          </a:p>
          <a:p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리스트에 토큰화된 단어들 저장 </a:t>
            </a:r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주소</a:t>
            </a:r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endParaRPr lang="en-US" altLang="ko-KR" dirty="0">
              <a:solidFill>
                <a:srgbClr val="1C325A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@Return</a:t>
            </a:r>
          </a:p>
          <a:p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토큰화된 단어 개수</a:t>
            </a:r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37021F-4555-495C-940E-F526EBEF4549}"/>
              </a:ext>
            </a:extLst>
          </p:cNvPr>
          <p:cNvSpPr/>
          <p:nvPr/>
        </p:nvSpPr>
        <p:spPr>
          <a:xfrm>
            <a:off x="7849671" y="3677472"/>
            <a:ext cx="4122821" cy="21649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t" anchorCtr="0"/>
          <a:lstStyle/>
          <a:p>
            <a:r>
              <a:rPr lang="en-US" altLang="ko-KR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Shell_flags (int num, char* list[] )</a:t>
            </a:r>
          </a:p>
          <a:p>
            <a:endParaRPr lang="en-US" altLang="ko-KR" dirty="0">
              <a:solidFill>
                <a:srgbClr val="1C325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@Param</a:t>
            </a:r>
          </a:p>
          <a:p>
            <a:r>
              <a:rPr lang="ko-KR" altLang="en-US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 개수</a:t>
            </a:r>
            <a:r>
              <a:rPr lang="en-US" altLang="ko-KR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명령어 리스트</a:t>
            </a:r>
            <a:endParaRPr lang="en-US" altLang="ko-KR" dirty="0">
              <a:solidFill>
                <a:srgbClr val="1C325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dirty="0">
              <a:solidFill>
                <a:srgbClr val="1C325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@Return</a:t>
            </a:r>
          </a:p>
          <a:p>
            <a:r>
              <a:rPr lang="en-US" altLang="ko-KR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Int[2]</a:t>
            </a:r>
            <a:r>
              <a:rPr lang="ko-KR" altLang="en-US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</a:t>
            </a:r>
            <a:r>
              <a:rPr lang="ko-KR" altLang="en-US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{</a:t>
            </a:r>
            <a:r>
              <a:rPr lang="ko-KR" altLang="en-US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명령어 종류</a:t>
            </a:r>
            <a:r>
              <a:rPr lang="en-US" altLang="ko-KR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특정 명령어 위치</a:t>
            </a:r>
            <a:r>
              <a:rPr lang="en-US" altLang="ko-KR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38EFC-3631-4AAF-AE0B-2AF127AEB3CC}"/>
              </a:ext>
            </a:extLst>
          </p:cNvPr>
          <p:cNvCxnSpPr>
            <a:cxnSpLocks/>
          </p:cNvCxnSpPr>
          <p:nvPr/>
        </p:nvCxnSpPr>
        <p:spPr>
          <a:xfrm>
            <a:off x="4574883" y="1385791"/>
            <a:ext cx="2601491" cy="0"/>
          </a:xfrm>
          <a:prstGeom prst="straightConnector1">
            <a:avLst/>
          </a:prstGeom>
          <a:ln w="88900">
            <a:solidFill>
              <a:srgbClr val="1C32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55CF68D-AF37-4303-B45C-255CE2B8AC55}"/>
              </a:ext>
            </a:extLst>
          </p:cNvPr>
          <p:cNvSpPr txBox="1"/>
          <p:nvPr/>
        </p:nvSpPr>
        <p:spPr>
          <a:xfrm>
            <a:off x="4618110" y="692124"/>
            <a:ext cx="233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Char Prompt[MAX_LINE]</a:t>
            </a:r>
          </a:p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Char *cmd_list[MAX_ARG]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F09AAA0-8487-460C-991B-BCF65C377235}"/>
              </a:ext>
            </a:extLst>
          </p:cNvPr>
          <p:cNvCxnSpPr>
            <a:cxnSpLocks/>
          </p:cNvCxnSpPr>
          <p:nvPr/>
        </p:nvCxnSpPr>
        <p:spPr>
          <a:xfrm flipH="1">
            <a:off x="4574883" y="1998013"/>
            <a:ext cx="2601491" cy="0"/>
          </a:xfrm>
          <a:prstGeom prst="straightConnector1">
            <a:avLst/>
          </a:prstGeom>
          <a:ln w="88900">
            <a:solidFill>
              <a:srgbClr val="1C32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A52AFAA-F92B-406F-AD5D-584165A492E7}"/>
              </a:ext>
            </a:extLst>
          </p:cNvPr>
          <p:cNvSpPr txBox="1"/>
          <p:nvPr/>
        </p:nvSpPr>
        <p:spPr>
          <a:xfrm>
            <a:off x="4661174" y="2136422"/>
            <a:ext cx="233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(void) cmd_list[]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update</a:t>
            </a:r>
          </a:p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(int)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num (list size)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70A12DD-B0D5-437E-82CD-40516A02FD9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513473" y="2916243"/>
            <a:ext cx="0" cy="761229"/>
          </a:xfrm>
          <a:prstGeom prst="line">
            <a:avLst/>
          </a:prstGeom>
          <a:ln w="101600">
            <a:solidFill>
              <a:srgbClr val="1C32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69B96E0-5A45-4554-A1B1-C21C23D9896A}"/>
              </a:ext>
            </a:extLst>
          </p:cNvPr>
          <p:cNvCxnSpPr>
            <a:cxnSpLocks/>
          </p:cNvCxnSpPr>
          <p:nvPr/>
        </p:nvCxnSpPr>
        <p:spPr>
          <a:xfrm>
            <a:off x="7253104" y="4160367"/>
            <a:ext cx="596567" cy="0"/>
          </a:xfrm>
          <a:prstGeom prst="straightConnector1">
            <a:avLst/>
          </a:prstGeom>
          <a:ln w="88900">
            <a:solidFill>
              <a:srgbClr val="1C32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5283291-2B54-4A80-9180-5282D23EA54D}"/>
              </a:ext>
            </a:extLst>
          </p:cNvPr>
          <p:cNvCxnSpPr>
            <a:cxnSpLocks/>
          </p:cNvCxnSpPr>
          <p:nvPr/>
        </p:nvCxnSpPr>
        <p:spPr>
          <a:xfrm flipH="1">
            <a:off x="7253105" y="5391154"/>
            <a:ext cx="596566" cy="0"/>
          </a:xfrm>
          <a:prstGeom prst="straightConnector1">
            <a:avLst/>
          </a:prstGeom>
          <a:ln w="88900">
            <a:solidFill>
              <a:srgbClr val="1C32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61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0836F3-E993-4BBA-872C-C3EA1C9DCF5C}"/>
              </a:ext>
            </a:extLst>
          </p:cNvPr>
          <p:cNvSpPr/>
          <p:nvPr/>
        </p:nvSpPr>
        <p:spPr>
          <a:xfrm>
            <a:off x="151902" y="3139729"/>
            <a:ext cx="3719057" cy="3481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t" anchorCtr="0"/>
          <a:lstStyle/>
          <a:p>
            <a:r>
              <a:rPr lang="en-US" altLang="ko-KR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Shell_input_Redirect (</a:t>
            </a:r>
          </a:p>
          <a:p>
            <a:r>
              <a:rPr lang="en-US" altLang="ko-KR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Char * cmd1[ ], Char *cmd2[ ] )</a:t>
            </a:r>
          </a:p>
          <a:p>
            <a:endParaRPr lang="en-US" altLang="ko-KR" dirty="0">
              <a:solidFill>
                <a:srgbClr val="1C325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@Param</a:t>
            </a:r>
          </a:p>
          <a:p>
            <a:r>
              <a:rPr lang="ko-KR" altLang="en-US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명령어 </a:t>
            </a:r>
            <a:r>
              <a:rPr lang="en-US" altLang="ko-KR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 </a:t>
            </a:r>
            <a:r>
              <a:rPr lang="ko-KR" altLang="en-US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파일명 </a:t>
            </a:r>
            <a:r>
              <a:rPr lang="en-US" altLang="ko-KR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(cmd1, cmd2)</a:t>
            </a:r>
          </a:p>
          <a:p>
            <a:endParaRPr lang="en-US" altLang="ko-KR" dirty="0">
              <a:solidFill>
                <a:srgbClr val="1C325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 디스크립터를 통해 새 파일 생성 혹은 열기</a:t>
            </a:r>
            <a:endParaRPr lang="en-US" altLang="ko-KR" dirty="0">
              <a:solidFill>
                <a:srgbClr val="1C325A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dup2</a:t>
            </a:r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표준 출력을 파일디스크립터가 받도록 함</a:t>
            </a:r>
            <a:endParaRPr lang="en-US" altLang="ko-KR" dirty="0">
              <a:solidFill>
                <a:srgbClr val="1C325A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Execvp</a:t>
            </a:r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실행</a:t>
            </a:r>
            <a:endParaRPr lang="en-US" altLang="ko-KR" dirty="0">
              <a:solidFill>
                <a:srgbClr val="1C325A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디스크립터 </a:t>
            </a:r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Close</a:t>
            </a:r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후 </a:t>
            </a:r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exit</a:t>
            </a:r>
          </a:p>
          <a:p>
            <a:endParaRPr lang="en-US" altLang="ko-KR" dirty="0">
              <a:solidFill>
                <a:srgbClr val="1C325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dirty="0">
              <a:solidFill>
                <a:srgbClr val="1C325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A2F42D-1A70-4790-8770-2064240256E0}"/>
              </a:ext>
            </a:extLst>
          </p:cNvPr>
          <p:cNvSpPr/>
          <p:nvPr/>
        </p:nvSpPr>
        <p:spPr>
          <a:xfrm>
            <a:off x="4034589" y="3139729"/>
            <a:ext cx="3636211" cy="35109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t" anchorCtr="0"/>
          <a:lstStyle/>
          <a:p>
            <a:r>
              <a:rPr lang="en-US" altLang="ko-KR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Shell_output_Redirect  (</a:t>
            </a:r>
          </a:p>
          <a:p>
            <a:r>
              <a:rPr lang="en-US" altLang="ko-KR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Char * cmd1[ ], Char *cmd2[ ]) </a:t>
            </a:r>
          </a:p>
          <a:p>
            <a:endParaRPr lang="en-US" altLang="ko-KR" dirty="0">
              <a:solidFill>
                <a:srgbClr val="1C325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@Param</a:t>
            </a:r>
          </a:p>
          <a:p>
            <a:r>
              <a:rPr lang="ko-KR" altLang="en-US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명령어 </a:t>
            </a:r>
            <a:r>
              <a:rPr lang="en-US" altLang="ko-KR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 </a:t>
            </a:r>
            <a:r>
              <a:rPr lang="ko-KR" altLang="en-US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파일명 </a:t>
            </a:r>
            <a:r>
              <a:rPr lang="en-US" altLang="ko-KR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(cmd1, cmd2)</a:t>
            </a:r>
          </a:p>
          <a:p>
            <a:endParaRPr lang="en-US" altLang="ko-KR" dirty="0">
              <a:solidFill>
                <a:srgbClr val="1C325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 디스크립터를 통해 파일 오픈</a:t>
            </a:r>
            <a:endParaRPr lang="en-US" altLang="ko-KR" dirty="0">
              <a:solidFill>
                <a:srgbClr val="1C325A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dup2</a:t>
            </a:r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파일을 표준 입력으로 사용</a:t>
            </a:r>
            <a:endParaRPr lang="en-US" altLang="ko-KR" dirty="0">
              <a:solidFill>
                <a:srgbClr val="1C325A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 디스크립터 </a:t>
            </a:r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close</a:t>
            </a:r>
          </a:p>
          <a:p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cmd1</a:t>
            </a:r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</a:t>
            </a:r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cmd2 </a:t>
            </a:r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연결</a:t>
            </a:r>
            <a:endParaRPr lang="en-US" altLang="ko-KR" dirty="0">
              <a:solidFill>
                <a:srgbClr val="1C325A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Execvp </a:t>
            </a:r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</a:t>
            </a:r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후 </a:t>
            </a:r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exit()</a:t>
            </a:r>
          </a:p>
          <a:p>
            <a:endParaRPr lang="en-US" altLang="ko-KR" dirty="0">
              <a:solidFill>
                <a:srgbClr val="1C325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dirty="0">
              <a:solidFill>
                <a:srgbClr val="1C325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70F897-4668-4689-B19D-F77BC652A0DA}"/>
              </a:ext>
            </a:extLst>
          </p:cNvPr>
          <p:cNvSpPr/>
          <p:nvPr/>
        </p:nvSpPr>
        <p:spPr>
          <a:xfrm>
            <a:off x="7917277" y="2832606"/>
            <a:ext cx="4122821" cy="3818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t" anchorCtr="0"/>
          <a:lstStyle/>
          <a:p>
            <a:r>
              <a:rPr lang="en-US" altLang="ko-KR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Shell_pipe  (</a:t>
            </a:r>
          </a:p>
          <a:p>
            <a:r>
              <a:rPr lang="en-US" altLang="ko-KR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Char * cmd1[ ], Char *cmd2[ ])</a:t>
            </a:r>
          </a:p>
          <a:p>
            <a:endParaRPr lang="en-US" altLang="ko-KR" dirty="0">
              <a:solidFill>
                <a:srgbClr val="1C325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@Param</a:t>
            </a:r>
          </a:p>
          <a:p>
            <a:r>
              <a:rPr lang="ko-KR" altLang="en-US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명령어 </a:t>
            </a:r>
            <a:r>
              <a:rPr lang="en-US" altLang="ko-KR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</a:t>
            </a:r>
            <a:r>
              <a:rPr lang="ko-KR" altLang="en-US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명령어 </a:t>
            </a:r>
            <a:r>
              <a:rPr lang="en-US" altLang="ko-KR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(cmd1, cmd2) </a:t>
            </a:r>
          </a:p>
          <a:p>
            <a:endParaRPr lang="en-US" altLang="ko-KR" dirty="0">
              <a:solidFill>
                <a:srgbClr val="1C325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자식 프로세스 </a:t>
            </a:r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 </a:t>
            </a:r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생성 후 </a:t>
            </a:r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dup2</a:t>
            </a:r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명령어 </a:t>
            </a:r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표준 출력을 내부 파이프에 </a:t>
            </a:r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Write</a:t>
            </a:r>
          </a:p>
          <a:p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명령어 </a:t>
            </a:r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 execvp </a:t>
            </a:r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후 </a:t>
            </a:r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Exit</a:t>
            </a:r>
          </a:p>
          <a:p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자식 프로세스 </a:t>
            </a:r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 </a:t>
            </a:r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생성 후 </a:t>
            </a:r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dup2</a:t>
            </a:r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명령어 </a:t>
            </a:r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표준 입력을 내부 파이프로 지정</a:t>
            </a:r>
            <a:endParaRPr lang="en-US" altLang="ko-KR" dirty="0">
              <a:solidFill>
                <a:srgbClr val="1C325A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명령어 </a:t>
            </a:r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 execvp </a:t>
            </a:r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후 </a:t>
            </a:r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Exit</a:t>
            </a:r>
          </a:p>
          <a:p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자식 프로세스 </a:t>
            </a:r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Waiting </a:t>
            </a:r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후 </a:t>
            </a:r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Exit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6B2A09-50B1-450B-B442-C69602178769}"/>
              </a:ext>
            </a:extLst>
          </p:cNvPr>
          <p:cNvSpPr/>
          <p:nvPr/>
        </p:nvSpPr>
        <p:spPr>
          <a:xfrm>
            <a:off x="151902" y="206321"/>
            <a:ext cx="7118634" cy="2736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t" anchorCtr="0"/>
          <a:lstStyle/>
          <a:p>
            <a:r>
              <a:rPr lang="en-US" altLang="ko-KR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Shell_execute (int</a:t>
            </a:r>
            <a:r>
              <a:rPr lang="ko-KR" altLang="en-US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num,</a:t>
            </a:r>
            <a:r>
              <a:rPr lang="ko-KR" altLang="en-US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char *cmd_list[])</a:t>
            </a:r>
          </a:p>
          <a:p>
            <a:endParaRPr lang="en-US" altLang="ko-KR" dirty="0">
              <a:solidFill>
                <a:srgbClr val="1C325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@Param</a:t>
            </a:r>
          </a:p>
          <a:p>
            <a:r>
              <a:rPr lang="ko-KR" altLang="en-US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명령어 </a:t>
            </a:r>
            <a:r>
              <a:rPr lang="en-US" altLang="ko-KR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</a:t>
            </a:r>
            <a:r>
              <a:rPr lang="en-US" altLang="ko-KR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개수</a:t>
            </a:r>
            <a:r>
              <a:rPr lang="en-US" altLang="ko-KR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solidFill>
                  <a:srgbClr val="1C325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명령어 리스트</a:t>
            </a:r>
            <a:endParaRPr lang="en-US" altLang="ko-KR" dirty="0">
              <a:solidFill>
                <a:srgbClr val="1C325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dirty="0">
              <a:solidFill>
                <a:srgbClr val="1C325A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Shell_plag()</a:t>
            </a:r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통해 입력받은 명령어의 종류</a:t>
            </a:r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특정 명령어의 위치를 구함</a:t>
            </a:r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단일 명령어인 경우 </a:t>
            </a:r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execvp </a:t>
            </a:r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시스템콜을 통해 실행</a:t>
            </a:r>
            <a:endParaRPr lang="en-US" altLang="ko-KR" dirty="0">
              <a:solidFill>
                <a:srgbClr val="1C325A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특정 명령어는 아래에 있는 함수를 실행</a:t>
            </a:r>
            <a:endParaRPr lang="en-US" altLang="ko-KR" dirty="0">
              <a:solidFill>
                <a:srgbClr val="1C325A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1C325A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Shell_input_Redirect, Shell_output_Redirect, Shell_pipe </a:t>
            </a:r>
          </a:p>
        </p:txBody>
      </p:sp>
    </p:spTree>
    <p:extLst>
      <p:ext uri="{BB962C8B-B14F-4D97-AF65-F5344CB8AC3E}">
        <p14:creationId xmlns:p14="http://schemas.microsoft.com/office/powerpoint/2010/main" val="32550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4632DC0-5D34-4D08-B0DA-1BEC8EA4E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395" y="1763554"/>
            <a:ext cx="11306175" cy="6267450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550BFDD-8DC2-40F4-AFEF-F434435BD0F5}"/>
              </a:ext>
            </a:extLst>
          </p:cNvPr>
          <p:cNvCxnSpPr>
            <a:cxnSpLocks/>
          </p:cNvCxnSpPr>
          <p:nvPr/>
        </p:nvCxnSpPr>
        <p:spPr>
          <a:xfrm>
            <a:off x="2672080" y="2651760"/>
            <a:ext cx="467360" cy="0"/>
          </a:xfrm>
          <a:prstGeom prst="line">
            <a:avLst/>
          </a:prstGeom>
          <a:ln w="101600">
            <a:solidFill>
              <a:srgbClr val="1C32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139E284-A056-4355-B6BA-A572F291909A}"/>
              </a:ext>
            </a:extLst>
          </p:cNvPr>
          <p:cNvCxnSpPr>
            <a:cxnSpLocks/>
          </p:cNvCxnSpPr>
          <p:nvPr/>
        </p:nvCxnSpPr>
        <p:spPr>
          <a:xfrm>
            <a:off x="2724755" y="1676400"/>
            <a:ext cx="0" cy="975360"/>
          </a:xfrm>
          <a:prstGeom prst="line">
            <a:avLst/>
          </a:prstGeom>
          <a:ln w="101600">
            <a:solidFill>
              <a:srgbClr val="1C32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A6E93C7-E3BB-42B9-A353-B333205C0FD2}"/>
              </a:ext>
            </a:extLst>
          </p:cNvPr>
          <p:cNvCxnSpPr>
            <a:cxnSpLocks/>
          </p:cNvCxnSpPr>
          <p:nvPr/>
        </p:nvCxnSpPr>
        <p:spPr>
          <a:xfrm>
            <a:off x="2724755" y="1722914"/>
            <a:ext cx="2202845" cy="0"/>
          </a:xfrm>
          <a:prstGeom prst="line">
            <a:avLst/>
          </a:prstGeom>
          <a:ln w="101600">
            <a:solidFill>
              <a:srgbClr val="1C32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823CDBD-87BB-4206-8A90-B902BEF882FF}"/>
              </a:ext>
            </a:extLst>
          </p:cNvPr>
          <p:cNvCxnSpPr>
            <a:cxnSpLocks/>
          </p:cNvCxnSpPr>
          <p:nvPr/>
        </p:nvCxnSpPr>
        <p:spPr>
          <a:xfrm>
            <a:off x="4886960" y="1682274"/>
            <a:ext cx="0" cy="552926"/>
          </a:xfrm>
          <a:prstGeom prst="straightConnector1">
            <a:avLst/>
          </a:prstGeom>
          <a:ln w="101600">
            <a:solidFill>
              <a:srgbClr val="1C32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12B907-2EF7-4E16-8582-8FA46AF9DAEB}"/>
              </a:ext>
            </a:extLst>
          </p:cNvPr>
          <p:cNvSpPr txBox="1"/>
          <p:nvPr/>
        </p:nvSpPr>
        <p:spPr>
          <a:xfrm>
            <a:off x="303290" y="4303167"/>
            <a:ext cx="23198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Background Process</a:t>
            </a:r>
          </a:p>
          <a:p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옵션이 있으면 자식 프로세스를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기다리지 않고 새 자식 생성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D57612-9BAD-4C59-A5CB-44FB2648A0D3}"/>
              </a:ext>
            </a:extLst>
          </p:cNvPr>
          <p:cNvCxnSpPr>
            <a:cxnSpLocks/>
          </p:cNvCxnSpPr>
          <p:nvPr/>
        </p:nvCxnSpPr>
        <p:spPr>
          <a:xfrm>
            <a:off x="2672080" y="4745990"/>
            <a:ext cx="2395220" cy="0"/>
          </a:xfrm>
          <a:prstGeom prst="line">
            <a:avLst/>
          </a:prstGeom>
          <a:ln w="101600">
            <a:solidFill>
              <a:srgbClr val="1C32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DCA9D1A-0884-46E7-8C37-CDEB0AA188E9}"/>
              </a:ext>
            </a:extLst>
          </p:cNvPr>
          <p:cNvCxnSpPr>
            <a:cxnSpLocks/>
          </p:cNvCxnSpPr>
          <p:nvPr/>
        </p:nvCxnSpPr>
        <p:spPr>
          <a:xfrm flipH="1">
            <a:off x="2717165" y="2683510"/>
            <a:ext cx="8831" cy="2092959"/>
          </a:xfrm>
          <a:prstGeom prst="line">
            <a:avLst/>
          </a:prstGeom>
          <a:ln w="101600">
            <a:solidFill>
              <a:srgbClr val="1C32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D058959-71CA-40F9-94E0-CE2A693DB1C8}"/>
              </a:ext>
            </a:extLst>
          </p:cNvPr>
          <p:cNvSpPr txBox="1"/>
          <p:nvPr/>
        </p:nvSpPr>
        <p:spPr>
          <a:xfrm>
            <a:off x="2753360" y="1199694"/>
            <a:ext cx="2621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부모 프로세스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EXIT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명령어 입력 전까지 무한 반복</a:t>
            </a:r>
          </a:p>
        </p:txBody>
      </p:sp>
    </p:spTree>
    <p:extLst>
      <p:ext uri="{BB962C8B-B14F-4D97-AF65-F5344CB8AC3E}">
        <p14:creationId xmlns:p14="http://schemas.microsoft.com/office/powerpoint/2010/main" val="275009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DB11D3B-9156-4C1D-BA2A-31A7B499A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07" y="0"/>
            <a:ext cx="6791325" cy="2733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FF17AF-6D7B-4190-88AE-48C31F88D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07" y="3302952"/>
            <a:ext cx="3629025" cy="33813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A57703-2365-4484-A832-CC7BE9548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25" y="3302952"/>
            <a:ext cx="3467100" cy="33337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F2E0633-134C-42DB-8B31-4E09AD32F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318" y="3045777"/>
            <a:ext cx="3876675" cy="363855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646CD69-D2DF-4A22-840D-160E1EE5E613}"/>
              </a:ext>
            </a:extLst>
          </p:cNvPr>
          <p:cNvCxnSpPr>
            <a:cxnSpLocks/>
          </p:cNvCxnSpPr>
          <p:nvPr/>
        </p:nvCxnSpPr>
        <p:spPr>
          <a:xfrm>
            <a:off x="1595120" y="2661920"/>
            <a:ext cx="0" cy="203200"/>
          </a:xfrm>
          <a:prstGeom prst="line">
            <a:avLst/>
          </a:prstGeom>
          <a:ln w="101600">
            <a:solidFill>
              <a:srgbClr val="1C32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3A07120-86B8-46D9-928E-4B8835FFEA5A}"/>
              </a:ext>
            </a:extLst>
          </p:cNvPr>
          <p:cNvCxnSpPr>
            <a:cxnSpLocks/>
          </p:cNvCxnSpPr>
          <p:nvPr/>
        </p:nvCxnSpPr>
        <p:spPr>
          <a:xfrm flipH="1">
            <a:off x="1356360" y="2865120"/>
            <a:ext cx="8710295" cy="0"/>
          </a:xfrm>
          <a:prstGeom prst="line">
            <a:avLst/>
          </a:prstGeom>
          <a:ln w="101600">
            <a:solidFill>
              <a:srgbClr val="1C32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EFBE27D-A5E7-43DE-8A78-48EC13BBF9EA}"/>
              </a:ext>
            </a:extLst>
          </p:cNvPr>
          <p:cNvCxnSpPr>
            <a:cxnSpLocks/>
          </p:cNvCxnSpPr>
          <p:nvPr/>
        </p:nvCxnSpPr>
        <p:spPr>
          <a:xfrm>
            <a:off x="1336040" y="2810192"/>
            <a:ext cx="0" cy="618808"/>
          </a:xfrm>
          <a:prstGeom prst="straightConnector1">
            <a:avLst/>
          </a:prstGeom>
          <a:ln w="101600">
            <a:solidFill>
              <a:srgbClr val="1C32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EA9F8C9-F5E4-4368-A1B8-66C83C66987E}"/>
              </a:ext>
            </a:extLst>
          </p:cNvPr>
          <p:cNvCxnSpPr>
            <a:cxnSpLocks/>
          </p:cNvCxnSpPr>
          <p:nvPr/>
        </p:nvCxnSpPr>
        <p:spPr>
          <a:xfrm>
            <a:off x="5726747" y="2810192"/>
            <a:ext cx="0" cy="618808"/>
          </a:xfrm>
          <a:prstGeom prst="straightConnector1">
            <a:avLst/>
          </a:prstGeom>
          <a:ln w="101600">
            <a:solidFill>
              <a:srgbClr val="1C32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234EB8B-AA22-4DD9-83D2-6AFA8C91C357}"/>
              </a:ext>
            </a:extLst>
          </p:cNvPr>
          <p:cNvCxnSpPr>
            <a:cxnSpLocks/>
          </p:cNvCxnSpPr>
          <p:nvPr/>
        </p:nvCxnSpPr>
        <p:spPr>
          <a:xfrm>
            <a:off x="10066655" y="2810192"/>
            <a:ext cx="0" cy="492760"/>
          </a:xfrm>
          <a:prstGeom prst="straightConnector1">
            <a:avLst/>
          </a:prstGeom>
          <a:ln w="101600">
            <a:solidFill>
              <a:srgbClr val="1C32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295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solidFill>
            <a:schemeClr val="accent1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  <a:latin typeface="나눔스퀘어 ExtraBold" panose="020B0600000101010101" pitchFamily="50" charset="-127"/>
            <a:ea typeface="나눔스퀘어 ExtraBold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487</Words>
  <Application>Microsoft Office PowerPoint</Application>
  <PresentationFormat>와이드스크린</PresentationFormat>
  <Paragraphs>86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나눔스퀘어 ExtraBold</vt:lpstr>
      <vt:lpstr>나눔스퀘어 Light</vt:lpstr>
      <vt:lpstr>나눔스퀘어_ac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최준희</dc:creator>
  <cp:lastModifiedBy>최준희</cp:lastModifiedBy>
  <cp:revision>8</cp:revision>
  <dcterms:created xsi:type="dcterms:W3CDTF">2021-03-31T18:34:16Z</dcterms:created>
  <dcterms:modified xsi:type="dcterms:W3CDTF">2021-03-31T19:24:52Z</dcterms:modified>
</cp:coreProperties>
</file>