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71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한나는 열한살" panose="020B0600000101010101" pitchFamily="50" charset="-127"/>
      <p:regular r:id="rId28"/>
    </p:embeddedFont>
    <p:embeddedFont>
      <p:font typeface="함초롬돋움" panose="020B0604000101010101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  <p15:guide id="3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2"/>
    <p:restoredTop sz="81887" autoAdjust="0"/>
  </p:normalViewPr>
  <p:slideViewPr>
    <p:cSldViewPr snapToObjects="1">
      <p:cViewPr varScale="1">
        <p:scale>
          <a:sx n="70" d="100"/>
          <a:sy n="70" d="100"/>
        </p:scale>
        <p:origin x="1382" y="53"/>
      </p:cViewPr>
      <p:guideLst>
        <p:guide orient="horz" pos="2159"/>
        <p:guide pos="3838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AB94-F434-4200-89F5-2A8ACBDB114F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E3B79-421D-4AC0-A41A-65D2D06C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6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속성을 사용하려면 부모요소와 자식요소가 있어야합니다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부모요소에 </a:t>
            </a:r>
            <a:r>
              <a:rPr lang="en-US" altLang="ko-KR" dirty="0" err="1"/>
              <a:t>display:flex</a:t>
            </a:r>
            <a:r>
              <a:rPr lang="ko-KR" altLang="en-US" dirty="0"/>
              <a:t>와 </a:t>
            </a:r>
            <a:r>
              <a:rPr lang="en-US" altLang="ko-KR" dirty="0"/>
              <a:t>justify, align</a:t>
            </a:r>
            <a:r>
              <a:rPr lang="ko-KR" altLang="en-US" dirty="0"/>
              <a:t>을 설정할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Justify</a:t>
            </a:r>
            <a:r>
              <a:rPr lang="ko-KR" altLang="en-US" dirty="0"/>
              <a:t>는 가로 배치를 설정할 수 있고</a:t>
            </a:r>
            <a:endParaRPr lang="en-US" altLang="ko-KR" dirty="0"/>
          </a:p>
          <a:p>
            <a:r>
              <a:rPr lang="en-US" altLang="ko-KR" dirty="0"/>
              <a:t>Align </a:t>
            </a:r>
            <a:r>
              <a:rPr lang="ko-KR" altLang="en-US" dirty="0"/>
              <a:t>는 세로 정렬을 설정할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Between </a:t>
            </a:r>
            <a:r>
              <a:rPr lang="ko-KR" altLang="en-US" dirty="0"/>
              <a:t>좌우 끝은 붙고 나머지 부분 여백이 동일하도록</a:t>
            </a:r>
            <a:endParaRPr lang="en-US" altLang="ko-KR" dirty="0"/>
          </a:p>
          <a:p>
            <a:r>
              <a:rPr lang="en-US" altLang="ko-KR" dirty="0"/>
              <a:t>Around</a:t>
            </a:r>
            <a:r>
              <a:rPr lang="ko-KR" altLang="en-US" dirty="0"/>
              <a:t>는 각 요소의 좌우가 동일 하도록</a:t>
            </a:r>
            <a:endParaRPr lang="en-US" altLang="ko-KR" dirty="0"/>
          </a:p>
          <a:p>
            <a:r>
              <a:rPr lang="en-US" altLang="ko-KR" dirty="0"/>
              <a:t>Evenly</a:t>
            </a:r>
            <a:r>
              <a:rPr lang="ko-KR" altLang="en-US" dirty="0"/>
              <a:t>는 모든 여백이 동일하도록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E3B79-421D-4AC0-A41A-65D2D06C3C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02993"/>
            <a:ext cx="10363198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Front-end </a:t>
            </a:r>
            <a:r>
              <a:rPr lang="ko-KR" altLang="en-US" sz="5100" dirty="0" err="1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배워보기</a:t>
            </a:r>
            <a:endParaRPr lang="ko-KR" altLang="en-US" sz="5100" dirty="0">
              <a:solidFill>
                <a:schemeClr val="bg1"/>
              </a:solidFill>
              <a:latin typeface="배달의민족 한나는 열한살"/>
              <a:ea typeface="배달의민족 한나는 열한살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1666" y="3886200"/>
            <a:ext cx="5092889" cy="98298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800" b="0" spc="200" dirty="0">
                <a:solidFill>
                  <a:schemeClr val="bg1"/>
                </a:solidFill>
                <a:latin typeface="나눔스퀘어"/>
                <a:ea typeface="나눔스퀘어"/>
              </a:rPr>
              <a:t>홍연주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4190239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>
                <a:latin typeface="나눔스퀘어 Bold"/>
                <a:ea typeface="나눔스퀘어 Bold"/>
              </a:rPr>
              <a:t>container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display 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justify-content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align-items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sz="3300" dirty="0">
                <a:latin typeface="배달의민족 한나는 열한살"/>
                <a:ea typeface="배달의민족 한나는 열한살"/>
              </a:rPr>
              <a:t>display: flex box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96000" y="1484757"/>
            <a:ext cx="5328667" cy="4968621"/>
          </a:xfrm>
          <a:prstGeom prst="rect">
            <a:avLst/>
          </a:prstGeom>
          <a:noFill/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사각형: 둥근 모서리 10"/>
          <p:cNvSpPr/>
          <p:nvPr/>
        </p:nvSpPr>
        <p:spPr>
          <a:xfrm>
            <a:off x="6240020" y="1656857"/>
            <a:ext cx="3384422" cy="792099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사각형: 둥근 모서리 11"/>
          <p:cNvSpPr/>
          <p:nvPr/>
        </p:nvSpPr>
        <p:spPr>
          <a:xfrm>
            <a:off x="6240020" y="2845006"/>
            <a:ext cx="3384422" cy="792099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사각형: 둥근 모서리 12"/>
          <p:cNvSpPr/>
          <p:nvPr/>
        </p:nvSpPr>
        <p:spPr>
          <a:xfrm>
            <a:off x="6240020" y="3961145"/>
            <a:ext cx="3384422" cy="792099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983360" y="2924937"/>
            <a:ext cx="2952369" cy="5040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44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4190239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>
                <a:latin typeface="나눔스퀘어 Bold"/>
                <a:ea typeface="나눔스퀘어 Bold"/>
              </a:rPr>
              <a:t>container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display : flex;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justify-content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align-items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sz="3300">
                <a:latin typeface="배달의민족 한나는 열한살"/>
                <a:ea typeface="배달의민족 한나는 열한살"/>
              </a:rPr>
              <a:t>display: flex box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96000" y="1484757"/>
            <a:ext cx="5328667" cy="4968621"/>
          </a:xfrm>
          <a:prstGeom prst="rect">
            <a:avLst/>
          </a:prstGeom>
          <a:noFill/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사각형: 둥근 모서리 10"/>
          <p:cNvSpPr/>
          <p:nvPr/>
        </p:nvSpPr>
        <p:spPr>
          <a:xfrm>
            <a:off x="6384036" y="1654452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사각형: 둥근 모서리 14"/>
          <p:cNvSpPr/>
          <p:nvPr/>
        </p:nvSpPr>
        <p:spPr>
          <a:xfrm>
            <a:off x="7536180" y="1654453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사각형: 둥근 모서리 15"/>
          <p:cNvSpPr/>
          <p:nvPr/>
        </p:nvSpPr>
        <p:spPr>
          <a:xfrm>
            <a:off x="8688324" y="1654453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983360" y="3573018"/>
            <a:ext cx="4608576" cy="5040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44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4982338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>
                <a:latin typeface="나눔스퀘어 Bold"/>
                <a:ea typeface="나눔스퀘어 Bold"/>
              </a:rPr>
              <a:t>container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display : flex;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justify-content : center;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align-items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sz="3300">
                <a:latin typeface="배달의민족 한나는 열한살"/>
                <a:ea typeface="배달의민족 한나는 열한살"/>
              </a:rPr>
              <a:t>display: flex box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96000" y="1484757"/>
            <a:ext cx="5328667" cy="4968621"/>
          </a:xfrm>
          <a:prstGeom prst="rect">
            <a:avLst/>
          </a:prstGeom>
          <a:noFill/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사각형: 둥근 모서리 10"/>
          <p:cNvSpPr/>
          <p:nvPr/>
        </p:nvSpPr>
        <p:spPr>
          <a:xfrm>
            <a:off x="7176136" y="1654452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사각형: 둥근 모서리 14"/>
          <p:cNvSpPr/>
          <p:nvPr/>
        </p:nvSpPr>
        <p:spPr>
          <a:xfrm>
            <a:off x="8328280" y="1654453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사각형: 둥근 모서리 15"/>
          <p:cNvSpPr/>
          <p:nvPr/>
        </p:nvSpPr>
        <p:spPr>
          <a:xfrm>
            <a:off x="9480424" y="1654453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983360" y="4221099"/>
            <a:ext cx="3888486" cy="5040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alpha val="44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4982338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>
                <a:latin typeface="나눔스퀘어 Bold"/>
                <a:ea typeface="나눔스퀘어 Bold"/>
              </a:rPr>
              <a:t>container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display : flex;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justify-content 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>
                <a:latin typeface="나눔스퀘어 Bold"/>
                <a:ea typeface="나눔스퀘어 Bold"/>
              </a:rPr>
              <a:t>align-items : center;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sz="3300">
                <a:latin typeface="배달의민족 한나는 열한살"/>
                <a:ea typeface="배달의민족 한나는 열한살"/>
              </a:rPr>
              <a:t>display: flex box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96000" y="1484757"/>
            <a:ext cx="5328667" cy="4968621"/>
          </a:xfrm>
          <a:prstGeom prst="rect">
            <a:avLst/>
          </a:prstGeom>
          <a:noFill/>
          <a:ln algn="ctr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사각형: 둥근 모서리 10"/>
          <p:cNvSpPr/>
          <p:nvPr/>
        </p:nvSpPr>
        <p:spPr>
          <a:xfrm>
            <a:off x="7176136" y="2194520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사각형: 둥근 모서리 14"/>
          <p:cNvSpPr/>
          <p:nvPr/>
        </p:nvSpPr>
        <p:spPr>
          <a:xfrm>
            <a:off x="8328280" y="2194520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사각형: 둥근 모서리 15"/>
          <p:cNvSpPr/>
          <p:nvPr/>
        </p:nvSpPr>
        <p:spPr>
          <a:xfrm>
            <a:off x="9480424" y="2194520"/>
            <a:ext cx="864108" cy="3549094"/>
          </a:xfrm>
          <a:prstGeom prst="roundRect">
            <a:avLst>
              <a:gd name="adj" fmla="val 16667"/>
            </a:avLst>
          </a:prstGeom>
          <a:noFill/>
          <a:ln algn="ctr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02993"/>
            <a:ext cx="10363198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html, </a:t>
            </a:r>
            <a:r>
              <a:rPr lang="en-US" altLang="ko-KR" sz="5100" dirty="0" err="1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css</a:t>
            </a:r>
            <a:r>
              <a:rPr lang="en-US" altLang="ko-KR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 </a:t>
            </a:r>
            <a:r>
              <a:rPr lang="ko-KR" altLang="en-US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실습하기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1666" y="3886200"/>
            <a:ext cx="5092889" cy="98298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800" b="0" spc="200">
                <a:solidFill>
                  <a:schemeClr val="bg1"/>
                </a:solidFill>
                <a:latin typeface="나눔스퀘어 Bold"/>
                <a:ea typeface="나눔스퀘어 Bold"/>
              </a:rPr>
              <a:t>instagram</a:t>
            </a:r>
            <a:r>
              <a:rPr lang="ko-KR" altLang="en-US" sz="2800" b="0" spc="200">
                <a:solidFill>
                  <a:schemeClr val="bg1"/>
                </a:solidFill>
                <a:latin typeface="나눔스퀘어 Bold"/>
                <a:ea typeface="나눔스퀘어 Bold"/>
              </a:rPr>
              <a:t> 만들어보자!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000" t="8000" r="8000" b="8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38C14A-3BA2-4566-A75B-3FEC9BE12BC8}"/>
              </a:ext>
            </a:extLst>
          </p:cNvPr>
          <p:cNvSpPr/>
          <p:nvPr/>
        </p:nvSpPr>
        <p:spPr>
          <a:xfrm>
            <a:off x="621778" y="0"/>
            <a:ext cx="11017530" cy="40458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D4BE43-169B-4F16-B69B-1DDC8023D0B4}"/>
              </a:ext>
            </a:extLst>
          </p:cNvPr>
          <p:cNvSpPr/>
          <p:nvPr/>
        </p:nvSpPr>
        <p:spPr>
          <a:xfrm>
            <a:off x="695250" y="1124680"/>
            <a:ext cx="11017530" cy="136819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6C626-093E-4435-BA54-95591C821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9049" r="16333" b="83601"/>
          <a:stretch/>
        </p:blipFill>
        <p:spPr>
          <a:xfrm>
            <a:off x="1271330" y="1556740"/>
            <a:ext cx="9793360" cy="5760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6808A4-F8BD-4A56-9E98-56C29CD9DC95}"/>
              </a:ext>
            </a:extLst>
          </p:cNvPr>
          <p:cNvSpPr/>
          <p:nvPr/>
        </p:nvSpPr>
        <p:spPr>
          <a:xfrm>
            <a:off x="1121561" y="1358712"/>
            <a:ext cx="2598109" cy="90012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5EB25D-8965-4D7E-9E8F-F477E90194EE}"/>
              </a:ext>
            </a:extLst>
          </p:cNvPr>
          <p:cNvSpPr/>
          <p:nvPr/>
        </p:nvSpPr>
        <p:spPr>
          <a:xfrm>
            <a:off x="4727810" y="1358712"/>
            <a:ext cx="2598109" cy="90012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DE933-8714-4AA0-8645-77E681421F8F}"/>
              </a:ext>
            </a:extLst>
          </p:cNvPr>
          <p:cNvSpPr/>
          <p:nvPr/>
        </p:nvSpPr>
        <p:spPr>
          <a:xfrm>
            <a:off x="8898641" y="1394717"/>
            <a:ext cx="2598109" cy="90012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2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000" t="8000" r="8000" b="8000"/>
          <a:stretch>
            <a:fillRect/>
          </a:stretch>
        </p:blipFill>
        <p:spPr>
          <a:xfrm>
            <a:off x="0" y="17039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8B38DC-7B54-4D89-95FE-B2EE22CAE55A}"/>
              </a:ext>
            </a:extLst>
          </p:cNvPr>
          <p:cNvSpPr/>
          <p:nvPr/>
        </p:nvSpPr>
        <p:spPr>
          <a:xfrm>
            <a:off x="2639520" y="404580"/>
            <a:ext cx="6912960" cy="640889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95EEC-3C91-48B8-8F15-099F1F9D607B}"/>
              </a:ext>
            </a:extLst>
          </p:cNvPr>
          <p:cNvSpPr txBox="1"/>
          <p:nvPr/>
        </p:nvSpPr>
        <p:spPr>
          <a:xfrm>
            <a:off x="253262" y="628736"/>
            <a:ext cx="209698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Flex-box</a:t>
            </a:r>
          </a:p>
          <a:p>
            <a:r>
              <a:rPr lang="en-US" altLang="ko-KR" b="1" dirty="0"/>
              <a:t>Container</a:t>
            </a:r>
            <a:r>
              <a:rPr lang="ko-KR" altLang="en-US" b="1" dirty="0"/>
              <a:t>부분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class=“</a:t>
            </a:r>
            <a:r>
              <a:rPr lang="en-US" altLang="ko-KR" b="1" dirty="0" err="1">
                <a:solidFill>
                  <a:srgbClr val="C00000"/>
                </a:solidFill>
              </a:rPr>
              <a:t>con_wrap</a:t>
            </a:r>
            <a:r>
              <a:rPr lang="en-US" altLang="ko-KR" b="1" dirty="0">
                <a:solidFill>
                  <a:srgbClr val="C00000"/>
                </a:solidFill>
              </a:rPr>
              <a:t>”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000" t="8000" r="8000" b="8000"/>
          <a:stretch>
            <a:fillRect/>
          </a:stretch>
        </p:blipFill>
        <p:spPr>
          <a:xfrm>
            <a:off x="0" y="17039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8B38DC-7B54-4D89-95FE-B2EE22CAE55A}"/>
              </a:ext>
            </a:extLst>
          </p:cNvPr>
          <p:cNvSpPr/>
          <p:nvPr/>
        </p:nvSpPr>
        <p:spPr>
          <a:xfrm>
            <a:off x="2639520" y="404580"/>
            <a:ext cx="6912960" cy="640889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95EEC-3C91-48B8-8F15-099F1F9D607B}"/>
              </a:ext>
            </a:extLst>
          </p:cNvPr>
          <p:cNvSpPr txBox="1"/>
          <p:nvPr/>
        </p:nvSpPr>
        <p:spPr>
          <a:xfrm>
            <a:off x="335200" y="5301260"/>
            <a:ext cx="160332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Flex-box</a:t>
            </a:r>
          </a:p>
          <a:p>
            <a:r>
              <a:rPr lang="en-US" altLang="ko-KR" b="1" dirty="0"/>
              <a:t>Content 1</a:t>
            </a:r>
          </a:p>
          <a:p>
            <a:endParaRPr lang="en-US" altLang="ko-KR" sz="500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class=“</a:t>
            </a:r>
            <a:r>
              <a:rPr lang="en-US" altLang="ko-KR" b="1" dirty="0" err="1">
                <a:solidFill>
                  <a:srgbClr val="C00000"/>
                </a:solidFill>
              </a:rPr>
              <a:t>conA</a:t>
            </a:r>
            <a:r>
              <a:rPr lang="en-US" altLang="ko-KR" b="1" dirty="0">
                <a:solidFill>
                  <a:srgbClr val="C00000"/>
                </a:solidFill>
              </a:rPr>
              <a:t>”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FB65A-0C68-4362-AFE1-0CBFF71957AC}"/>
              </a:ext>
            </a:extLst>
          </p:cNvPr>
          <p:cNvSpPr txBox="1"/>
          <p:nvPr/>
        </p:nvSpPr>
        <p:spPr>
          <a:xfrm>
            <a:off x="9759816" y="5301260"/>
            <a:ext cx="1606530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Flex-box</a:t>
            </a:r>
          </a:p>
          <a:p>
            <a:r>
              <a:rPr lang="en-US" altLang="ko-KR" b="1" dirty="0"/>
              <a:t>Content 2</a:t>
            </a:r>
          </a:p>
          <a:p>
            <a:endParaRPr lang="en-US" altLang="ko-KR" sz="500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class=“</a:t>
            </a:r>
            <a:r>
              <a:rPr lang="en-US" altLang="ko-KR" b="1" dirty="0" err="1">
                <a:solidFill>
                  <a:srgbClr val="C00000"/>
                </a:solidFill>
              </a:rPr>
              <a:t>conB</a:t>
            </a:r>
            <a:r>
              <a:rPr lang="en-US" altLang="ko-KR" b="1" dirty="0">
                <a:solidFill>
                  <a:srgbClr val="C00000"/>
                </a:solidFill>
              </a:rPr>
              <a:t>”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2E7DC0-B3F5-4088-8BA0-8C9C50E33007}"/>
              </a:ext>
            </a:extLst>
          </p:cNvPr>
          <p:cNvSpPr/>
          <p:nvPr/>
        </p:nvSpPr>
        <p:spPr>
          <a:xfrm>
            <a:off x="2999570" y="620610"/>
            <a:ext cx="3744520" cy="59768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387A8-4812-4973-AEF2-364163836C3B}"/>
              </a:ext>
            </a:extLst>
          </p:cNvPr>
          <p:cNvSpPr/>
          <p:nvPr/>
        </p:nvSpPr>
        <p:spPr>
          <a:xfrm>
            <a:off x="7445086" y="620610"/>
            <a:ext cx="1938524" cy="59768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8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000" t="8000" r="8000" b="8000"/>
          <a:stretch>
            <a:fillRect/>
          </a:stretch>
        </p:blipFill>
        <p:spPr>
          <a:xfrm>
            <a:off x="0" y="17039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8B38DC-7B54-4D89-95FE-B2EE22CAE55A}"/>
              </a:ext>
            </a:extLst>
          </p:cNvPr>
          <p:cNvSpPr/>
          <p:nvPr/>
        </p:nvSpPr>
        <p:spPr>
          <a:xfrm>
            <a:off x="2639520" y="404580"/>
            <a:ext cx="6912960" cy="640889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FB65A-0C68-4362-AFE1-0CBFF71957AC}"/>
              </a:ext>
            </a:extLst>
          </p:cNvPr>
          <p:cNvSpPr txBox="1"/>
          <p:nvPr/>
        </p:nvSpPr>
        <p:spPr>
          <a:xfrm>
            <a:off x="9759816" y="764630"/>
            <a:ext cx="1742978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Content 2</a:t>
            </a:r>
            <a:r>
              <a:rPr lang="ko-KR" altLang="en-US" b="1" dirty="0"/>
              <a:t>의</a:t>
            </a:r>
            <a:endParaRPr lang="en-US" altLang="ko-KR" b="1" dirty="0"/>
          </a:p>
          <a:p>
            <a:r>
              <a:rPr lang="ko-KR" altLang="en-US" b="1" dirty="0"/>
              <a:t>내부 </a:t>
            </a:r>
            <a:r>
              <a:rPr lang="en-US" altLang="ko-KR" b="1" dirty="0"/>
              <a:t>div</a:t>
            </a:r>
            <a:r>
              <a:rPr lang="ko-KR" altLang="en-US" b="1" dirty="0"/>
              <a:t>박스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>
                <a:solidFill>
                  <a:srgbClr val="C00000"/>
                </a:solidFill>
              </a:rPr>
              <a:t>class=“profile”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class=“story”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class=“story”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2E7DC0-B3F5-4088-8BA0-8C9C50E33007}"/>
              </a:ext>
            </a:extLst>
          </p:cNvPr>
          <p:cNvSpPr/>
          <p:nvPr/>
        </p:nvSpPr>
        <p:spPr>
          <a:xfrm>
            <a:off x="2999570" y="620610"/>
            <a:ext cx="3744520" cy="59768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387A8-4812-4973-AEF2-364163836C3B}"/>
              </a:ext>
            </a:extLst>
          </p:cNvPr>
          <p:cNvSpPr/>
          <p:nvPr/>
        </p:nvSpPr>
        <p:spPr>
          <a:xfrm>
            <a:off x="7445086" y="620610"/>
            <a:ext cx="1938524" cy="597683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DB5A8E-244A-46E1-A5FE-1765FBAF9D8A}"/>
              </a:ext>
            </a:extLst>
          </p:cNvPr>
          <p:cNvSpPr/>
          <p:nvPr/>
        </p:nvSpPr>
        <p:spPr>
          <a:xfrm>
            <a:off x="7617377" y="752071"/>
            <a:ext cx="1594944" cy="63971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2F4FAE-6F05-4B33-9CED-08652BA4B45A}"/>
              </a:ext>
            </a:extLst>
          </p:cNvPr>
          <p:cNvSpPr/>
          <p:nvPr/>
        </p:nvSpPr>
        <p:spPr>
          <a:xfrm>
            <a:off x="7617377" y="1722048"/>
            <a:ext cx="1594944" cy="1490922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3E059-0071-48F1-A94B-5BD8EF58D304}"/>
              </a:ext>
            </a:extLst>
          </p:cNvPr>
          <p:cNvSpPr/>
          <p:nvPr/>
        </p:nvSpPr>
        <p:spPr>
          <a:xfrm>
            <a:off x="7636482" y="3543237"/>
            <a:ext cx="1594944" cy="1490922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8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0540"/>
          <a:stretch>
            <a:fillRect/>
          </a:stretch>
        </p:blipFill>
        <p:spPr>
          <a:xfrm>
            <a:off x="1235393" y="433873"/>
            <a:ext cx="9721214" cy="5990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380" y="2620185"/>
            <a:ext cx="4190239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Position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sticky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top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1036004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300" dirty="0">
                <a:latin typeface="배달의민족 한나는 열한살"/>
                <a:ea typeface="배달의민족 한나는 열한살"/>
              </a:rPr>
              <a:t>추가 기능</a:t>
            </a:r>
            <a:r>
              <a:rPr lang="en-US" altLang="ko-KR" sz="3300" dirty="0">
                <a:latin typeface="배달의민족 한나는 열한살"/>
                <a:ea typeface="배달의민족 한나는 열한살"/>
              </a:rPr>
              <a:t>!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8AE069E-7560-42DB-BCAD-E3662FD65CEC}"/>
              </a:ext>
            </a:extLst>
          </p:cNvPr>
          <p:cNvSpPr txBox="1">
            <a:spLocks/>
          </p:cNvSpPr>
          <p:nvPr/>
        </p:nvSpPr>
        <p:spPr>
          <a:xfrm>
            <a:off x="6600070" y="2564880"/>
            <a:ext cx="3653889" cy="399518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Media query</a:t>
            </a:r>
            <a:endParaRPr lang="en-US" altLang="ko-KR" sz="2600" dirty="0">
              <a:latin typeface="나눔스퀘어 Bold"/>
              <a:ea typeface="나눔스퀘어 Bold"/>
            </a:endParaRP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Display: none;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0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380" y="2420860"/>
            <a:ext cx="8713210" cy="26643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파일을 따로 만들어 관리해봅시다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Index.html</a:t>
            </a:r>
          </a:p>
          <a:p>
            <a:pPr>
              <a:defRPr lang="ko-KR" altLang="en-US"/>
            </a:pPr>
            <a:r>
              <a:rPr lang="en-US" altLang="ko-KR" dirty="0"/>
              <a:t>Style.css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908650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300" dirty="0">
                <a:latin typeface="배달의민족 한나는 열한살"/>
                <a:ea typeface="배달의민족 한나는 열한살"/>
              </a:rPr>
              <a:t>확장 하기</a:t>
            </a:r>
            <a:r>
              <a:rPr lang="en-US" altLang="ko-KR" sz="3300" dirty="0">
                <a:latin typeface="배달의민족 한나는 열한살"/>
                <a:ea typeface="배달의민족 한나는 열한살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12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572" y="1052670"/>
            <a:ext cx="5702428" cy="850073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48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HTML</a:t>
            </a:r>
            <a:r>
              <a:rPr lang="en-US" altLang="ko-KR" sz="33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A958DB-8709-403A-80B9-C39D65EE4190}"/>
              </a:ext>
            </a:extLst>
          </p:cNvPr>
          <p:cNvGrpSpPr/>
          <p:nvPr/>
        </p:nvGrpSpPr>
        <p:grpSpPr>
          <a:xfrm>
            <a:off x="3008859" y="2924930"/>
            <a:ext cx="6174281" cy="1721092"/>
            <a:chOff x="2783540" y="2744905"/>
            <a:chExt cx="6174281" cy="1721092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FD245B94-FB01-4922-8185-E26818FE7E89}"/>
                </a:ext>
              </a:extLst>
            </p:cNvPr>
            <p:cNvSpPr txBox="1">
              <a:spLocks/>
            </p:cNvSpPr>
            <p:nvPr/>
          </p:nvSpPr>
          <p:spPr>
            <a:xfrm>
              <a:off x="2783540" y="2744905"/>
              <a:ext cx="6102271" cy="850073"/>
            </a:xfrm>
            <a:prstGeom prst="rect">
              <a:avLst/>
            </a:prstGeom>
          </p:spPr>
          <p:txBody>
            <a:bodyPr vert="horz" lIns="91440" tIns="45720" rIns="91440" bIns="4572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rtl="0" eaLnBrk="1" latinLnBrk="1" hangingPunct="1">
                <a:defRPr>
                  <a:solidFill>
                    <a:schemeClr val="tx2"/>
                  </a:solidFill>
                </a:defRPr>
              </a:lvl2pPr>
              <a:lvl3pPr rtl="0" eaLnBrk="1" latinLnBrk="1" hangingPunct="1">
                <a:defRPr>
                  <a:solidFill>
                    <a:schemeClr val="tx2"/>
                  </a:solidFill>
                </a:defRPr>
              </a:lvl3pPr>
              <a:lvl4pPr rtl="0" eaLnBrk="1" latinLnBrk="1" hangingPunct="1">
                <a:defRPr>
                  <a:solidFill>
                    <a:schemeClr val="tx2"/>
                  </a:solidFill>
                </a:defRPr>
              </a:lvl4pPr>
              <a:lvl5pPr rtl="0" eaLnBrk="1" latinLnBrk="1" hangingPunct="1">
                <a:defRPr>
                  <a:solidFill>
                    <a:schemeClr val="tx2"/>
                  </a:solidFill>
                </a:defRPr>
              </a:lvl5pPr>
              <a:lvl6pPr rtl="0" eaLnBrk="1" latinLnBrk="1" hangingPunct="1">
                <a:defRPr>
                  <a:solidFill>
                    <a:schemeClr val="tx2"/>
                  </a:solidFill>
                </a:defRPr>
              </a:lvl6pPr>
              <a:lvl7pPr rtl="0" eaLnBrk="1" latinLnBrk="1" hangingPunct="1">
                <a:defRPr>
                  <a:solidFill>
                    <a:schemeClr val="tx2"/>
                  </a:solidFill>
                </a:defRPr>
              </a:lvl7pPr>
              <a:lvl8pPr rtl="0" eaLnBrk="1" latinLnBrk="1" hangingPunct="1">
                <a:defRPr>
                  <a:solidFill>
                    <a:schemeClr val="tx2"/>
                  </a:solidFill>
                </a:defRPr>
              </a:lvl8pPr>
              <a:lvl9pPr rtl="0"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defRPr lang="ko-KR" altLang="en-US"/>
              </a:pPr>
              <a:r>
                <a:rPr lang="en-US" altLang="ko-KR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Hyper</a:t>
              </a:r>
              <a:r>
                <a:rPr lang="ko-KR" altLang="en-US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 </a:t>
              </a:r>
              <a:r>
                <a:rPr lang="en-US" altLang="ko-KR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Text Markup Language </a:t>
              </a:r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0B90BF9A-8AA8-45ED-BD66-8FBF8C1E418B}"/>
                </a:ext>
              </a:extLst>
            </p:cNvPr>
            <p:cNvSpPr txBox="1">
              <a:spLocks/>
            </p:cNvSpPr>
            <p:nvPr/>
          </p:nvSpPr>
          <p:spPr>
            <a:xfrm>
              <a:off x="2855550" y="3615924"/>
              <a:ext cx="6102271" cy="850073"/>
            </a:xfrm>
            <a:prstGeom prst="rect">
              <a:avLst/>
            </a:prstGeom>
          </p:spPr>
          <p:txBody>
            <a:bodyPr vert="horz" lIns="91440" tIns="45720" rIns="91440" bIns="4572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rtl="0" eaLnBrk="1" latinLnBrk="1" hangingPunct="1">
                <a:defRPr>
                  <a:solidFill>
                    <a:schemeClr val="tx2"/>
                  </a:solidFill>
                </a:defRPr>
              </a:lvl2pPr>
              <a:lvl3pPr rtl="0" eaLnBrk="1" latinLnBrk="1" hangingPunct="1">
                <a:defRPr>
                  <a:solidFill>
                    <a:schemeClr val="tx2"/>
                  </a:solidFill>
                </a:defRPr>
              </a:lvl3pPr>
              <a:lvl4pPr rtl="0" eaLnBrk="1" latinLnBrk="1" hangingPunct="1">
                <a:defRPr>
                  <a:solidFill>
                    <a:schemeClr val="tx2"/>
                  </a:solidFill>
                </a:defRPr>
              </a:lvl4pPr>
              <a:lvl5pPr rtl="0" eaLnBrk="1" latinLnBrk="1" hangingPunct="1">
                <a:defRPr>
                  <a:solidFill>
                    <a:schemeClr val="tx2"/>
                  </a:solidFill>
                </a:defRPr>
              </a:lvl5pPr>
              <a:lvl6pPr rtl="0" eaLnBrk="1" latinLnBrk="1" hangingPunct="1">
                <a:defRPr>
                  <a:solidFill>
                    <a:schemeClr val="tx2"/>
                  </a:solidFill>
                </a:defRPr>
              </a:lvl6pPr>
              <a:lvl7pPr rtl="0" eaLnBrk="1" latinLnBrk="1" hangingPunct="1">
                <a:defRPr>
                  <a:solidFill>
                    <a:schemeClr val="tx2"/>
                  </a:solidFill>
                </a:defRPr>
              </a:lvl7pPr>
              <a:lvl8pPr rtl="0" eaLnBrk="1" latinLnBrk="1" hangingPunct="1">
                <a:defRPr>
                  <a:solidFill>
                    <a:schemeClr val="tx2"/>
                  </a:solidFill>
                </a:defRPr>
              </a:lvl8pPr>
              <a:lvl9pPr rtl="0"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defRPr lang="ko-KR" altLang="en-US"/>
              </a:pPr>
              <a:r>
                <a:rPr lang="ko-KR" altLang="en-US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모든 웹사이트를 기술하는 언어</a:t>
              </a:r>
              <a:endParaRPr lang="en-US" altLang="ko-KR" sz="33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4A958DB-8709-403A-80B9-C39D65EE4190}"/>
              </a:ext>
            </a:extLst>
          </p:cNvPr>
          <p:cNvGrpSpPr/>
          <p:nvPr/>
        </p:nvGrpSpPr>
        <p:grpSpPr>
          <a:xfrm>
            <a:off x="3008859" y="2924930"/>
            <a:ext cx="6174281" cy="1721092"/>
            <a:chOff x="2783540" y="2744905"/>
            <a:chExt cx="6174281" cy="1721092"/>
          </a:xfrm>
        </p:grpSpPr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FD245B94-FB01-4922-8185-E26818FE7E89}"/>
                </a:ext>
              </a:extLst>
            </p:cNvPr>
            <p:cNvSpPr txBox="1">
              <a:spLocks/>
            </p:cNvSpPr>
            <p:nvPr/>
          </p:nvSpPr>
          <p:spPr>
            <a:xfrm>
              <a:off x="2783540" y="2744905"/>
              <a:ext cx="6102271" cy="850073"/>
            </a:xfrm>
            <a:prstGeom prst="rect">
              <a:avLst/>
            </a:prstGeom>
          </p:spPr>
          <p:txBody>
            <a:bodyPr vert="horz" lIns="91440" tIns="45720" rIns="91440" bIns="4572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rtl="0" eaLnBrk="1" latinLnBrk="1" hangingPunct="1">
                <a:defRPr>
                  <a:solidFill>
                    <a:schemeClr val="tx2"/>
                  </a:solidFill>
                </a:defRPr>
              </a:lvl2pPr>
              <a:lvl3pPr rtl="0" eaLnBrk="1" latinLnBrk="1" hangingPunct="1">
                <a:defRPr>
                  <a:solidFill>
                    <a:schemeClr val="tx2"/>
                  </a:solidFill>
                </a:defRPr>
              </a:lvl3pPr>
              <a:lvl4pPr rtl="0" eaLnBrk="1" latinLnBrk="1" hangingPunct="1">
                <a:defRPr>
                  <a:solidFill>
                    <a:schemeClr val="tx2"/>
                  </a:solidFill>
                </a:defRPr>
              </a:lvl4pPr>
              <a:lvl5pPr rtl="0" eaLnBrk="1" latinLnBrk="1" hangingPunct="1">
                <a:defRPr>
                  <a:solidFill>
                    <a:schemeClr val="tx2"/>
                  </a:solidFill>
                </a:defRPr>
              </a:lvl5pPr>
              <a:lvl6pPr rtl="0" eaLnBrk="1" latinLnBrk="1" hangingPunct="1">
                <a:defRPr>
                  <a:solidFill>
                    <a:schemeClr val="tx2"/>
                  </a:solidFill>
                </a:defRPr>
              </a:lvl6pPr>
              <a:lvl7pPr rtl="0" eaLnBrk="1" latinLnBrk="1" hangingPunct="1">
                <a:defRPr>
                  <a:solidFill>
                    <a:schemeClr val="tx2"/>
                  </a:solidFill>
                </a:defRPr>
              </a:lvl7pPr>
              <a:lvl8pPr rtl="0" eaLnBrk="1" latinLnBrk="1" hangingPunct="1">
                <a:defRPr>
                  <a:solidFill>
                    <a:schemeClr val="tx2"/>
                  </a:solidFill>
                </a:defRPr>
              </a:lvl8pPr>
              <a:lvl9pPr rtl="0"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defRPr lang="ko-KR" altLang="en-US"/>
              </a:pPr>
              <a:r>
                <a:rPr lang="en-US" altLang="ko-KR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Cascading Style Sheet</a:t>
              </a:r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0B90BF9A-8AA8-45ED-BD66-8FBF8C1E418B}"/>
                </a:ext>
              </a:extLst>
            </p:cNvPr>
            <p:cNvSpPr txBox="1">
              <a:spLocks/>
            </p:cNvSpPr>
            <p:nvPr/>
          </p:nvSpPr>
          <p:spPr>
            <a:xfrm>
              <a:off x="2855550" y="3615924"/>
              <a:ext cx="6102271" cy="850073"/>
            </a:xfrm>
            <a:prstGeom prst="rect">
              <a:avLst/>
            </a:prstGeom>
          </p:spPr>
          <p:txBody>
            <a:bodyPr vert="horz" lIns="91440" tIns="45720" rIns="91440" bIns="4572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rtl="0" eaLnBrk="1" latinLnBrk="1" hangingPunct="1">
                <a:defRPr>
                  <a:solidFill>
                    <a:schemeClr val="tx2"/>
                  </a:solidFill>
                </a:defRPr>
              </a:lvl2pPr>
              <a:lvl3pPr rtl="0" eaLnBrk="1" latinLnBrk="1" hangingPunct="1">
                <a:defRPr>
                  <a:solidFill>
                    <a:schemeClr val="tx2"/>
                  </a:solidFill>
                </a:defRPr>
              </a:lvl3pPr>
              <a:lvl4pPr rtl="0" eaLnBrk="1" latinLnBrk="1" hangingPunct="1">
                <a:defRPr>
                  <a:solidFill>
                    <a:schemeClr val="tx2"/>
                  </a:solidFill>
                </a:defRPr>
              </a:lvl4pPr>
              <a:lvl5pPr rtl="0" eaLnBrk="1" latinLnBrk="1" hangingPunct="1">
                <a:defRPr>
                  <a:solidFill>
                    <a:schemeClr val="tx2"/>
                  </a:solidFill>
                </a:defRPr>
              </a:lvl5pPr>
              <a:lvl6pPr rtl="0" eaLnBrk="1" latinLnBrk="1" hangingPunct="1">
                <a:defRPr>
                  <a:solidFill>
                    <a:schemeClr val="tx2"/>
                  </a:solidFill>
                </a:defRPr>
              </a:lvl6pPr>
              <a:lvl7pPr rtl="0" eaLnBrk="1" latinLnBrk="1" hangingPunct="1">
                <a:defRPr>
                  <a:solidFill>
                    <a:schemeClr val="tx2"/>
                  </a:solidFill>
                </a:defRPr>
              </a:lvl7pPr>
              <a:lvl8pPr rtl="0" eaLnBrk="1" latinLnBrk="1" hangingPunct="1">
                <a:defRPr>
                  <a:solidFill>
                    <a:schemeClr val="tx2"/>
                  </a:solidFill>
                </a:defRPr>
              </a:lvl8pPr>
              <a:lvl9pPr rtl="0"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>
                <a:defRPr lang="ko-KR" altLang="en-US"/>
              </a:pPr>
              <a:r>
                <a:rPr lang="ko-KR" altLang="en-US" sz="3300" dirty="0">
                  <a:solidFill>
                    <a:schemeClr val="bg1"/>
                  </a:solidFill>
                  <a:latin typeface="배달의민족 한나는 열한살"/>
                  <a:ea typeface="배달의민족 한나는 열한살"/>
                </a:rPr>
                <a:t>폰트나 컬러 적용</a:t>
              </a:r>
              <a:endParaRPr lang="en-US" altLang="ko-KR" sz="33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59A2A053-3154-485D-8A49-D780E267733B}"/>
              </a:ext>
            </a:extLst>
          </p:cNvPr>
          <p:cNvSpPr txBox="1">
            <a:spLocks/>
          </p:cNvSpPr>
          <p:nvPr/>
        </p:nvSpPr>
        <p:spPr>
          <a:xfrm>
            <a:off x="545972" y="1205070"/>
            <a:ext cx="5702428" cy="85007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8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CSS</a:t>
            </a:r>
            <a:r>
              <a:rPr lang="en-US" altLang="ko-KR" sz="33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5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0470" t="9050" r="50000" b="61550"/>
          <a:stretch>
            <a:fillRect/>
          </a:stretch>
        </p:blipFill>
        <p:spPr>
          <a:xfrm>
            <a:off x="695325" y="404621"/>
            <a:ext cx="10801350" cy="6048756"/>
          </a:xfrm>
          <a:prstGeom prst="rect">
            <a:avLst/>
          </a:prstGeom>
        </p:spPr>
      </p:pic>
      <p:sp>
        <p:nvSpPr>
          <p:cNvPr id="17" name="사각형: 둥근 모서리 16"/>
          <p:cNvSpPr/>
          <p:nvPr/>
        </p:nvSpPr>
        <p:spPr>
          <a:xfrm>
            <a:off x="983360" y="836675"/>
            <a:ext cx="1152144" cy="5040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사각형: 둥근 모서리 18"/>
          <p:cNvSpPr/>
          <p:nvPr/>
        </p:nvSpPr>
        <p:spPr>
          <a:xfrm>
            <a:off x="983360" y="1700783"/>
            <a:ext cx="5472000" cy="1584000"/>
          </a:xfrm>
          <a:prstGeom prst="roundRect">
            <a:avLst>
              <a:gd name="adj" fmla="val 16667"/>
            </a:avLst>
          </a:prstGeom>
          <a:solidFill>
            <a:schemeClr val="bg1">
              <a:lumMod val="7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사각형: 둥근 모서리 17"/>
          <p:cNvSpPr/>
          <p:nvPr/>
        </p:nvSpPr>
        <p:spPr>
          <a:xfrm>
            <a:off x="983360" y="5805297"/>
            <a:ext cx="1440180" cy="5040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사각형: 둥근 모서리 19"/>
          <p:cNvSpPr/>
          <p:nvPr/>
        </p:nvSpPr>
        <p:spPr>
          <a:xfrm>
            <a:off x="983360" y="3933063"/>
            <a:ext cx="5472000" cy="1584000"/>
          </a:xfrm>
          <a:prstGeom prst="roundRect">
            <a:avLst>
              <a:gd name="adj" fmla="val 16667"/>
            </a:avLst>
          </a:prstGeom>
          <a:solidFill>
            <a:schemeClr val="bg1">
              <a:lumMod val="7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2" animBg="1"/>
      <p:bldP spid="18" grpId="1" animBg="1"/>
      <p:bldP spid="2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5702428" cy="85007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300">
                <a:latin typeface="배달의민족 한나는 열한살"/>
                <a:ea typeface="배달의민족 한나는 열한살"/>
              </a:rPr>
              <a:t>자주 활용하는 </a:t>
            </a:r>
            <a:r>
              <a:rPr lang="en-US" altLang="ko-KR" sz="3300">
                <a:latin typeface="배달의민족 한나는 열한살"/>
                <a:ea typeface="배달의민족 한나는 열한살"/>
              </a:rPr>
              <a:t>HTML Element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36547" y="2276856"/>
            <a:ext cx="9518905" cy="3248327"/>
            <a:chOff x="609599" y="2348865"/>
            <a:chExt cx="9518905" cy="3248327"/>
          </a:xfrm>
        </p:grpSpPr>
        <p:grpSp>
          <p:nvGrpSpPr>
            <p:cNvPr id="10" name="그룹 9"/>
            <p:cNvGrpSpPr/>
            <p:nvPr/>
          </p:nvGrpSpPr>
          <p:grpSpPr>
            <a:xfrm>
              <a:off x="609599" y="2348865"/>
              <a:ext cx="2750058" cy="3248327"/>
              <a:chOff x="609599" y="2348865"/>
              <a:chExt cx="2750058" cy="3248327"/>
            </a:xfrm>
          </p:grpSpPr>
          <p:sp>
            <p:nvSpPr>
              <p:cNvPr id="4" name="내용 개체 틀 2"/>
              <p:cNvSpPr/>
              <p:nvPr/>
            </p:nvSpPr>
            <p:spPr>
              <a:xfrm>
                <a:off x="609599" y="2348865"/>
                <a:ext cx="2750058" cy="1520111"/>
              </a:xfrm>
              <a:prstGeom prst="rect">
                <a:avLst/>
              </a:prstGeom>
            </p:spPr>
            <p:txBody>
              <a:bodyPr vert="horz" lIns="91440" tIns="45720" rIns="91440" bIns="45720">
                <a:normAutofit/>
              </a:bodyPr>
              <a:lstStyle/>
              <a:p>
                <a:pPr marL="342900" indent="-342900" algn="l" defTabSz="885826" rtl="0" eaLnBrk="1" latinLnBrk="1" hangingPunct="1">
                  <a:lnSpc>
                    <a:spcPct val="15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2900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&lt;div&gt; &lt;/div&gt;</a:t>
                </a:r>
              </a:p>
              <a:p>
                <a:pPr marL="828480" lvl="1" indent="-371280" algn="l" defTabSz="885826" rtl="0" eaLnBrk="1" latinLnBrk="1" hangingPunct="1">
                  <a:lnSpc>
                    <a:spcPct val="150000"/>
                  </a:lnSpc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r>
                  <a:rPr kumimoji="0" lang="en-US" altLang="ko-KR" sz="2600" b="0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class</a:t>
                </a:r>
              </a:p>
              <a:p>
                <a:pPr marL="456960" indent="-456960" algn="l" defTabSz="885826" rtl="0" eaLnBrk="1" latinLnBrk="1" hangingPunct="1"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algn="l" defTabSz="885826" rtl="0" eaLnBrk="1" latinLnBrk="1" hangingPunct="1"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내용 개체 틀 2"/>
              <p:cNvSpPr/>
              <p:nvPr/>
            </p:nvSpPr>
            <p:spPr>
              <a:xfrm>
                <a:off x="609599" y="3724958"/>
                <a:ext cx="2750058" cy="1872234"/>
              </a:xfrm>
              <a:prstGeom prst="rect">
                <a:avLst/>
              </a:prstGeom>
            </p:spPr>
            <p:txBody>
              <a:bodyPr vert="horz" lIns="91440" tIns="45720" rIns="91440" bIns="45720">
                <a:normAutofit fontScale="77500" lnSpcReduction="20000"/>
              </a:bodyPr>
              <a:lstStyle/>
              <a:p>
                <a:pPr marL="342900" indent="-342900" algn="l" defTabSz="858145" rtl="0" eaLnBrk="1" latinLnBrk="1" hangingPunct="1">
                  <a:lnSpc>
                    <a:spcPct val="20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3741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&lt;p&gt; &lt;/p&gt;</a:t>
                </a:r>
              </a:p>
              <a:p>
                <a:pPr marL="342900" indent="-342900" algn="l" defTabSz="858145" rtl="0" eaLnBrk="1" latinLnBrk="1" hangingPunct="1">
                  <a:lnSpc>
                    <a:spcPct val="20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3741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&lt;b&gt; &lt;/b&gt;</a:t>
                </a:r>
                <a:endParaRPr kumimoji="0" lang="en-US" altLang="ko-KR" sz="2900" b="1" i="0" u="none" strike="noStrike" kern="1200" cap="none" normalizeH="0">
                  <a:solidFill>
                    <a:schemeClr val="tx1"/>
                  </a:solidFill>
                  <a:latin typeface="나눔스퀘어 Bold"/>
                  <a:ea typeface="나눔스퀘어 Bold"/>
                </a:endParaRPr>
              </a:p>
              <a:p>
                <a:pPr marL="456960" indent="-456960" algn="l" defTabSz="858145" rtl="0" eaLnBrk="1" latinLnBrk="1" hangingPunct="1"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algn="l" defTabSz="858145" rtl="0" eaLnBrk="1" latinLnBrk="1" hangingPunct="1"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66031" y="2348865"/>
              <a:ext cx="6062473" cy="3248327"/>
              <a:chOff x="4066031" y="2348865"/>
              <a:chExt cx="6062473" cy="3248327"/>
            </a:xfrm>
          </p:grpSpPr>
          <p:sp>
            <p:nvSpPr>
              <p:cNvPr id="8" name="내용 개체 틀 2"/>
              <p:cNvSpPr/>
              <p:nvPr/>
            </p:nvSpPr>
            <p:spPr>
              <a:xfrm>
                <a:off x="4066031" y="2348865"/>
                <a:ext cx="2750058" cy="1520111"/>
              </a:xfrm>
              <a:prstGeom prst="rect">
                <a:avLst/>
              </a:prstGeom>
            </p:spPr>
            <p:txBody>
              <a:bodyPr vert="horz" lIns="91440" tIns="45720" rIns="91440" bIns="45720">
                <a:normAutofit/>
              </a:bodyPr>
              <a:lstStyle/>
              <a:p>
                <a:pPr marL="342900" indent="-342900" algn="l" defTabSz="885826" rtl="0" eaLnBrk="1" latinLnBrk="1" hangingPunct="1">
                  <a:lnSpc>
                    <a:spcPct val="15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2900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&lt;ul&gt; &lt;/ul&gt;</a:t>
                </a:r>
              </a:p>
              <a:p>
                <a:pPr marL="828480" lvl="1" indent="-371280" algn="l" defTabSz="885826" rtl="0" eaLnBrk="1" latinLnBrk="1" hangingPunct="1">
                  <a:lnSpc>
                    <a:spcPct val="150000"/>
                  </a:lnSpc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r>
                  <a:rPr kumimoji="0" lang="en-US" altLang="ko-KR" sz="2600" b="0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&lt;li&gt; &lt;/li&gt;</a:t>
                </a:r>
              </a:p>
              <a:p>
                <a:pPr marL="456960" indent="-456960" algn="l" defTabSz="885826" rtl="0" eaLnBrk="1" latinLnBrk="1" hangingPunct="1"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algn="l" defTabSz="885826" rtl="0" eaLnBrk="1" latinLnBrk="1" hangingPunct="1"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내용 개체 틀 2"/>
              <p:cNvSpPr/>
              <p:nvPr/>
            </p:nvSpPr>
            <p:spPr>
              <a:xfrm>
                <a:off x="4066031" y="3724958"/>
                <a:ext cx="2750058" cy="1872234"/>
              </a:xfrm>
              <a:prstGeom prst="rect">
                <a:avLst/>
              </a:prstGeom>
            </p:spPr>
            <p:txBody>
              <a:bodyPr vert="horz" lIns="91440" tIns="45720" rIns="91440" bIns="45720">
                <a:normAutofit fontScale="77500" lnSpcReduction="20000"/>
              </a:bodyPr>
              <a:lstStyle/>
              <a:p>
                <a:pPr marL="342900" indent="-342900" algn="l" defTabSz="858145" rtl="0" eaLnBrk="1" latinLnBrk="1" hangingPunct="1">
                  <a:lnSpc>
                    <a:spcPct val="20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3741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&lt;a&gt; &lt;/a&gt;</a:t>
                </a:r>
              </a:p>
              <a:p>
                <a:pPr marL="342900" indent="-342900" algn="l" defTabSz="858145" rtl="0" eaLnBrk="1" latinLnBrk="1" hangingPunct="1">
                  <a:lnSpc>
                    <a:spcPct val="20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3741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&lt;img&gt;</a:t>
                </a:r>
              </a:p>
              <a:p>
                <a:pPr marL="456960" indent="-456960" algn="l" defTabSz="858145" rtl="0" eaLnBrk="1" latinLnBrk="1" hangingPunct="1"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algn="l" defTabSz="858145" rtl="0" eaLnBrk="1" latinLnBrk="1" hangingPunct="1"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내용 개체 틀 2"/>
              <p:cNvSpPr/>
              <p:nvPr/>
            </p:nvSpPr>
            <p:spPr>
              <a:xfrm>
                <a:off x="7378446" y="2348865"/>
                <a:ext cx="2750058" cy="1520111"/>
              </a:xfrm>
              <a:prstGeom prst="rect">
                <a:avLst/>
              </a:prstGeom>
            </p:spPr>
            <p:txBody>
              <a:bodyPr vert="horz" lIns="91440" tIns="45720" rIns="91440" bIns="45720">
                <a:normAutofit/>
              </a:bodyPr>
              <a:lstStyle/>
              <a:p>
                <a:pPr marL="342900" indent="-342900" algn="l" defTabSz="885826" rtl="0" eaLnBrk="1" latinLnBrk="1" hangingPunct="1">
                  <a:lnSpc>
                    <a:spcPct val="150000"/>
                  </a:lnSpc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r>
                  <a:rPr kumimoji="0" lang="en-US" altLang="ko-KR" sz="2900" b="1" i="0" u="none" strike="noStrike" kern="1200" cap="none" normalizeH="0">
                    <a:solidFill>
                      <a:schemeClr val="tx1"/>
                    </a:solidFill>
                    <a:latin typeface="나눔스퀘어 Bold"/>
                    <a:ea typeface="나눔스퀘어 Bold"/>
                  </a:rPr>
                  <a:t>&lt;input&gt;</a:t>
                </a:r>
              </a:p>
              <a:p>
                <a:pPr marL="456960" indent="-456960" algn="l" defTabSz="885826" rtl="0" eaLnBrk="1" latinLnBrk="1" hangingPunct="1">
                  <a:spcBef>
                    <a:spcPct val="20000"/>
                  </a:spcBef>
                  <a:buFont typeface="Wingdings"/>
                  <a:buChar char="ü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algn="l" defTabSz="885826" rtl="0" eaLnBrk="1" latinLnBrk="1" hangingPunct="1">
                  <a:spcBef>
                    <a:spcPct val="20000"/>
                  </a:spcBef>
                  <a:buFont typeface="Arial"/>
                  <a:buChar char="•"/>
                  <a:defRPr lang="ko-KR" altLang="en-US"/>
                </a:pPr>
                <a:endParaRPr kumimoji="0" lang="en-US" altLang="ko-KR" sz="3200" b="0" i="0" u="none" strike="noStrike" kern="1200" cap="none" normalizeH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3182112" cy="44005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Box</a:t>
            </a:r>
            <a:endParaRPr lang="ko-KR" altLang="en-US" dirty="0">
              <a:latin typeface="나눔스퀘어 Bold"/>
              <a:ea typeface="나눔스퀘어 Bold"/>
            </a:endParaRP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width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height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margin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Padding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Background-color</a:t>
            </a:r>
            <a:endParaRPr lang="en-US" altLang="ko-KR" sz="2600" dirty="0"/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4" name="내용 개체 틀 2"/>
          <p:cNvSpPr/>
          <p:nvPr/>
        </p:nvSpPr>
        <p:spPr>
          <a:xfrm>
            <a:off x="3791711" y="2052907"/>
            <a:ext cx="2520315" cy="338442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7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레이아웃</a:t>
            </a:r>
            <a:endParaRPr kumimoji="0" lang="en-US" altLang="ko-KR" sz="2600" b="0" i="0" u="none" strike="noStrike" kern="1200" cap="none" normalizeH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display</a:t>
            </a:r>
          </a:p>
          <a:p>
            <a:pPr marL="1285680" lvl="2" indent="-371280" algn="l" defTabSz="885826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/>
              <a:buChar char="§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flex</a:t>
            </a: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position</a:t>
            </a: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text-align</a:t>
            </a:r>
          </a:p>
          <a:p>
            <a:pPr marL="456960" indent="-456960" algn="l" defTabSz="885826" rtl="0" eaLnBrk="1" latinLnBrk="1" hangingPunct="1">
              <a:spcBef>
                <a:spcPct val="20000"/>
              </a:spcBef>
              <a:buFont typeface="Wingdings"/>
              <a:buChar char="ü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384036" y="2052907"/>
            <a:ext cx="3024378" cy="2262981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/>
          <a:p>
            <a:pPr marL="342900" indent="-34290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918" b="1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테두리</a:t>
            </a:r>
            <a:endParaRPr kumimoji="0" lang="ko-KR" altLang="en-US" sz="3000" b="1" i="0" u="none" strike="noStrike" kern="1200" cap="none" normalizeH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border</a:t>
            </a: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border-radius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9552432" y="2052906"/>
            <a:ext cx="2448306" cy="226298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lang="ko-KR" altLang="en-US"/>
            </a:pPr>
            <a:r>
              <a:rPr kumimoji="0" lang="ko-KR" altLang="en-US" sz="2900" b="1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서체</a:t>
            </a:r>
            <a:endParaRPr kumimoji="0" lang="ko-KR" altLang="en-US" sz="3000" b="1" i="0" u="none" strike="noStrike" kern="1200" cap="none" normalizeH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font-size</a:t>
            </a:r>
          </a:p>
          <a:p>
            <a:pPr marL="828480" lvl="1" indent="-371280" algn="l" defTabSz="885826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/>
              <a:buChar char="ü"/>
              <a:defRPr lang="ko-KR" altLang="en-US"/>
            </a:pPr>
            <a:r>
              <a:rPr kumimoji="0" lang="en-US" altLang="ko-KR" sz="2600" b="0" i="0" u="none" strike="noStrike" kern="1200" cap="none" normalizeH="0">
                <a:solidFill>
                  <a:schemeClr val="tx1"/>
                </a:solidFill>
                <a:latin typeface="나눔스퀘어 Bold"/>
                <a:ea typeface="나눔스퀘어 Bold"/>
              </a:rPr>
              <a:t>color</a:t>
            </a:r>
          </a:p>
          <a:p>
            <a:pPr marL="456960" indent="-456960" algn="l" defTabSz="885826" rtl="0" eaLnBrk="1" latinLnBrk="1" hangingPunct="1">
              <a:spcBef>
                <a:spcPct val="20000"/>
              </a:spcBef>
              <a:buFont typeface="Wingdings"/>
              <a:buChar char="ü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kumimoji="0" lang="en-US" altLang="ko-KR" sz="3200" b="0" i="0" u="none" strike="noStrike" kern="1200" cap="none" normalizeH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5702428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300">
                <a:latin typeface="배달의민족 한나는 열한살"/>
                <a:ea typeface="배달의민족 한나는 열한살"/>
              </a:rPr>
              <a:t>자주 활용하는 </a:t>
            </a:r>
            <a:r>
              <a:rPr lang="en-US" altLang="ko-KR" sz="3300">
                <a:latin typeface="배달의민족 한나는 열한살"/>
                <a:ea typeface="배달의민족 한나는 열한살"/>
              </a:rPr>
              <a:t>CSS Property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95F62-4DBE-4718-B6D0-725F2B895EE9}"/>
              </a:ext>
            </a:extLst>
          </p:cNvPr>
          <p:cNvSpPr txBox="1">
            <a:spLocks/>
          </p:cNvSpPr>
          <p:nvPr/>
        </p:nvSpPr>
        <p:spPr>
          <a:xfrm>
            <a:off x="1046637" y="2564880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rtl="0" eaLnBrk="1" latinLnBrk="1" hangingPunct="1">
              <a:defRPr>
                <a:solidFill>
                  <a:schemeClr val="tx2"/>
                </a:solidFill>
              </a:defRPr>
            </a:lvl2pPr>
            <a:lvl3pPr rtl="0" eaLnBrk="1" latinLnBrk="1" hangingPunct="1">
              <a:defRPr>
                <a:solidFill>
                  <a:schemeClr val="tx2"/>
                </a:solidFill>
              </a:defRPr>
            </a:lvl3pPr>
            <a:lvl4pPr rtl="0" eaLnBrk="1" latinLnBrk="1" hangingPunct="1">
              <a:defRPr>
                <a:solidFill>
                  <a:schemeClr val="tx2"/>
                </a:solidFill>
              </a:defRPr>
            </a:lvl4pPr>
            <a:lvl5pPr rtl="0" eaLnBrk="1" latinLnBrk="1" hangingPunct="1">
              <a:defRPr>
                <a:solidFill>
                  <a:schemeClr val="tx2"/>
                </a:solidFill>
              </a:defRPr>
            </a:lvl5pPr>
            <a:lvl6pPr rtl="0" eaLnBrk="1" latinLnBrk="1" hangingPunct="1">
              <a:defRPr>
                <a:solidFill>
                  <a:schemeClr val="tx2"/>
                </a:solidFill>
              </a:defRPr>
            </a:lvl6pPr>
            <a:lvl7pPr rtl="0" eaLnBrk="1" latinLnBrk="1" hangingPunct="1">
              <a:defRPr>
                <a:solidFill>
                  <a:schemeClr val="tx2"/>
                </a:solidFill>
              </a:defRPr>
            </a:lvl7pPr>
            <a:lvl8pPr rtl="0" eaLnBrk="1" latinLnBrk="1" hangingPunct="1">
              <a:defRPr>
                <a:solidFill>
                  <a:schemeClr val="tx2"/>
                </a:solidFill>
              </a:defRPr>
            </a:lvl8pPr>
            <a:lvl9pPr rtl="0"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html, </a:t>
            </a:r>
            <a:r>
              <a:rPr lang="en-US" altLang="ko-KR" sz="5100" dirty="0" err="1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css</a:t>
            </a:r>
            <a:r>
              <a:rPr lang="en-US" altLang="ko-KR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 </a:t>
            </a:r>
            <a:r>
              <a:rPr lang="ko-KR" altLang="en-US" sz="5100" dirty="0">
                <a:solidFill>
                  <a:schemeClr val="bg1"/>
                </a:solidFill>
                <a:latin typeface="배달의민족 한나는 열한살"/>
                <a:ea typeface="배달의민족 한나는 열한살"/>
              </a:rPr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8222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052907"/>
            <a:ext cx="4190239" cy="3340989"/>
          </a:xfrm>
        </p:spPr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container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display 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justify-content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align-items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599" y="548639"/>
            <a:ext cx="3902203" cy="85007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en-US" altLang="ko-KR" sz="3300" dirty="0">
                <a:latin typeface="배달의민족 한나는 열한살"/>
                <a:ea typeface="배달의민족 한나는 열한살"/>
              </a:rPr>
              <a:t>display: flex box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8AE069E-7560-42DB-BCAD-E3662FD65CEC}"/>
              </a:ext>
            </a:extLst>
          </p:cNvPr>
          <p:cNvSpPr txBox="1">
            <a:spLocks/>
          </p:cNvSpPr>
          <p:nvPr/>
        </p:nvSpPr>
        <p:spPr>
          <a:xfrm>
            <a:off x="4530401" y="2052906"/>
            <a:ext cx="3653889" cy="3995185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Justify-content</a:t>
            </a:r>
            <a:r>
              <a:rPr lang="en-US" altLang="ko-KR" sz="2600" dirty="0">
                <a:latin typeface="나눔스퀘어 Bold"/>
                <a:ea typeface="나눔스퀘어 Bold"/>
              </a:rPr>
              <a:t> 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Flex-start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Center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Flex-end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Space-between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Space-around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Space-evenly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endParaRPr lang="en-US" altLang="ko-KR" sz="2600" dirty="0">
              <a:latin typeface="나눔스퀘어 Bold"/>
              <a:ea typeface="나눔스퀘어 Bold"/>
            </a:endParaRP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1A84DD8-18C7-440F-987E-9639B317D16D}"/>
              </a:ext>
            </a:extLst>
          </p:cNvPr>
          <p:cNvSpPr txBox="1">
            <a:spLocks/>
          </p:cNvSpPr>
          <p:nvPr/>
        </p:nvSpPr>
        <p:spPr>
          <a:xfrm>
            <a:off x="8256300" y="2052905"/>
            <a:ext cx="3653889" cy="399518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lang="ko-KR" altLang="en-US"/>
            </a:pPr>
            <a:r>
              <a:rPr lang="en-US" altLang="ko-KR" sz="2900" b="1" dirty="0">
                <a:latin typeface="나눔스퀘어 Bold"/>
                <a:ea typeface="나눔스퀘어 Bold"/>
              </a:rPr>
              <a:t>Align-items</a:t>
            </a:r>
            <a:endParaRPr lang="en-US" altLang="ko-KR" sz="2600" dirty="0">
              <a:latin typeface="나눔스퀘어 Bold"/>
              <a:ea typeface="나눔스퀘어 Bold"/>
            </a:endParaRP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Flex-start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Center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Flex-end</a:t>
            </a:r>
          </a:p>
          <a:p>
            <a:pPr marL="828480" lvl="1" indent="-371280">
              <a:lnSpc>
                <a:spcPct val="150000"/>
              </a:lnSpc>
              <a:buFont typeface="Wingdings"/>
              <a:buChar char="ü"/>
              <a:defRPr lang="ko-KR" altLang="en-US"/>
            </a:pPr>
            <a:r>
              <a:rPr lang="en-US" altLang="ko-KR" sz="2600" dirty="0">
                <a:latin typeface="나눔스퀘어 Bold"/>
                <a:ea typeface="나눔스퀘어 Bold"/>
              </a:rPr>
              <a:t>stretch</a:t>
            </a:r>
          </a:p>
          <a:p>
            <a:pPr marL="456960" indent="-456960">
              <a:buFont typeface="Wingdings"/>
              <a:buChar char="ü"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42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289</Words>
  <Application>Microsoft Office PowerPoint</Application>
  <PresentationFormat>와이드스크린</PresentationFormat>
  <Paragraphs>114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</vt:lpstr>
      <vt:lpstr>맑은 고딕</vt:lpstr>
      <vt:lpstr>Arial</vt:lpstr>
      <vt:lpstr>함초롬돋움</vt:lpstr>
      <vt:lpstr>나눔스퀘어 Bold</vt:lpstr>
      <vt:lpstr>배달의민족 한나는 열한살</vt:lpstr>
      <vt:lpstr>Wingdings</vt:lpstr>
      <vt:lpstr>한컴오피스</vt:lpstr>
      <vt:lpstr>Front-end 배워보기</vt:lpstr>
      <vt:lpstr>PowerPoint 프레젠테이션</vt:lpstr>
      <vt:lpstr>HTML </vt:lpstr>
      <vt:lpstr>PowerPoint 프레젠테이션</vt:lpstr>
      <vt:lpstr>PowerPoint 프레젠테이션</vt:lpstr>
      <vt:lpstr>자주 활용하는 HTML Element</vt:lpstr>
      <vt:lpstr>자주 활용하는 CSS Property</vt:lpstr>
      <vt:lpstr>PowerPoint 프레젠테이션</vt:lpstr>
      <vt:lpstr>display: flex box</vt:lpstr>
      <vt:lpstr>display: flex box</vt:lpstr>
      <vt:lpstr>display: flex box</vt:lpstr>
      <vt:lpstr>display: flex box</vt:lpstr>
      <vt:lpstr>display: flex box</vt:lpstr>
      <vt:lpstr>html, css 실습하기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기능!</vt:lpstr>
      <vt:lpstr>확장 하기!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배워보기</dc:title>
  <dc:creator>홍연주</dc:creator>
  <cp:lastModifiedBy>연주 홍</cp:lastModifiedBy>
  <cp:revision>35</cp:revision>
  <dcterms:created xsi:type="dcterms:W3CDTF">2019-03-09T08:01:45Z</dcterms:created>
  <dcterms:modified xsi:type="dcterms:W3CDTF">2019-03-20T10:39:58Z</dcterms:modified>
  <cp:version>0906.0100.01</cp:version>
</cp:coreProperties>
</file>