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9"/>
  </p:notesMasterIdLst>
  <p:handoutMasterIdLst>
    <p:handoutMasterId r:id="rId10"/>
  </p:handoutMasterIdLst>
  <p:sldIdLst>
    <p:sldId id="256" r:id="rId3"/>
    <p:sldId id="355" r:id="rId4"/>
    <p:sldId id="368" r:id="rId5"/>
    <p:sldId id="410" r:id="rId6"/>
    <p:sldId id="367" r:id="rId7"/>
    <p:sldId id="421" r:id="rId8"/>
  </p:sldIdLst>
  <p:sldSz cx="9144000" cy="6858000" type="screen4x3"/>
  <p:notesSz cx="7315200" cy="9601200"/>
  <p:defaultTextStyle>
    <a:defPPr>
      <a:defRPr lang="en-GB"/>
    </a:defPPr>
    <a:lvl1pPr algn="l" defTabSz="457200" rtl="0" eaLnBrk="0" fontAlgn="base" hangingPunct="0">
      <a:lnSpc>
        <a:spcPts val="4250"/>
      </a:lnSpc>
      <a:spcBef>
        <a:spcPts val="450"/>
      </a:spcBef>
      <a:spcAft>
        <a:spcPct val="0"/>
      </a:spcAft>
      <a:buClr>
        <a:srgbClr val="000000"/>
      </a:buClr>
      <a:buSzPct val="100000"/>
      <a:buFont typeface="Arial" charset="0"/>
      <a:buChar char="–"/>
      <a:defRPr kern="1200">
        <a:solidFill>
          <a:schemeClr val="bg1"/>
        </a:solidFill>
        <a:latin typeface="Arial" charset="0"/>
        <a:ea typeface="돋움" pitchFamily="34" charset="-127"/>
        <a:cs typeface="+mn-cs"/>
      </a:defRPr>
    </a:lvl1pPr>
    <a:lvl2pPr marL="457200" algn="l" defTabSz="457200" rtl="0" eaLnBrk="0" fontAlgn="base" hangingPunct="0">
      <a:lnSpc>
        <a:spcPts val="4250"/>
      </a:lnSpc>
      <a:spcBef>
        <a:spcPts val="450"/>
      </a:spcBef>
      <a:spcAft>
        <a:spcPct val="0"/>
      </a:spcAft>
      <a:buClr>
        <a:srgbClr val="000000"/>
      </a:buClr>
      <a:buSzPct val="100000"/>
      <a:buFont typeface="Arial" charset="0"/>
      <a:buChar char="–"/>
      <a:defRPr kern="1200">
        <a:solidFill>
          <a:schemeClr val="bg1"/>
        </a:solidFill>
        <a:latin typeface="Arial" charset="0"/>
        <a:ea typeface="돋움" pitchFamily="34" charset="-127"/>
        <a:cs typeface="+mn-cs"/>
      </a:defRPr>
    </a:lvl2pPr>
    <a:lvl3pPr marL="914400" algn="l" defTabSz="457200" rtl="0" eaLnBrk="0" fontAlgn="base" hangingPunct="0">
      <a:lnSpc>
        <a:spcPts val="4250"/>
      </a:lnSpc>
      <a:spcBef>
        <a:spcPts val="450"/>
      </a:spcBef>
      <a:spcAft>
        <a:spcPct val="0"/>
      </a:spcAft>
      <a:buClr>
        <a:srgbClr val="000000"/>
      </a:buClr>
      <a:buSzPct val="100000"/>
      <a:buFont typeface="Arial" charset="0"/>
      <a:buChar char="–"/>
      <a:defRPr kern="1200">
        <a:solidFill>
          <a:schemeClr val="bg1"/>
        </a:solidFill>
        <a:latin typeface="Arial" charset="0"/>
        <a:ea typeface="돋움" pitchFamily="34" charset="-127"/>
        <a:cs typeface="+mn-cs"/>
      </a:defRPr>
    </a:lvl3pPr>
    <a:lvl4pPr marL="1371600" algn="l" defTabSz="457200" rtl="0" eaLnBrk="0" fontAlgn="base" hangingPunct="0">
      <a:lnSpc>
        <a:spcPts val="4250"/>
      </a:lnSpc>
      <a:spcBef>
        <a:spcPts val="450"/>
      </a:spcBef>
      <a:spcAft>
        <a:spcPct val="0"/>
      </a:spcAft>
      <a:buClr>
        <a:srgbClr val="000000"/>
      </a:buClr>
      <a:buSzPct val="100000"/>
      <a:buFont typeface="Arial" charset="0"/>
      <a:buChar char="–"/>
      <a:defRPr kern="1200">
        <a:solidFill>
          <a:schemeClr val="bg1"/>
        </a:solidFill>
        <a:latin typeface="Arial" charset="0"/>
        <a:ea typeface="돋움" pitchFamily="34" charset="-127"/>
        <a:cs typeface="+mn-cs"/>
      </a:defRPr>
    </a:lvl4pPr>
    <a:lvl5pPr marL="1828800" algn="l" defTabSz="457200" rtl="0" eaLnBrk="0" fontAlgn="base" hangingPunct="0">
      <a:lnSpc>
        <a:spcPts val="4250"/>
      </a:lnSpc>
      <a:spcBef>
        <a:spcPts val="450"/>
      </a:spcBef>
      <a:spcAft>
        <a:spcPct val="0"/>
      </a:spcAft>
      <a:buClr>
        <a:srgbClr val="000000"/>
      </a:buClr>
      <a:buSzPct val="100000"/>
      <a:buFont typeface="Arial" charset="0"/>
      <a:buChar char="–"/>
      <a:defRPr kern="1200">
        <a:solidFill>
          <a:schemeClr val="bg1"/>
        </a:solidFill>
        <a:latin typeface="Arial" charset="0"/>
        <a:ea typeface="돋움" pitchFamily="34" charset="-127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돋움" pitchFamily="34" charset="-127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돋움" pitchFamily="34" charset="-127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돋움" pitchFamily="34" charset="-127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돋움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00FF"/>
    <a:srgbClr val="FF0000"/>
    <a:srgbClr val="00CC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1868" y="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D4F40E83-D60C-4F86-8C5F-71CC5C44E0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73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5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6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AutoShape 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" name="Text Box 6"/>
          <p:cNvSpPr txBox="1">
            <a:spLocks noChangeArrowheads="1"/>
          </p:cNvSpPr>
          <p:nvPr/>
        </p:nvSpPr>
        <p:spPr bwMode="auto">
          <a:xfrm>
            <a:off x="-1588" y="0"/>
            <a:ext cx="3171826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5pPr>
            <a:lvl6pPr marL="25146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6pPr>
            <a:lvl7pPr marL="29718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7pPr>
            <a:lvl8pPr marL="34290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8pPr>
            <a:lvl9pPr marL="38862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9pPr>
          </a:lstStyle>
          <a:p>
            <a:endParaRPr lang="en-US"/>
          </a:p>
        </p:txBody>
      </p:sp>
      <p:sp>
        <p:nvSpPr>
          <p:cNvPr id="59400" name="Text Box 7"/>
          <p:cNvSpPr txBox="1">
            <a:spLocks noChangeArrowheads="1"/>
          </p:cNvSpPr>
          <p:nvPr/>
        </p:nvSpPr>
        <p:spPr bwMode="auto">
          <a:xfrm>
            <a:off x="4143375" y="0"/>
            <a:ext cx="3171825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5pPr>
            <a:lvl6pPr marL="25146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6pPr>
            <a:lvl7pPr marL="29718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7pPr>
            <a:lvl8pPr marL="34290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8pPr>
            <a:lvl9pPr marL="38862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9pPr>
          </a:lstStyle>
          <a:p>
            <a:endParaRPr lang="en-US"/>
          </a:p>
        </p:txBody>
      </p:sp>
      <p:sp>
        <p:nvSpPr>
          <p:cNvPr id="59401" name="Rectangle 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6825" y="728663"/>
            <a:ext cx="4776788" cy="3582987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1" name="Rectangle 9"/>
          <p:cNvSpPr>
            <a:spLocks noGrp="1" noChangeArrowheads="1"/>
          </p:cNvSpPr>
          <p:nvPr>
            <p:ph type="body"/>
          </p:nvPr>
        </p:nvSpPr>
        <p:spPr bwMode="auto">
          <a:xfrm>
            <a:off x="973138" y="4559300"/>
            <a:ext cx="5359400" cy="431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1" tIns="47875" rIns="95751" bIns="4787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9403" name="Text Box 10"/>
          <p:cNvSpPr txBox="1">
            <a:spLocks noChangeArrowheads="1"/>
          </p:cNvSpPr>
          <p:nvPr/>
        </p:nvSpPr>
        <p:spPr bwMode="auto">
          <a:xfrm>
            <a:off x="-1588" y="9120188"/>
            <a:ext cx="3171826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5pPr>
            <a:lvl6pPr marL="25146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6pPr>
            <a:lvl7pPr marL="29718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7pPr>
            <a:lvl8pPr marL="34290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8pPr>
            <a:lvl9pPr marL="38862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9pPr>
          </a:lstStyle>
          <a:p>
            <a:endParaRPr lang="en-US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0188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798" tIns="0" rIns="19798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100000"/>
              </a:lnSpc>
              <a:spcBef>
                <a:spcPct val="0"/>
              </a:spcBef>
              <a:buFont typeface="Aria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100" i="1">
                <a:solidFill>
                  <a:srgbClr val="000000"/>
                </a:solidFill>
                <a:latin typeface="Nimbus Roman No9 L" pitchFamily="16" charset="0"/>
              </a:defRPr>
            </a:lvl1pPr>
          </a:lstStyle>
          <a:p>
            <a:fld id="{1F66CAA8-5908-4626-8980-7D721C2AC14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6024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5pPr>
            <a:lvl6pPr marL="25146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6pPr>
            <a:lvl7pPr marL="29718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7pPr>
            <a:lvl8pPr marL="34290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8pPr>
            <a:lvl9pPr marL="38862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9pPr>
          </a:lstStyle>
          <a:p>
            <a:fld id="{6858F5C3-78C1-4CBC-B999-93B61B06D464}" type="slidenum">
              <a:rPr lang="en-GB">
                <a:solidFill>
                  <a:srgbClr val="000000"/>
                </a:solidFill>
                <a:latin typeface="Nimbus Roman No9 L" pitchFamily="16" charset="0"/>
              </a:rPr>
              <a:pPr/>
              <a:t>1</a:t>
            </a:fld>
            <a:endParaRPr lang="en-GB">
              <a:solidFill>
                <a:srgbClr val="000000"/>
              </a:solidFill>
              <a:latin typeface="Nimbus Roman No9 L" pitchFamily="16" charset="0"/>
            </a:endParaRP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1268413" y="728663"/>
            <a:ext cx="4779962" cy="3584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5pPr>
            <a:lvl6pPr marL="25146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6pPr>
            <a:lvl7pPr marL="29718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7pPr>
            <a:lvl8pPr marL="34290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8pPr>
            <a:lvl9pPr marL="38862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9pPr>
          </a:lstStyle>
          <a:p>
            <a:endParaRPr lang="en-US"/>
          </a:p>
        </p:txBody>
      </p:sp>
      <p:sp>
        <p:nvSpPr>
          <p:cNvPr id="6042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3138" y="4559300"/>
            <a:ext cx="5360987" cy="43164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6" rIns="91431" bIns="45716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9347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5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8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76988" y="484188"/>
            <a:ext cx="1920875" cy="6196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84188"/>
            <a:ext cx="5614988" cy="6196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89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4188"/>
            <a:ext cx="7688263" cy="9318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3767138" cy="530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9138" y="1371600"/>
            <a:ext cx="3768725" cy="530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68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484188"/>
            <a:ext cx="7688263" cy="9318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3767138" cy="2578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29138" y="1371600"/>
            <a:ext cx="3768725" cy="2578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4102100"/>
            <a:ext cx="3767138" cy="2578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29138" y="4102100"/>
            <a:ext cx="3768725" cy="2578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94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4188"/>
            <a:ext cx="7688263" cy="9318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7688263" cy="5308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003999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55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15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2629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3767138" cy="6088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9138" y="1371600"/>
            <a:ext cx="3768725" cy="6088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44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5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311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037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6503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143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69745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483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76988" y="484188"/>
            <a:ext cx="1920875" cy="6975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84188"/>
            <a:ext cx="5614988" cy="6975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15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699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3767138" cy="530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9138" y="1371600"/>
            <a:ext cx="3768725" cy="530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4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1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9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33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744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203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84188"/>
            <a:ext cx="7688263" cy="93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768826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 flipV="1">
            <a:off x="609600" y="381000"/>
            <a:ext cx="7772400" cy="36513"/>
          </a:xfrm>
          <a:prstGeom prst="rect">
            <a:avLst/>
          </a:prstGeom>
          <a:solidFill>
            <a:srgbClr val="000000"/>
          </a:solidFill>
          <a:ln w="64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3876675" y="25669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2514600" y="3200400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5pPr>
            <a:lvl6pPr marL="25146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6pPr>
            <a:lvl7pPr marL="29718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7pPr>
            <a:lvl8pPr marL="34290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8pPr>
            <a:lvl9pPr marL="38862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9pPr>
          </a:lstStyle>
          <a:p>
            <a:endParaRPr lang="en-US"/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538163" y="133997"/>
            <a:ext cx="2167432" cy="277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200" b="1" dirty="0" smtClean="0">
                <a:solidFill>
                  <a:srgbClr val="000000"/>
                </a:solidFill>
                <a:latin typeface="Times New Roman" pitchFamily="18" charset="0"/>
              </a:rPr>
              <a:t>Lab</a:t>
            </a:r>
            <a:r>
              <a:rPr lang="en-GB" sz="1200" b="1" baseline="0" dirty="0" smtClean="0">
                <a:solidFill>
                  <a:srgbClr val="000000"/>
                </a:solidFill>
                <a:latin typeface="Times New Roman" pitchFamily="18" charset="0"/>
              </a:rPr>
              <a:t> 1</a:t>
            </a:r>
            <a:r>
              <a:rPr lang="en-GB" sz="1200" dirty="0" smtClean="0">
                <a:solidFill>
                  <a:srgbClr val="000000"/>
                </a:solidFill>
              </a:rPr>
              <a:t>                                     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7432177" y="128588"/>
            <a:ext cx="1030903" cy="277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itchFamily="34" charset="0"/>
                <a:ea typeface="돋움" pitchFamily="34" charset="-127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itchFamily="34" charset="0"/>
                <a:ea typeface="돋움" pitchFamily="34" charset="-127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itchFamily="34" charset="0"/>
                <a:ea typeface="돋움" pitchFamily="34" charset="-127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itchFamily="34" charset="0"/>
                <a:ea typeface="돋움" pitchFamily="34" charset="-127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itchFamily="34" charset="0"/>
                <a:ea typeface="돋움" pitchFamily="34" charset="-127"/>
              </a:defRPr>
            </a:lvl5pPr>
            <a:lvl6pPr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itchFamily="34" charset="0"/>
                <a:ea typeface="돋움" pitchFamily="34" charset="-127"/>
              </a:defRPr>
            </a:lvl6pPr>
            <a:lvl7pPr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itchFamily="34" charset="0"/>
                <a:ea typeface="돋움" pitchFamily="34" charset="-127"/>
              </a:defRPr>
            </a:lvl7pPr>
            <a:lvl8pPr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itchFamily="34" charset="0"/>
                <a:ea typeface="돋움" pitchFamily="34" charset="-127"/>
              </a:defRPr>
            </a:lvl8pPr>
            <a:lvl9pPr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itchFamily="34" charset="0"/>
                <a:ea typeface="돋움" pitchFamily="34" charset="-127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  <a:defRPr/>
            </a:pPr>
            <a:r>
              <a:rPr lang="en-GB" sz="1200" b="1" dirty="0" smtClean="0">
                <a:latin typeface="Times New Roman" pitchFamily="18" charset="0"/>
              </a:rPr>
              <a:t>CSI 2100-01 </a:t>
            </a:r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7246937" y="6455569"/>
            <a:ext cx="18970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/>
          <a:p>
            <a:pPr algn="r" eaLnBrk="1">
              <a:lnSpc>
                <a:spcPct val="100000"/>
              </a:lnSpc>
              <a:spcBef>
                <a:spcPct val="0"/>
              </a:spcBef>
              <a:buFont typeface="Arial" charset="0"/>
              <a:buNone/>
              <a:tabLst>
                <a:tab pos="723900" algn="l"/>
                <a:tab pos="1447800" algn="l"/>
              </a:tabLst>
            </a:pPr>
            <a:fld id="{65E5C26B-997A-4151-84A9-6B9D26733749}" type="slidenum">
              <a:rPr lang="en-GB" sz="1400">
                <a:solidFill>
                  <a:srgbClr val="000000"/>
                </a:solidFill>
                <a:latin typeface="Nimbus Roman No9 L" pitchFamily="16" charset="0"/>
              </a:rPr>
              <a:pPr algn="r" eaLnBrk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  <a:tabLst>
                  <a:tab pos="723900" algn="l"/>
                  <a:tab pos="1447800" algn="l"/>
                </a:tabLst>
              </a:pPr>
              <a:t>‹#›</a:t>
            </a:fld>
            <a:endParaRPr lang="en-GB" sz="1400" dirty="0">
              <a:solidFill>
                <a:srgbClr val="000000"/>
              </a:solidFill>
              <a:latin typeface="Nimbus Roman No9 L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2pPr>
      <a:lvl3pPr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3pPr>
      <a:lvl4pPr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4pPr>
      <a:lvl5pPr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5pPr>
      <a:lvl6pPr marL="457200"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6pPr>
      <a:lvl7pPr marL="914400"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7pPr>
      <a:lvl8pPr marL="1371600"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8pPr>
      <a:lvl9pPr marL="1828800"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9pPr>
    </p:titleStyle>
    <p:bodyStyle>
      <a:lvl1pPr marL="334963" indent="-334963" algn="l" defTabSz="457200" rtl="0" eaLnBrk="0" fontAlgn="base" hangingPunct="0">
        <a:lnSpc>
          <a:spcPct val="10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35013" indent="-277813" algn="l" defTabSz="457200" rtl="0" eaLnBrk="0" fontAlgn="base" hangingPunct="0">
        <a:lnSpc>
          <a:spcPct val="105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lnSpc>
          <a:spcPct val="105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lnSpc>
          <a:spcPct val="10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lnSpc>
          <a:spcPct val="10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lnSpc>
          <a:spcPct val="10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lnSpc>
          <a:spcPct val="10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lnSpc>
          <a:spcPct val="10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lnSpc>
          <a:spcPct val="10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84188"/>
            <a:ext cx="7688263" cy="93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7688263" cy="608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685800" y="6248400"/>
            <a:ext cx="19050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5pPr>
            <a:lvl6pPr marL="25146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6pPr>
            <a:lvl7pPr marL="29718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7pPr>
            <a:lvl8pPr marL="34290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8pPr>
            <a:lvl9pPr marL="38862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9pPr>
          </a:lstStyle>
          <a:p>
            <a:endParaRPr lang="en-US"/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5pPr>
            <a:lvl6pPr marL="25146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6pPr>
            <a:lvl7pPr marL="29718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7pPr>
            <a:lvl8pPr marL="34290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8pPr>
            <a:lvl9pPr marL="38862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9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2pPr>
      <a:lvl3pPr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3pPr>
      <a:lvl4pPr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4pPr>
      <a:lvl5pPr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5pPr>
      <a:lvl6pPr marL="457200"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6pPr>
      <a:lvl7pPr marL="914400"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7pPr>
      <a:lvl8pPr marL="1371600"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8pPr>
      <a:lvl9pPr marL="1828800"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9pPr>
    </p:titleStyle>
    <p:bodyStyle>
      <a:lvl1pPr marL="334963" indent="-334963" algn="l" defTabSz="457200" rtl="0" eaLnBrk="0" fontAlgn="base" hangingPunct="0">
        <a:lnSpc>
          <a:spcPts val="43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35013" indent="-277813" algn="l" defTabSz="457200" rtl="0" eaLnBrk="0" fontAlgn="base" hangingPunct="0">
        <a:lnSpc>
          <a:spcPts val="6613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lnSpc>
          <a:spcPts val="3775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lnSpc>
          <a:spcPts val="4725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lnSpc>
          <a:spcPts val="4725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lnSpc>
          <a:spcPts val="4725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lnSpc>
          <a:spcPts val="4725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lnSpc>
          <a:spcPts val="4725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lnSpc>
          <a:spcPts val="4725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1500188"/>
            <a:ext cx="7696200" cy="1190625"/>
          </a:xfrm>
        </p:spPr>
        <p:txBody>
          <a:bodyPr/>
          <a:lstStyle/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 smtClean="0">
                <a:latin typeface="Times New Roman" pitchFamily="18" charset="0"/>
              </a:rPr>
              <a:t>CSI2100-01  Lab 1</a:t>
            </a:r>
          </a:p>
        </p:txBody>
      </p:sp>
      <p:sp>
        <p:nvSpPr>
          <p:cNvPr id="3076" name="Line 3"/>
          <p:cNvSpPr>
            <a:spLocks noChangeShapeType="1"/>
          </p:cNvSpPr>
          <p:nvPr/>
        </p:nvSpPr>
        <p:spPr bwMode="auto">
          <a:xfrm>
            <a:off x="1868488" y="3040063"/>
            <a:ext cx="5408612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" name="Line 4"/>
          <p:cNvSpPr>
            <a:spLocks noChangeShapeType="1"/>
          </p:cNvSpPr>
          <p:nvPr/>
        </p:nvSpPr>
        <p:spPr bwMode="auto">
          <a:xfrm>
            <a:off x="1868488" y="3817938"/>
            <a:ext cx="5408612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Line 5"/>
          <p:cNvSpPr>
            <a:spLocks noChangeShapeType="1"/>
          </p:cNvSpPr>
          <p:nvPr/>
        </p:nvSpPr>
        <p:spPr bwMode="auto">
          <a:xfrm>
            <a:off x="1868488" y="3040063"/>
            <a:ext cx="1587" cy="7778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Line 6"/>
          <p:cNvSpPr>
            <a:spLocks noChangeShapeType="1"/>
          </p:cNvSpPr>
          <p:nvPr/>
        </p:nvSpPr>
        <p:spPr bwMode="auto">
          <a:xfrm>
            <a:off x="7277100" y="3040063"/>
            <a:ext cx="1588" cy="7778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6975721" y="690563"/>
            <a:ext cx="1907745" cy="40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 marL="735013" indent="-277813"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1pPr>
            <a:lvl2pPr marL="742950" indent="-285750"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2pPr>
            <a:lvl3pPr marL="1143000" indent="-228600"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3pPr>
            <a:lvl4pPr marL="1600200" indent="-228600"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4pPr>
            <a:lvl5pPr marL="2057400" indent="-228600"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5pPr>
            <a:lvl6pPr marL="25146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6pPr>
            <a:lvl7pPr marL="29718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7pPr>
            <a:lvl8pPr marL="34290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8pPr>
            <a:lvl9pPr marL="38862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9pPr>
          </a:lstStyle>
          <a:p>
            <a:pPr>
              <a:lnSpc>
                <a:spcPct val="100000"/>
              </a:lnSpc>
              <a:spcBef>
                <a:spcPts val="500"/>
              </a:spcBef>
              <a:buFont typeface="Times New Roman" pitchFamily="18" charset="0"/>
              <a:buNone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Spring 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2016</a:t>
            </a:r>
            <a:endParaRPr lang="en-GB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83" name="Rectangle 9"/>
          <p:cNvSpPr>
            <a:spLocks noChangeArrowheads="1"/>
          </p:cNvSpPr>
          <p:nvPr/>
        </p:nvSpPr>
        <p:spPr bwMode="auto">
          <a:xfrm>
            <a:off x="858838" y="3609975"/>
            <a:ext cx="7361238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Bernd Burgstaller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Yonsei University</a:t>
            </a:r>
          </a:p>
        </p:txBody>
      </p:sp>
      <p:sp>
        <p:nvSpPr>
          <p:cNvPr id="3084" name="Rectangle 10"/>
          <p:cNvSpPr>
            <a:spLocks noChangeArrowheads="1"/>
          </p:cNvSpPr>
          <p:nvPr/>
        </p:nvSpPr>
        <p:spPr bwMode="auto">
          <a:xfrm>
            <a:off x="4502151" y="410845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Text Box 12"/>
          <p:cNvSpPr txBox="1">
            <a:spLocks noChangeArrowheads="1"/>
          </p:cNvSpPr>
          <p:nvPr/>
        </p:nvSpPr>
        <p:spPr bwMode="auto">
          <a:xfrm>
            <a:off x="5762376" y="352425"/>
            <a:ext cx="3143661" cy="40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 marL="735013" indent="-277813"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1pPr>
            <a:lvl2pPr marL="742950" indent="-285750"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2pPr>
            <a:lvl3pPr marL="1143000" indent="-228600"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3pPr>
            <a:lvl4pPr marL="1600200" indent="-228600"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4pPr>
            <a:lvl5pPr marL="2057400" indent="-228600"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5pPr>
            <a:lvl6pPr marL="25146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6pPr>
            <a:lvl7pPr marL="29718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7pPr>
            <a:lvl8pPr marL="34290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8pPr>
            <a:lvl9pPr marL="38862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9pPr>
          </a:lstStyle>
          <a:p>
            <a:pPr>
              <a:lnSpc>
                <a:spcPct val="100000"/>
              </a:lnSpc>
              <a:spcBef>
                <a:spcPts val="500"/>
              </a:spcBef>
              <a:buFont typeface="Times New Roman" pitchFamily="18" charset="0"/>
              <a:buNone/>
            </a:pP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Computer Programming</a:t>
            </a:r>
            <a:endParaRPr lang="en-GB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088" name="Picture 16" descr="C:\Users\bburg\AppData\Local\Temp\symbol_0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412" y="5151864"/>
            <a:ext cx="926090" cy="92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484188"/>
            <a:ext cx="7688263" cy="60776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Programming Problems</a:t>
            </a:r>
            <a:endParaRPr lang="ko-KR" altLang="en-US" dirty="0"/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609600" y="1371600"/>
            <a:ext cx="7848600" cy="5327196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Part 1</a:t>
            </a:r>
            <a:r>
              <a:rPr lang="en-US" altLang="ko-KR" dirty="0" smtClean="0"/>
              <a:t>: Modify your first program to output the following lines:</a:t>
            </a:r>
          </a:p>
          <a:p>
            <a:pPr marL="857250" lvl="1" indent="-457200">
              <a:buFontTx/>
              <a:buNone/>
            </a:pPr>
            <a:r>
              <a:rPr lang="en-US" altLang="ko-KR" dirty="0" smtClean="0"/>
              <a:t>Hello, world!</a:t>
            </a:r>
          </a:p>
          <a:p>
            <a:pPr marL="857250" lvl="1" indent="-457200">
              <a:buFontTx/>
              <a:buNone/>
            </a:pPr>
            <a:r>
              <a:rPr lang="en-US" altLang="ko-KR" dirty="0" smtClean="0"/>
              <a:t>My name is </a:t>
            </a:r>
            <a:r>
              <a:rPr lang="en-US" altLang="ko-KR" dirty="0" err="1" smtClean="0"/>
              <a:t>xxxx</a:t>
            </a:r>
            <a:r>
              <a:rPr lang="en-US" altLang="ko-KR" dirty="0" smtClean="0"/>
              <a:t>! </a:t>
            </a:r>
          </a:p>
          <a:p>
            <a:pPr marL="857250" lvl="1" indent="-457200">
              <a:buFontTx/>
              <a:buNone/>
            </a:pPr>
            <a:endParaRPr lang="en-US" altLang="ko-KR" i="1" dirty="0"/>
          </a:p>
          <a:p>
            <a:pPr marL="401638" lvl="1" indent="-1588">
              <a:buFontTx/>
              <a:buNone/>
            </a:pPr>
            <a:r>
              <a:rPr lang="en-US" altLang="ko-KR" i="1" dirty="0" smtClean="0"/>
              <a:t>Hints: your </a:t>
            </a:r>
            <a:r>
              <a:rPr lang="en-US" altLang="ko-KR" i="1" dirty="0" err="1" smtClean="0"/>
              <a:t>firstname</a:t>
            </a:r>
            <a:r>
              <a:rPr lang="en-US" altLang="ko-KR" i="1" dirty="0"/>
              <a:t> </a:t>
            </a:r>
            <a:r>
              <a:rPr lang="en-US" altLang="ko-KR" i="1" dirty="0" smtClean="0"/>
              <a:t>and </a:t>
            </a:r>
            <a:r>
              <a:rPr lang="en-US" altLang="ko-KR" i="1" dirty="0" err="1" smtClean="0"/>
              <a:t>lastname</a:t>
            </a:r>
            <a:r>
              <a:rPr lang="en-US" altLang="ko-KR" i="1" dirty="0" smtClean="0"/>
              <a:t> should be printed instead of '</a:t>
            </a:r>
            <a:r>
              <a:rPr lang="en-US" altLang="ko-KR" i="1" dirty="0" err="1" smtClean="0"/>
              <a:t>xxxx</a:t>
            </a:r>
            <a:r>
              <a:rPr lang="en-US" altLang="ko-KR" i="1" dirty="0" smtClean="0"/>
              <a:t>'. Between each two words, output one blank ' ' character.</a:t>
            </a:r>
          </a:p>
          <a:p>
            <a:pPr marL="857250" lvl="1" indent="-457200">
              <a:buNone/>
            </a:pPr>
            <a:endParaRPr lang="en-US" altLang="ko-KR" dirty="0"/>
          </a:p>
          <a:p>
            <a:pPr marL="0" lvl="1" indent="0">
              <a:buNone/>
            </a:pPr>
            <a:r>
              <a:rPr lang="en-US" altLang="ko-KR" b="1" dirty="0" smtClean="0"/>
              <a:t>Part </a:t>
            </a:r>
            <a:r>
              <a:rPr lang="en-US" altLang="ko-KR" b="1" dirty="0"/>
              <a:t>2:</a:t>
            </a:r>
            <a:r>
              <a:rPr lang="en-US" altLang="ko-KR" dirty="0"/>
              <a:t> Problem M2 on page 37 of the textbook. Hint: please read the explanations on page 32 about the given Python code carefully.</a:t>
            </a:r>
          </a:p>
          <a:p>
            <a:pPr marL="857250" lvl="1" indent="-457200">
              <a:buFontTx/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/>
              <a:t>Part </a:t>
            </a:r>
            <a:r>
              <a:rPr lang="en-US" altLang="ko-KR" b="1" dirty="0"/>
              <a:t>3</a:t>
            </a:r>
            <a:r>
              <a:rPr lang="en-US" altLang="ko-KR" dirty="0" smtClean="0"/>
              <a:t>: Write a program that outputs the last 4 digits of your student ID according to the digit maps on the next slide. Between each digit you should output one blank ' ' character</a:t>
            </a:r>
            <a:r>
              <a:rPr lang="en-US" altLang="ko-KR" dirty="0"/>
              <a:t>.</a:t>
            </a:r>
            <a:r>
              <a:rPr lang="en-US" altLang="ko-KR" dirty="0" smtClean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93388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4188"/>
            <a:ext cx="7688263" cy="601034"/>
          </a:xfrm>
        </p:spPr>
        <p:txBody>
          <a:bodyPr/>
          <a:lstStyle/>
          <a:p>
            <a:r>
              <a:rPr lang="en-US" dirty="0" smtClean="0"/>
              <a:t>Digit Maps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2391574" y="2130254"/>
            <a:ext cx="1095270" cy="16429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34" charset="-127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773410" y="2130253"/>
            <a:ext cx="0" cy="163789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3156922" y="2130253"/>
            <a:ext cx="0" cy="164293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2391574" y="2512091"/>
            <a:ext cx="109527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>
            <a:off x="2391574" y="2858768"/>
            <a:ext cx="109527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>
            <a:off x="2391574" y="3195399"/>
            <a:ext cx="109527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>
            <a:off x="2391574" y="3493488"/>
            <a:ext cx="109527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27"/>
          <p:cNvSpPr/>
          <p:nvPr/>
        </p:nvSpPr>
        <p:spPr bwMode="auto">
          <a:xfrm>
            <a:off x="3870364" y="2131931"/>
            <a:ext cx="1095270" cy="16429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34" charset="-127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4252200" y="2131930"/>
            <a:ext cx="0" cy="163789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/>
          <p:nvPr/>
        </p:nvCxnSpPr>
        <p:spPr bwMode="auto">
          <a:xfrm>
            <a:off x="4635712" y="2131930"/>
            <a:ext cx="0" cy="164293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3870364" y="2513768"/>
            <a:ext cx="109527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/>
          <p:nvPr/>
        </p:nvCxnSpPr>
        <p:spPr bwMode="auto">
          <a:xfrm>
            <a:off x="3870364" y="2860445"/>
            <a:ext cx="109527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>
            <a:off x="3870364" y="3197076"/>
            <a:ext cx="109527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>
            <a:off x="3870364" y="3495165"/>
            <a:ext cx="109527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Box 50"/>
          <p:cNvSpPr txBox="1"/>
          <p:nvPr/>
        </p:nvSpPr>
        <p:spPr>
          <a:xfrm>
            <a:off x="2864452" y="2202898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75583" y="2552907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876666" y="2901095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74500" y="3227220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874503" y="3502936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946294" y="2135119"/>
            <a:ext cx="1095270" cy="16429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34" charset="-127"/>
            </a:endParaRPr>
          </a:p>
        </p:txBody>
      </p:sp>
      <p:cxnSp>
        <p:nvCxnSpPr>
          <p:cNvPr id="78" name="Straight Connector 77"/>
          <p:cNvCxnSpPr/>
          <p:nvPr/>
        </p:nvCxnSpPr>
        <p:spPr bwMode="auto">
          <a:xfrm>
            <a:off x="1328130" y="2135118"/>
            <a:ext cx="0" cy="163789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/>
          <p:nvPr/>
        </p:nvCxnSpPr>
        <p:spPr bwMode="auto">
          <a:xfrm>
            <a:off x="1711642" y="2135118"/>
            <a:ext cx="0" cy="164293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/>
          <p:nvPr/>
        </p:nvCxnSpPr>
        <p:spPr bwMode="auto">
          <a:xfrm>
            <a:off x="946294" y="2516956"/>
            <a:ext cx="109527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Connector 80"/>
          <p:cNvCxnSpPr/>
          <p:nvPr/>
        </p:nvCxnSpPr>
        <p:spPr bwMode="auto">
          <a:xfrm>
            <a:off x="946294" y="2863633"/>
            <a:ext cx="109527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Connector 81"/>
          <p:cNvCxnSpPr/>
          <p:nvPr/>
        </p:nvCxnSpPr>
        <p:spPr bwMode="auto">
          <a:xfrm>
            <a:off x="946294" y="3200264"/>
            <a:ext cx="109527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Connector 82"/>
          <p:cNvCxnSpPr/>
          <p:nvPr/>
        </p:nvCxnSpPr>
        <p:spPr bwMode="auto">
          <a:xfrm>
            <a:off x="946294" y="3498353"/>
            <a:ext cx="109527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TextBox 83"/>
          <p:cNvSpPr txBox="1"/>
          <p:nvPr/>
        </p:nvSpPr>
        <p:spPr>
          <a:xfrm>
            <a:off x="1046776" y="2201047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420232" y="2202727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80900" y="2207763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792031" y="2557772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46776" y="2574513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46776" y="2905960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793114" y="2905960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790948" y="3232085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790951" y="3507801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441411" y="3507348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46776" y="3512213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047859" y="3223117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3877657" y="4743133"/>
            <a:ext cx="1095270" cy="16429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34" charset="-127"/>
            </a:endParaRPr>
          </a:p>
        </p:txBody>
      </p:sp>
      <p:cxnSp>
        <p:nvCxnSpPr>
          <p:cNvPr id="97" name="Straight Connector 96"/>
          <p:cNvCxnSpPr/>
          <p:nvPr/>
        </p:nvCxnSpPr>
        <p:spPr bwMode="auto">
          <a:xfrm>
            <a:off x="4259493" y="4743132"/>
            <a:ext cx="0" cy="163789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Straight Connector 97"/>
          <p:cNvCxnSpPr/>
          <p:nvPr/>
        </p:nvCxnSpPr>
        <p:spPr bwMode="auto">
          <a:xfrm>
            <a:off x="4643005" y="4743132"/>
            <a:ext cx="0" cy="164293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Straight Connector 98"/>
          <p:cNvCxnSpPr/>
          <p:nvPr/>
        </p:nvCxnSpPr>
        <p:spPr bwMode="auto">
          <a:xfrm>
            <a:off x="3877657" y="5124970"/>
            <a:ext cx="109527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Straight Connector 99"/>
          <p:cNvCxnSpPr/>
          <p:nvPr/>
        </p:nvCxnSpPr>
        <p:spPr bwMode="auto">
          <a:xfrm>
            <a:off x="3877657" y="5471647"/>
            <a:ext cx="109527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Straight Connector 100"/>
          <p:cNvCxnSpPr/>
          <p:nvPr/>
        </p:nvCxnSpPr>
        <p:spPr bwMode="auto">
          <a:xfrm>
            <a:off x="3877657" y="5808278"/>
            <a:ext cx="109527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Connector 101"/>
          <p:cNvCxnSpPr/>
          <p:nvPr/>
        </p:nvCxnSpPr>
        <p:spPr bwMode="auto">
          <a:xfrm>
            <a:off x="3877657" y="6106367"/>
            <a:ext cx="109527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" name="TextBox 102"/>
          <p:cNvSpPr txBox="1"/>
          <p:nvPr/>
        </p:nvSpPr>
        <p:spPr>
          <a:xfrm>
            <a:off x="3978139" y="4809061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351595" y="4810741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712263" y="4815777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723394" y="5165786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724477" y="5513974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722311" y="5840099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722314" y="6115815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999912" y="2188583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373368" y="2190263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745167" y="2545308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744087" y="3495337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000995" y="3210653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385096" y="2895303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999912" y="3512234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372784" y="3509217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33" name="Rectangle 132"/>
          <p:cNvSpPr/>
          <p:nvPr/>
        </p:nvSpPr>
        <p:spPr bwMode="auto">
          <a:xfrm>
            <a:off x="5481444" y="2131945"/>
            <a:ext cx="1095270" cy="16429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34" charset="-127"/>
            </a:endParaRPr>
          </a:p>
        </p:txBody>
      </p:sp>
      <p:cxnSp>
        <p:nvCxnSpPr>
          <p:cNvPr id="134" name="Straight Connector 133"/>
          <p:cNvCxnSpPr/>
          <p:nvPr/>
        </p:nvCxnSpPr>
        <p:spPr bwMode="auto">
          <a:xfrm>
            <a:off x="5863280" y="2131944"/>
            <a:ext cx="0" cy="163789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/>
          <p:nvPr/>
        </p:nvCxnSpPr>
        <p:spPr bwMode="auto">
          <a:xfrm>
            <a:off x="6246792" y="2131944"/>
            <a:ext cx="0" cy="164293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Straight Connector 135"/>
          <p:cNvCxnSpPr/>
          <p:nvPr/>
        </p:nvCxnSpPr>
        <p:spPr bwMode="auto">
          <a:xfrm>
            <a:off x="5481444" y="2513782"/>
            <a:ext cx="109527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Connector 136"/>
          <p:cNvCxnSpPr/>
          <p:nvPr/>
        </p:nvCxnSpPr>
        <p:spPr bwMode="auto">
          <a:xfrm>
            <a:off x="5481444" y="2860459"/>
            <a:ext cx="109527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Connector 137"/>
          <p:cNvCxnSpPr/>
          <p:nvPr/>
        </p:nvCxnSpPr>
        <p:spPr bwMode="auto">
          <a:xfrm>
            <a:off x="5481444" y="3197090"/>
            <a:ext cx="109527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Connector 138"/>
          <p:cNvCxnSpPr/>
          <p:nvPr/>
        </p:nvCxnSpPr>
        <p:spPr bwMode="auto">
          <a:xfrm>
            <a:off x="5481444" y="3495179"/>
            <a:ext cx="109527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0" name="TextBox 139"/>
          <p:cNvSpPr txBox="1"/>
          <p:nvPr/>
        </p:nvSpPr>
        <p:spPr>
          <a:xfrm>
            <a:off x="5581926" y="2197873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955382" y="2199553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6316050" y="2204589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6327181" y="2554598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581926" y="2902786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328264" y="2902786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326098" y="3228911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265813" y="3504627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916273" y="3504174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5521638" y="3509039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967110" y="2904593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74" name="Rectangle 173"/>
          <p:cNvSpPr/>
          <p:nvPr/>
        </p:nvSpPr>
        <p:spPr bwMode="auto">
          <a:xfrm>
            <a:off x="7173426" y="2131492"/>
            <a:ext cx="1095270" cy="16429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34" charset="-127"/>
            </a:endParaRPr>
          </a:p>
        </p:txBody>
      </p:sp>
      <p:cxnSp>
        <p:nvCxnSpPr>
          <p:cNvPr id="175" name="Straight Connector 174"/>
          <p:cNvCxnSpPr/>
          <p:nvPr/>
        </p:nvCxnSpPr>
        <p:spPr bwMode="auto">
          <a:xfrm>
            <a:off x="7555262" y="2131491"/>
            <a:ext cx="0" cy="163789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Straight Connector 175"/>
          <p:cNvCxnSpPr/>
          <p:nvPr/>
        </p:nvCxnSpPr>
        <p:spPr bwMode="auto">
          <a:xfrm>
            <a:off x="7938774" y="2131491"/>
            <a:ext cx="0" cy="164293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Straight Connector 176"/>
          <p:cNvCxnSpPr/>
          <p:nvPr/>
        </p:nvCxnSpPr>
        <p:spPr bwMode="auto">
          <a:xfrm>
            <a:off x="7173426" y="2513329"/>
            <a:ext cx="109527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8" name="Straight Connector 177"/>
          <p:cNvCxnSpPr/>
          <p:nvPr/>
        </p:nvCxnSpPr>
        <p:spPr bwMode="auto">
          <a:xfrm>
            <a:off x="7173426" y="2860006"/>
            <a:ext cx="109527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Straight Connector 178"/>
          <p:cNvCxnSpPr/>
          <p:nvPr/>
        </p:nvCxnSpPr>
        <p:spPr bwMode="auto">
          <a:xfrm>
            <a:off x="7173426" y="3196637"/>
            <a:ext cx="109527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Straight Connector 179"/>
          <p:cNvCxnSpPr/>
          <p:nvPr/>
        </p:nvCxnSpPr>
        <p:spPr bwMode="auto">
          <a:xfrm>
            <a:off x="7173426" y="3494726"/>
            <a:ext cx="109527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1" name="TextBox 180"/>
          <p:cNvSpPr txBox="1"/>
          <p:nvPr/>
        </p:nvSpPr>
        <p:spPr>
          <a:xfrm>
            <a:off x="7997364" y="2197420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7655732" y="2570886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7273908" y="2902333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8020246" y="2902333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7980031" y="3503721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7659092" y="2904140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8020820" y="3195532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917058" y="1594812"/>
            <a:ext cx="412292" cy="59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6" name="Rectangle 215"/>
          <p:cNvSpPr/>
          <p:nvPr/>
        </p:nvSpPr>
        <p:spPr bwMode="auto">
          <a:xfrm>
            <a:off x="946298" y="4743134"/>
            <a:ext cx="1095270" cy="16429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34" charset="-127"/>
            </a:endParaRPr>
          </a:p>
        </p:txBody>
      </p:sp>
      <p:cxnSp>
        <p:nvCxnSpPr>
          <p:cNvPr id="217" name="Straight Connector 216"/>
          <p:cNvCxnSpPr/>
          <p:nvPr/>
        </p:nvCxnSpPr>
        <p:spPr bwMode="auto">
          <a:xfrm>
            <a:off x="1328134" y="4743133"/>
            <a:ext cx="0" cy="163789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" name="Straight Connector 217"/>
          <p:cNvCxnSpPr/>
          <p:nvPr/>
        </p:nvCxnSpPr>
        <p:spPr bwMode="auto">
          <a:xfrm>
            <a:off x="1711646" y="4743133"/>
            <a:ext cx="0" cy="164293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9" name="Straight Connector 218"/>
          <p:cNvCxnSpPr/>
          <p:nvPr/>
        </p:nvCxnSpPr>
        <p:spPr bwMode="auto">
          <a:xfrm>
            <a:off x="946298" y="5124971"/>
            <a:ext cx="109527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0" name="Straight Connector 219"/>
          <p:cNvCxnSpPr/>
          <p:nvPr/>
        </p:nvCxnSpPr>
        <p:spPr bwMode="auto">
          <a:xfrm>
            <a:off x="946298" y="5471648"/>
            <a:ext cx="109527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1" name="Straight Connector 220"/>
          <p:cNvCxnSpPr/>
          <p:nvPr/>
        </p:nvCxnSpPr>
        <p:spPr bwMode="auto">
          <a:xfrm>
            <a:off x="946298" y="5808279"/>
            <a:ext cx="109527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" name="Straight Connector 221"/>
          <p:cNvCxnSpPr/>
          <p:nvPr/>
        </p:nvCxnSpPr>
        <p:spPr bwMode="auto">
          <a:xfrm>
            <a:off x="946298" y="6106368"/>
            <a:ext cx="109527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3" name="TextBox 222"/>
          <p:cNvSpPr txBox="1"/>
          <p:nvPr/>
        </p:nvSpPr>
        <p:spPr>
          <a:xfrm>
            <a:off x="1046780" y="4809062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1420236" y="4810742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1780904" y="4815778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1046780" y="5182528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1046780" y="5513975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1790952" y="5840100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1790955" y="6115816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1441415" y="6115363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1046780" y="6120228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1431964" y="5515782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1782584" y="5520244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40" name="Rectangle 239"/>
          <p:cNvSpPr/>
          <p:nvPr/>
        </p:nvSpPr>
        <p:spPr bwMode="auto">
          <a:xfrm>
            <a:off x="2392244" y="4743134"/>
            <a:ext cx="1095270" cy="16429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34" charset="-127"/>
            </a:endParaRPr>
          </a:p>
        </p:txBody>
      </p:sp>
      <p:cxnSp>
        <p:nvCxnSpPr>
          <p:cNvPr id="241" name="Straight Connector 240"/>
          <p:cNvCxnSpPr/>
          <p:nvPr/>
        </p:nvCxnSpPr>
        <p:spPr bwMode="auto">
          <a:xfrm>
            <a:off x="2774080" y="4743133"/>
            <a:ext cx="0" cy="163789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Straight Connector 241"/>
          <p:cNvCxnSpPr/>
          <p:nvPr/>
        </p:nvCxnSpPr>
        <p:spPr bwMode="auto">
          <a:xfrm>
            <a:off x="3157592" y="4743133"/>
            <a:ext cx="0" cy="164293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3" name="Straight Connector 242"/>
          <p:cNvCxnSpPr/>
          <p:nvPr/>
        </p:nvCxnSpPr>
        <p:spPr bwMode="auto">
          <a:xfrm>
            <a:off x="2392244" y="5124971"/>
            <a:ext cx="109527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Straight Connector 243"/>
          <p:cNvCxnSpPr/>
          <p:nvPr/>
        </p:nvCxnSpPr>
        <p:spPr bwMode="auto">
          <a:xfrm>
            <a:off x="2392244" y="5471648"/>
            <a:ext cx="109527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" name="Straight Connector 244"/>
          <p:cNvCxnSpPr/>
          <p:nvPr/>
        </p:nvCxnSpPr>
        <p:spPr bwMode="auto">
          <a:xfrm>
            <a:off x="2392244" y="5808279"/>
            <a:ext cx="109527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" name="Straight Connector 245"/>
          <p:cNvCxnSpPr/>
          <p:nvPr/>
        </p:nvCxnSpPr>
        <p:spPr bwMode="auto">
          <a:xfrm>
            <a:off x="2392244" y="6106368"/>
            <a:ext cx="109527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7" name="TextBox 246"/>
          <p:cNvSpPr txBox="1"/>
          <p:nvPr/>
        </p:nvSpPr>
        <p:spPr>
          <a:xfrm>
            <a:off x="2492726" y="4809062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2866182" y="4810742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3226850" y="4815778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2492726" y="5182528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2492726" y="5513975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3239064" y="5513975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3236898" y="5840100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3236901" y="6115816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2887361" y="6115363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2492726" y="6120228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2493809" y="5831132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877910" y="5515782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62" name="Rectangle 261"/>
          <p:cNvSpPr/>
          <p:nvPr/>
        </p:nvSpPr>
        <p:spPr bwMode="auto">
          <a:xfrm>
            <a:off x="5482112" y="4743134"/>
            <a:ext cx="1095270" cy="16429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34" charset="-127"/>
            </a:endParaRPr>
          </a:p>
        </p:txBody>
      </p:sp>
      <p:cxnSp>
        <p:nvCxnSpPr>
          <p:cNvPr id="263" name="Straight Connector 262"/>
          <p:cNvCxnSpPr/>
          <p:nvPr/>
        </p:nvCxnSpPr>
        <p:spPr bwMode="auto">
          <a:xfrm>
            <a:off x="5863948" y="4743133"/>
            <a:ext cx="0" cy="163789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4" name="Straight Connector 263"/>
          <p:cNvCxnSpPr/>
          <p:nvPr/>
        </p:nvCxnSpPr>
        <p:spPr bwMode="auto">
          <a:xfrm>
            <a:off x="6247460" y="4743133"/>
            <a:ext cx="0" cy="164293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5" name="Straight Connector 264"/>
          <p:cNvCxnSpPr/>
          <p:nvPr/>
        </p:nvCxnSpPr>
        <p:spPr bwMode="auto">
          <a:xfrm>
            <a:off x="5482112" y="5124971"/>
            <a:ext cx="109527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" name="Straight Connector 265"/>
          <p:cNvCxnSpPr/>
          <p:nvPr/>
        </p:nvCxnSpPr>
        <p:spPr bwMode="auto">
          <a:xfrm>
            <a:off x="5482112" y="5471648"/>
            <a:ext cx="109527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7" name="Straight Connector 266"/>
          <p:cNvCxnSpPr/>
          <p:nvPr/>
        </p:nvCxnSpPr>
        <p:spPr bwMode="auto">
          <a:xfrm>
            <a:off x="5482112" y="5808279"/>
            <a:ext cx="109527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8" name="Straight Connector 267"/>
          <p:cNvCxnSpPr/>
          <p:nvPr/>
        </p:nvCxnSpPr>
        <p:spPr bwMode="auto">
          <a:xfrm>
            <a:off x="5482112" y="6106368"/>
            <a:ext cx="109527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9" name="TextBox 268"/>
          <p:cNvSpPr txBox="1"/>
          <p:nvPr/>
        </p:nvSpPr>
        <p:spPr>
          <a:xfrm>
            <a:off x="5582594" y="4809062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5956050" y="4810742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71" name="TextBox 270"/>
          <p:cNvSpPr txBox="1"/>
          <p:nvPr/>
        </p:nvSpPr>
        <p:spPr>
          <a:xfrm>
            <a:off x="6316718" y="4815778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72" name="TextBox 271"/>
          <p:cNvSpPr txBox="1"/>
          <p:nvPr/>
        </p:nvSpPr>
        <p:spPr>
          <a:xfrm>
            <a:off x="6327849" y="5165787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5582594" y="5182528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5582594" y="5513975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6328932" y="5513975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6326766" y="5840100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6326769" y="6115816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5977229" y="6115363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5582594" y="6120228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5583677" y="5831132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5967778" y="5515782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84" name="Rectangle 283"/>
          <p:cNvSpPr/>
          <p:nvPr/>
        </p:nvSpPr>
        <p:spPr bwMode="auto">
          <a:xfrm>
            <a:off x="7164045" y="4733883"/>
            <a:ext cx="1095270" cy="16429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34" charset="-127"/>
            </a:endParaRPr>
          </a:p>
        </p:txBody>
      </p:sp>
      <p:cxnSp>
        <p:nvCxnSpPr>
          <p:cNvPr id="285" name="Straight Connector 284"/>
          <p:cNvCxnSpPr/>
          <p:nvPr/>
        </p:nvCxnSpPr>
        <p:spPr bwMode="auto">
          <a:xfrm>
            <a:off x="7545881" y="4733882"/>
            <a:ext cx="0" cy="163789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" name="Straight Connector 285"/>
          <p:cNvCxnSpPr/>
          <p:nvPr/>
        </p:nvCxnSpPr>
        <p:spPr bwMode="auto">
          <a:xfrm>
            <a:off x="7929393" y="4733882"/>
            <a:ext cx="0" cy="164293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" name="Straight Connector 286"/>
          <p:cNvCxnSpPr/>
          <p:nvPr/>
        </p:nvCxnSpPr>
        <p:spPr bwMode="auto">
          <a:xfrm>
            <a:off x="7164045" y="5115720"/>
            <a:ext cx="109527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8" name="Straight Connector 287"/>
          <p:cNvCxnSpPr/>
          <p:nvPr/>
        </p:nvCxnSpPr>
        <p:spPr bwMode="auto">
          <a:xfrm>
            <a:off x="7164045" y="5462397"/>
            <a:ext cx="109527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9" name="Straight Connector 288"/>
          <p:cNvCxnSpPr/>
          <p:nvPr/>
        </p:nvCxnSpPr>
        <p:spPr bwMode="auto">
          <a:xfrm>
            <a:off x="7164045" y="5799028"/>
            <a:ext cx="109527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0" name="Straight Connector 289"/>
          <p:cNvCxnSpPr/>
          <p:nvPr/>
        </p:nvCxnSpPr>
        <p:spPr bwMode="auto">
          <a:xfrm>
            <a:off x="7164045" y="6097117"/>
            <a:ext cx="109527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1" name="TextBox 290"/>
          <p:cNvSpPr txBox="1"/>
          <p:nvPr/>
        </p:nvSpPr>
        <p:spPr>
          <a:xfrm>
            <a:off x="7264527" y="4799811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7637983" y="4801491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7998651" y="4806527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8009782" y="5156536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7264527" y="5173277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7264527" y="5504724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8010865" y="5504724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8008699" y="5830849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8008702" y="6106565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7659162" y="6106112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7264527" y="6110977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7649711" y="5506531"/>
            <a:ext cx="200376" cy="551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306" name="Rectangle 305"/>
          <p:cNvSpPr/>
          <p:nvPr/>
        </p:nvSpPr>
        <p:spPr bwMode="auto">
          <a:xfrm>
            <a:off x="3177688" y="2049867"/>
            <a:ext cx="429670" cy="18790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34" charset="-127"/>
            </a:endParaRPr>
          </a:p>
        </p:txBody>
      </p:sp>
      <p:sp>
        <p:nvSpPr>
          <p:cNvPr id="329" name="Rectangle 328"/>
          <p:cNvSpPr/>
          <p:nvPr/>
        </p:nvSpPr>
        <p:spPr bwMode="auto">
          <a:xfrm>
            <a:off x="2334302" y="2111835"/>
            <a:ext cx="429670" cy="18790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34" charset="-127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2768542" y="1594812"/>
            <a:ext cx="412292" cy="59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1" name="TextBox 330"/>
          <p:cNvSpPr txBox="1"/>
          <p:nvPr/>
        </p:nvSpPr>
        <p:spPr>
          <a:xfrm>
            <a:off x="3872181" y="1594812"/>
            <a:ext cx="412292" cy="59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2" name="TextBox 331"/>
          <p:cNvSpPr txBox="1"/>
          <p:nvPr/>
        </p:nvSpPr>
        <p:spPr>
          <a:xfrm>
            <a:off x="5445440" y="1594812"/>
            <a:ext cx="412292" cy="59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7167950" y="1594812"/>
            <a:ext cx="412292" cy="59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907385" y="4218580"/>
            <a:ext cx="412292" cy="59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200" dirty="0">
                <a:solidFill>
                  <a:schemeClr val="tx1"/>
                </a:solidFill>
              </a:rPr>
              <a:t>5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2407189" y="4208532"/>
            <a:ext cx="412292" cy="59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200" dirty="0">
                <a:solidFill>
                  <a:schemeClr val="tx1"/>
                </a:solidFill>
              </a:rPr>
              <a:t>6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3862508" y="4218580"/>
            <a:ext cx="412292" cy="59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200" dirty="0">
                <a:solidFill>
                  <a:schemeClr val="tx1"/>
                </a:solidFill>
              </a:rPr>
              <a:t>7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5435767" y="4218580"/>
            <a:ext cx="412292" cy="59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200" dirty="0">
                <a:solidFill>
                  <a:schemeClr val="tx1"/>
                </a:solidFill>
              </a:rPr>
              <a:t>8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7158277" y="4218580"/>
            <a:ext cx="412292" cy="59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200" dirty="0">
                <a:solidFill>
                  <a:schemeClr val="tx1"/>
                </a:solidFill>
              </a:rPr>
              <a:t>9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3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4188"/>
            <a:ext cx="7688263" cy="590986"/>
          </a:xfrm>
        </p:spPr>
        <p:txBody>
          <a:bodyPr/>
          <a:lstStyle/>
          <a:p>
            <a:r>
              <a:rPr lang="en-US" dirty="0" smtClean="0"/>
              <a:t>Deliverables and Due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required to submit the following files on YSCEC by the due date, </a:t>
            </a:r>
            <a:r>
              <a:rPr lang="en-US" b="1" dirty="0" smtClean="0"/>
              <a:t>Monday March 14, 23:00:</a:t>
            </a:r>
          </a:p>
          <a:p>
            <a:endParaRPr lang="en-US" dirty="0" smtClean="0"/>
          </a:p>
          <a:p>
            <a:r>
              <a:rPr lang="en-US" dirty="0" smtClean="0"/>
              <a:t>For programming problem 1: lab1_p1_&lt;student id</a:t>
            </a:r>
            <a:r>
              <a:rPr lang="en-US" dirty="0" smtClean="0"/>
              <a:t>&gt;.</a:t>
            </a:r>
            <a:r>
              <a:rPr lang="en-US" dirty="0" err="1" smtClean="0"/>
              <a:t>py</a:t>
            </a:r>
            <a:endParaRPr lang="en-US" dirty="0" smtClean="0"/>
          </a:p>
          <a:p>
            <a:r>
              <a:rPr lang="en-US" dirty="0" smtClean="0"/>
              <a:t>For programming problem 2: lab1_p2_&lt;student id</a:t>
            </a:r>
            <a:r>
              <a:rPr lang="en-US" dirty="0" smtClean="0"/>
              <a:t>&gt;.</a:t>
            </a:r>
            <a:r>
              <a:rPr lang="en-US" dirty="0" err="1" smtClean="0"/>
              <a:t>py</a:t>
            </a:r>
            <a:endParaRPr lang="en-US" dirty="0" smtClean="0"/>
          </a:p>
          <a:p>
            <a:r>
              <a:rPr lang="en-US" dirty="0" smtClean="0"/>
              <a:t>For programming problem 3: lab1_p3_&lt;student id</a:t>
            </a:r>
            <a:r>
              <a:rPr lang="en-US" dirty="0" smtClean="0"/>
              <a:t>&gt;.</a:t>
            </a:r>
            <a:r>
              <a:rPr lang="en-US" dirty="0" err="1" smtClean="0"/>
              <a:t>py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example, if your student id is </a:t>
            </a:r>
            <a:r>
              <a:rPr lang="en-US" b="1" dirty="0" smtClean="0"/>
              <a:t>2013123123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lab1_p1_</a:t>
            </a:r>
            <a:r>
              <a:rPr lang="en-US" b="1" dirty="0" smtClean="0"/>
              <a:t>2013123123</a:t>
            </a:r>
            <a:r>
              <a:rPr lang="en-US" dirty="0" smtClean="0"/>
              <a:t>.py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programming problem 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!WARNING!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You may </a:t>
            </a:r>
            <a:r>
              <a:rPr lang="en-US" b="1" dirty="0" smtClean="0">
                <a:solidFill>
                  <a:schemeClr val="tx1"/>
                </a:solidFill>
              </a:rPr>
              <a:t>LOOSE YOUR POINTS</a:t>
            </a:r>
            <a:r>
              <a:rPr lang="en-US" dirty="0" smtClean="0">
                <a:solidFill>
                  <a:schemeClr val="tx1"/>
                </a:solidFill>
              </a:rPr>
              <a:t> if the file names are not proper.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42452" y="5456903"/>
            <a:ext cx="7905135" cy="98814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056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484188"/>
            <a:ext cx="7688263" cy="691469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Marking Criteria and Plagiarism 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609600" y="1642368"/>
            <a:ext cx="8179293" cy="5037831"/>
          </a:xfrm>
        </p:spPr>
        <p:txBody>
          <a:bodyPr/>
          <a:lstStyle/>
          <a:p>
            <a:r>
              <a:rPr lang="en-US" altLang="ko-KR" dirty="0" smtClean="0"/>
              <a:t>Marking Criteria</a:t>
            </a:r>
          </a:p>
          <a:p>
            <a:pPr lvl="1"/>
            <a:r>
              <a:rPr lang="en-US" altLang="ko-KR" dirty="0" smtClean="0"/>
              <a:t>Score is only given to programs that compile and produce the correct output.</a:t>
            </a:r>
          </a:p>
          <a:p>
            <a:pPr lvl="1"/>
            <a:r>
              <a:rPr lang="en-US" altLang="ko-KR" dirty="0" smtClean="0"/>
              <a:t>Points are deducted for programs that produce warnings. </a:t>
            </a:r>
          </a:p>
          <a:p>
            <a:pPr lvl="1"/>
            <a:r>
              <a:rPr lang="en-US" altLang="ko-KR" dirty="0" smtClean="0"/>
              <a:t>Points deductions on programming style: please provide comments in your code.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Plagiarism (Cheating)</a:t>
            </a:r>
          </a:p>
          <a:p>
            <a:pPr lvl="1"/>
            <a:r>
              <a:rPr lang="en-US" altLang="ko-KR" dirty="0" smtClean="0"/>
              <a:t>All submissions are checked for plagiarism. </a:t>
            </a:r>
          </a:p>
          <a:p>
            <a:pPr lvl="1"/>
            <a:r>
              <a:rPr lang="en-US" altLang="ko-KR" dirty="0" smtClean="0"/>
              <a:t>Once detected, no score will be given for the lab to all students involved in the plagiarism incident.</a:t>
            </a:r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951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Submission instructions will be </a:t>
            </a:r>
            <a:r>
              <a:rPr lang="en-US" smtClean="0"/>
              <a:t>provided here soon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15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B2B2B2"/>
      </a:folHlink>
    </a:clrScheme>
    <a:fontScheme name="Default Design">
      <a:majorFont>
        <a:latin typeface="Arial"/>
        <a:ea typeface="굴림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ts val="4250"/>
          </a:lnSpc>
          <a:spcBef>
            <a:spcPts val="45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Char char="–"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돋움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ts val="4250"/>
          </a:lnSpc>
          <a:spcBef>
            <a:spcPts val="45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Char char="–"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돋움" pitchFamily="34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굴림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ts val="4250"/>
          </a:lnSpc>
          <a:spcBef>
            <a:spcPts val="45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Char char="–"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돋움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ts val="4250"/>
          </a:lnSpc>
          <a:spcBef>
            <a:spcPts val="45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Char char="–"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돋움" pitchFamily="34" charset="-127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6544</TotalTime>
  <Words>388</Words>
  <Application>Microsoft Office PowerPoint</Application>
  <PresentationFormat>On-screen Show (4:3)</PresentationFormat>
  <Paragraphs>150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돋움</vt:lpstr>
      <vt:lpstr>굴림</vt:lpstr>
      <vt:lpstr>Arial</vt:lpstr>
      <vt:lpstr>Nimbus Roman No9 L</vt:lpstr>
      <vt:lpstr>Times New Roman</vt:lpstr>
      <vt:lpstr>Default Design</vt:lpstr>
      <vt:lpstr>1_Default Design</vt:lpstr>
      <vt:lpstr>CSI2100-01  Lab 1</vt:lpstr>
      <vt:lpstr>Programming Problems</vt:lpstr>
      <vt:lpstr>Digit Maps</vt:lpstr>
      <vt:lpstr>Deliverables and Due Date</vt:lpstr>
      <vt:lpstr>Marking Criteria and Plagiarism </vt:lpstr>
      <vt:lpstr>Lab Submission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CSI2100-01</dc:title>
  <dc:creator>bburg</dc:creator>
  <cp:lastModifiedBy>bburg</cp:lastModifiedBy>
  <cp:revision>222</cp:revision>
  <dcterms:modified xsi:type="dcterms:W3CDTF">2016-03-10T15:25:53Z</dcterms:modified>
</cp:coreProperties>
</file>