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29"/>
  </p:notesMasterIdLst>
  <p:handoutMasterIdLst>
    <p:handoutMasterId r:id="rId30"/>
  </p:handoutMasterIdLst>
  <p:sldIdLst>
    <p:sldId id="1083" r:id="rId2"/>
    <p:sldId id="1707" r:id="rId3"/>
    <p:sldId id="1085" r:id="rId4"/>
    <p:sldId id="1919" r:id="rId5"/>
    <p:sldId id="1920" r:id="rId6"/>
    <p:sldId id="1921" r:id="rId7"/>
    <p:sldId id="1922" r:id="rId8"/>
    <p:sldId id="1923" r:id="rId9"/>
    <p:sldId id="1924" r:id="rId10"/>
    <p:sldId id="1925" r:id="rId11"/>
    <p:sldId id="1926" r:id="rId12"/>
    <p:sldId id="1927" r:id="rId13"/>
    <p:sldId id="1928" r:id="rId14"/>
    <p:sldId id="1929" r:id="rId15"/>
    <p:sldId id="1930" r:id="rId16"/>
    <p:sldId id="1931" r:id="rId17"/>
    <p:sldId id="1932" r:id="rId18"/>
    <p:sldId id="1933" r:id="rId19"/>
    <p:sldId id="1936" r:id="rId20"/>
    <p:sldId id="1934" r:id="rId21"/>
    <p:sldId id="1935" r:id="rId22"/>
    <p:sldId id="1937" r:id="rId23"/>
    <p:sldId id="1938" r:id="rId24"/>
    <p:sldId id="1939" r:id="rId25"/>
    <p:sldId id="1940" r:id="rId26"/>
    <p:sldId id="1941" r:id="rId27"/>
    <p:sldId id="1942" r:id="rId2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083"/>
            <p14:sldId id="1707"/>
            <p14:sldId id="1085"/>
            <p14:sldId id="1919"/>
            <p14:sldId id="1920"/>
            <p14:sldId id="1921"/>
            <p14:sldId id="1922"/>
            <p14:sldId id="1923"/>
            <p14:sldId id="1924"/>
            <p14:sldId id="1925"/>
            <p14:sldId id="1926"/>
            <p14:sldId id="1927"/>
            <p14:sldId id="1928"/>
            <p14:sldId id="1929"/>
            <p14:sldId id="1930"/>
            <p14:sldId id="1931"/>
            <p14:sldId id="1932"/>
            <p14:sldId id="1933"/>
            <p14:sldId id="1936"/>
            <p14:sldId id="1934"/>
            <p14:sldId id="1935"/>
            <p14:sldId id="1937"/>
            <p14:sldId id="1938"/>
            <p14:sldId id="1939"/>
            <p14:sldId id="1940"/>
            <p14:sldId id="1941"/>
            <p14:sldId id="1942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5" d="100"/>
          <a:sy n="115" d="100"/>
        </p:scale>
        <p:origin x="450" y="10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2020-10-13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2020-10-13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5" y="1884153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선형대수 기본 알아보기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208333" y="4345611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2</a:t>
            </a:r>
            <a:endParaRPr lang="ko-KR" altLang="en-US" sz="4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00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일반적인 단위벡터를 구할 때는 벡터의 정규화</a:t>
            </a:r>
            <a:r>
              <a:rPr lang="en-US" altLang="ko-KR" sz="2000" dirty="0"/>
              <a:t>(normalize)</a:t>
            </a:r>
            <a:r>
              <a:rPr lang="ko-KR" altLang="en-US" sz="2000" dirty="0"/>
              <a:t>인 벡터의 크기를 구하고 이를 벡</a:t>
            </a:r>
          </a:p>
          <a:p>
            <a:pPr marL="0" indent="0">
              <a:buNone/>
            </a:pPr>
            <a:r>
              <a:rPr lang="ko-KR" altLang="en-US" sz="2000" dirty="0"/>
              <a:t>터의 원소에 나눠서 구합니다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벡터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25F7C-9AB0-4354-9AE0-164EF211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88" y="3475489"/>
            <a:ext cx="3343975" cy="1590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500881-83F9-444B-9432-505EDBF5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52" y="3475488"/>
            <a:ext cx="3629025" cy="19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벡터의 상등</a:t>
            </a:r>
            <a:r>
              <a:rPr lang="en-US" altLang="ko-KR" sz="2000" dirty="0"/>
              <a:t>(equality)</a:t>
            </a:r>
            <a:r>
              <a:rPr lang="ko-KR" altLang="en-US" sz="2000" dirty="0"/>
              <a:t>은 크기와 방향이 같을 경우를 말합니다</a:t>
            </a:r>
            <a:r>
              <a:rPr lang="en-US" altLang="ko-KR" sz="2000" dirty="0"/>
              <a:t>.  </a:t>
            </a:r>
            <a:r>
              <a:rPr lang="ko-KR" altLang="en-US" sz="2000" dirty="0"/>
              <a:t>크기는 같지만 방향이 </a:t>
            </a:r>
          </a:p>
          <a:p>
            <a:pPr marL="0" indent="0">
              <a:buNone/>
            </a:pPr>
            <a:r>
              <a:rPr lang="ko-KR" altLang="en-US" sz="2000" dirty="0"/>
              <a:t>다르면 상등이라고 볼 수 없습니다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벡터의 상등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FC4E9B-D50E-4F90-88A3-8F43E67B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3429000"/>
            <a:ext cx="2247900" cy="19902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1FA414-DD2F-4547-84C6-DF90B077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76" y="3352187"/>
            <a:ext cx="2400300" cy="19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두 벡터의 거리는 두 벡터 간의 차를 계산한 후에 제곱을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모든 것을 합산한 후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에 제곱근을 처리합니다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자세히 보면 피타고라스 정리와 동일합니다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벡터의 거리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DFB3D-92CB-4A59-9620-B12829C1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3" y="3800564"/>
            <a:ext cx="4143375" cy="552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E39B93-37D4-4AB2-8284-6A047E90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0995"/>
            <a:ext cx="4143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1138" y="2400831"/>
            <a:ext cx="9129990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행렬</a:t>
            </a:r>
            <a:r>
              <a:rPr lang="en-US" altLang="ko-KR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(Matrix)</a:t>
            </a:r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332891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두 개의 축 즉 차원을 가진 숫자들의 모임을 행렬이라고 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첫번째 축을 행</a:t>
            </a:r>
            <a:r>
              <a:rPr lang="en-US" altLang="ko-KR" sz="2000" dirty="0"/>
              <a:t>, </a:t>
            </a:r>
            <a:r>
              <a:rPr lang="ko-KR" altLang="en-US" sz="2000" dirty="0"/>
              <a:t>두번째 축을 열입니다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각 축에는 인덱스가 부여되어 두 인덱스를 쌍으로 해서 내부의 원소를 읽습니다</a:t>
            </a:r>
            <a:r>
              <a:rPr lang="en-US" altLang="ko-KR" sz="2000" dirty="0"/>
              <a:t>.  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6B4686-6A51-4C5E-962C-397EB409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14" y="3623541"/>
            <a:ext cx="3667125" cy="1963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6C1F3-7010-47CE-9498-8E6431F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53" y="3196122"/>
            <a:ext cx="2981325" cy="28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리스트가 내포된 리스트를 </a:t>
            </a:r>
            <a:r>
              <a:rPr lang="en-US" altLang="ko-KR" sz="2000" dirty="0"/>
              <a:t>array </a:t>
            </a:r>
            <a:r>
              <a:rPr lang="ko-KR" altLang="en-US" sz="2000" dirty="0"/>
              <a:t>함수에 전달해서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배열인 행렬을 만듭니다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행렬은 </a:t>
            </a:r>
            <a:r>
              <a:rPr lang="en-US" altLang="ko-KR" sz="2000" dirty="0"/>
              <a:t>2</a:t>
            </a:r>
            <a:r>
              <a:rPr lang="ko-KR" altLang="en-US" sz="2000" dirty="0"/>
              <a:t>차원이므로 </a:t>
            </a:r>
            <a:r>
              <a:rPr lang="en-US" altLang="ko-KR" sz="2000" dirty="0"/>
              <a:t>ndim </a:t>
            </a:r>
            <a:r>
              <a:rPr lang="ko-KR" altLang="en-US" sz="2000" dirty="0"/>
              <a:t>이 </a:t>
            </a:r>
            <a:r>
              <a:rPr lang="en-US" altLang="ko-KR" sz="2000" dirty="0"/>
              <a:t>2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Shape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원소를 가진 튜플입니다</a:t>
            </a:r>
            <a:r>
              <a:rPr lang="en-US" altLang="ko-KR" sz="2000" dirty="0"/>
              <a:t>.  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첫번째는 원소는 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두번재</a:t>
            </a:r>
            <a:r>
              <a:rPr lang="ko-KR" altLang="en-US" sz="2000" dirty="0"/>
              <a:t> 원소는 열의 개수입니다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 만들기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A9E85-158E-4DAF-8A49-7B662475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67" y="3498710"/>
            <a:ext cx="3417355" cy="1924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503FF-932F-41D6-A093-D42F6F04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27" y="3470135"/>
            <a:ext cx="317754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9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행렬의 랭크는 행렬 내부에 벡터들이 서로 조합해서 구성할 수 없는 벡터의 개수를 의미합니다</a:t>
            </a:r>
            <a:r>
              <a:rPr lang="en-US" altLang="ko-KR" sz="2000" dirty="0"/>
              <a:t>.  </a:t>
            </a:r>
            <a:r>
              <a:rPr lang="ko-KR" altLang="en-US" sz="2000" dirty="0"/>
              <a:t>즉 선형독립이 아닌 벡터가 있을 때는 랭크가 작아집니다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 랭크 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98C7C-9A3F-40E8-B3BC-E265C4B8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4" y="3636119"/>
            <a:ext cx="2467954" cy="8634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1E7FBE-34B0-4716-B5AD-CCFD969A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37" y="3266786"/>
            <a:ext cx="2688334" cy="1057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19EB4D-BE67-4A07-8D87-5FC2E4938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962" y="3243568"/>
            <a:ext cx="3592259" cy="1271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CED51-E48E-4B9F-AC05-82E4A89A2E49}"/>
              </a:ext>
            </a:extLst>
          </p:cNvPr>
          <p:cNvSpPr txBox="1"/>
          <p:nvPr/>
        </p:nvSpPr>
        <p:spPr>
          <a:xfrm>
            <a:off x="3218687" y="2913088"/>
            <a:ext cx="44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dirty="0"/>
              <a:t>행렬식이 </a:t>
            </a:r>
            <a:r>
              <a:rPr lang="en-US" altLang="ko-KR" sz="1200" dirty="0"/>
              <a:t>0</a:t>
            </a:r>
            <a:r>
              <a:rPr lang="ko-KR" altLang="en-US" sz="1200" dirty="0"/>
              <a:t>인 경우는 내부에 선형독립이 아닌 벡터가 존재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709B1B-B24A-4D70-B296-CCACE1486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003" y="5107843"/>
            <a:ext cx="3686175" cy="1057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21A9C6-C42D-49D1-94D6-EB1222456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91" y="5068468"/>
            <a:ext cx="2562225" cy="1314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E67935-F46C-4B56-8D91-CFC92C29CE30}"/>
              </a:ext>
            </a:extLst>
          </p:cNvPr>
          <p:cNvSpPr txBox="1"/>
          <p:nvPr/>
        </p:nvSpPr>
        <p:spPr>
          <a:xfrm>
            <a:off x="3218687" y="4646537"/>
            <a:ext cx="42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dirty="0"/>
              <a:t>행렬식이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아니므로 전부 선형독립인  벡터임  </a:t>
            </a:r>
          </a:p>
        </p:txBody>
      </p:sp>
    </p:spTree>
    <p:extLst>
      <p:ext uri="{BB962C8B-B14F-4D97-AF65-F5344CB8AC3E}">
        <p14:creationId xmlns:p14="http://schemas.microsoft.com/office/powerpoint/2010/main" val="363259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행렬은 두 개의 축을 가지므로 내부의 원소를 축</a:t>
            </a:r>
            <a:r>
              <a:rPr lang="en-US" altLang="ko-KR" sz="2000" dirty="0"/>
              <a:t>(axis)</a:t>
            </a:r>
            <a:r>
              <a:rPr lang="ko-KR" altLang="en-US" sz="2000" dirty="0"/>
              <a:t>위로 계산이 가능합니다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 알아보기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B7DC1-2155-4F05-A5A7-C2EA3A70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99" y="3014852"/>
            <a:ext cx="2009775" cy="1924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2F1A92-8E37-4DA5-AAEB-2BD1E7E5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893" y="3014852"/>
            <a:ext cx="1924050" cy="1876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3BD8D3-01D6-499C-A8F3-260301FF2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" y="3976877"/>
            <a:ext cx="2495550" cy="1000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3B16AC5-4892-4072-A51C-18FADB229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511" y="5184444"/>
            <a:ext cx="1657350" cy="7143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00A759C-165F-4B19-8AC8-D55AC9ACF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885" y="5184444"/>
            <a:ext cx="16573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5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3</a:t>
            </a:r>
            <a:r>
              <a:rPr lang="ko-KR" altLang="en-US" sz="2000" dirty="0"/>
              <a:t>차원 텐서</a:t>
            </a:r>
            <a:r>
              <a:rPr lang="en-US" altLang="ko-KR" sz="2000" dirty="0"/>
              <a:t>(</a:t>
            </a:r>
            <a:r>
              <a:rPr lang="ko-KR" altLang="en-US" sz="2000" dirty="0"/>
              <a:t>배열</a:t>
            </a:r>
            <a:r>
              <a:rPr lang="en-US" altLang="ko-KR" sz="2000" dirty="0"/>
              <a:t>)</a:t>
            </a:r>
            <a:r>
              <a:rPr lang="ko-KR" altLang="en-US" sz="2000" dirty="0"/>
              <a:t>도 축에 따른 계산이 가능합니다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 알아보기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018540-04CB-4AC4-AF49-489DCDEB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01" y="2962511"/>
            <a:ext cx="3119385" cy="30056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2C1C01-A703-4F69-9F83-495CE09D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0" y="3380115"/>
            <a:ext cx="2771775" cy="1924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51C36D-87F1-4528-95E9-1DE52E61E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627" y="3546528"/>
            <a:ext cx="1809750" cy="1790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9CE0F5-067B-4014-A183-D960BBECA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799" y="3382317"/>
            <a:ext cx="2073430" cy="8953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A14455-9E59-4274-94AD-0DB6F4E33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799" y="4384108"/>
            <a:ext cx="1988053" cy="9239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1098F9-0098-404A-B6C1-CC922D814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799" y="5331690"/>
            <a:ext cx="2146610" cy="942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F1B47B-5BB7-4D00-BC3F-C4D5FC0883D7}"/>
              </a:ext>
            </a:extLst>
          </p:cNvPr>
          <p:cNvSpPr txBox="1"/>
          <p:nvPr/>
        </p:nvSpPr>
        <p:spPr>
          <a:xfrm>
            <a:off x="6371984" y="3098853"/>
            <a:ext cx="129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축에 따른 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E3A1C7-A746-40F5-AF34-E808FABD497E}"/>
              </a:ext>
            </a:extLst>
          </p:cNvPr>
          <p:cNvSpPr txBox="1"/>
          <p:nvPr/>
        </p:nvSpPr>
        <p:spPr>
          <a:xfrm>
            <a:off x="9101170" y="3031891"/>
            <a:ext cx="129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축에 따른 계산</a:t>
            </a:r>
          </a:p>
        </p:txBody>
      </p:sp>
    </p:spTree>
    <p:extLst>
      <p:ext uri="{BB962C8B-B14F-4D97-AF65-F5344CB8AC3E}">
        <p14:creationId xmlns:p14="http://schemas.microsoft.com/office/powerpoint/2010/main" val="210435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축을 기준으로 배열의 차원을 확대 및 축소를 함수나 메소드로 처리합니다</a:t>
            </a:r>
            <a:r>
              <a:rPr lang="en-US" altLang="ko-KR" sz="2000" dirty="0"/>
              <a:t>. 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확장 및 축소하기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209257-EF04-43B4-8196-C174A82B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17" y="2824162"/>
            <a:ext cx="2351342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5E5849-97EB-4175-B6DA-F63038B6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33" y="2728781"/>
            <a:ext cx="272415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80B936-6363-4F98-BD24-A8E3C7F3B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879" y="2725987"/>
            <a:ext cx="2857500" cy="12096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6201B8-1A83-4BF5-A84C-CCFDCA5EB36C}"/>
              </a:ext>
            </a:extLst>
          </p:cNvPr>
          <p:cNvSpPr/>
          <p:nvPr/>
        </p:nvSpPr>
        <p:spPr>
          <a:xfrm>
            <a:off x="786384" y="2728781"/>
            <a:ext cx="813816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차원확장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DF1EF-0E8A-4A01-998D-52BA27597889}"/>
              </a:ext>
            </a:extLst>
          </p:cNvPr>
          <p:cNvSpPr/>
          <p:nvPr/>
        </p:nvSpPr>
        <p:spPr>
          <a:xfrm>
            <a:off x="786384" y="4490525"/>
            <a:ext cx="813816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차원</a:t>
            </a:r>
            <a:endParaRPr lang="en-US" altLang="ko-KR" dirty="0"/>
          </a:p>
          <a:p>
            <a:pPr algn="ctr"/>
            <a:r>
              <a:rPr lang="ko-KR" altLang="en-US" dirty="0"/>
              <a:t>축소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6DF7A9-99D5-4ED2-BBC6-E8D7E5C3D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517" y="4490525"/>
            <a:ext cx="3533775" cy="1333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828B4C-6350-4A65-AB67-E09E6A907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621" y="4328600"/>
            <a:ext cx="3038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1138" y="2400831"/>
            <a:ext cx="9129990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스칼라와 벡터 알아보기</a:t>
            </a:r>
          </a:p>
        </p:txBody>
      </p:sp>
    </p:spTree>
    <p:extLst>
      <p:ext uri="{BB962C8B-B14F-4D97-AF65-F5344CB8AC3E}">
        <p14:creationId xmlns:p14="http://schemas.microsoft.com/office/powerpoint/2010/main" val="333962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1138" y="2400831"/>
            <a:ext cx="9129990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행렬</a:t>
            </a:r>
            <a:r>
              <a:rPr lang="en-US" altLang="ko-KR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(Matrix)</a:t>
            </a:r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종류 알아보기</a:t>
            </a:r>
          </a:p>
        </p:txBody>
      </p:sp>
    </p:spTree>
    <p:extLst>
      <p:ext uri="{BB962C8B-B14F-4D97-AF65-F5344CB8AC3E}">
        <p14:creationId xmlns:p14="http://schemas.microsoft.com/office/powerpoint/2010/main" val="222816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행과 열의 길이가 같은 행렬을 말한다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행렬의 대각선 원소를 </a:t>
            </a:r>
            <a:r>
              <a:rPr lang="en-US" altLang="ko-KR" sz="2000" dirty="0"/>
              <a:t>trace</a:t>
            </a:r>
            <a:r>
              <a:rPr lang="ko-KR" altLang="en-US" sz="2000" dirty="0"/>
              <a:t>로 처리할 수 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정사각행렬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27465-C430-4490-B282-04EE9B3A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12" y="2986087"/>
            <a:ext cx="1600200" cy="88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CC4841-7E66-458A-8B03-F7B38446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26" y="3761851"/>
            <a:ext cx="2190750" cy="1628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C57516-BA60-4F97-BF0F-B1BB476C9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94" y="4247627"/>
            <a:ext cx="3552825" cy="2038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A7EA23-106B-49C8-B71C-2A83FC379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440" y="3885677"/>
            <a:ext cx="1314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정사각행렬일 때 대각선의 원소를 제외한 모든 원소가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구성할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이런 행렬을 대각행렬이라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행렬을 수식으로 표현하면 </a:t>
            </a:r>
            <a:r>
              <a:rPr lang="en-US" altLang="ko-KR" sz="2000" dirty="0"/>
              <a:t>A</a:t>
            </a:r>
            <a:r>
              <a:rPr lang="ko-KR" altLang="en-US" sz="2000" dirty="0"/>
              <a:t>＝</a:t>
            </a:r>
            <a:r>
              <a:rPr lang="en-US" altLang="ko-KR" sz="2000" dirty="0"/>
              <a:t>(aij)(i, j=1, 2, 3…, n) </a:t>
            </a:r>
            <a:r>
              <a:rPr lang="ko-KR" altLang="en-US" sz="2000" dirty="0"/>
              <a:t>일 경우에만 값이 들어오고 대각선 이외의 원소는 </a:t>
            </a:r>
            <a:r>
              <a:rPr lang="en-US" altLang="ko-KR" sz="2000" dirty="0"/>
              <a:t>aij=0(i≠j) </a:t>
            </a:r>
            <a:r>
              <a:rPr lang="ko-KR" altLang="en-US" sz="2000" dirty="0"/>
              <a:t>모든 </a:t>
            </a:r>
            <a:r>
              <a:rPr lang="en-US" altLang="ko-KR" sz="2000" dirty="0"/>
              <a:t>0</a:t>
            </a:r>
            <a:r>
              <a:rPr lang="ko-KR" altLang="en-US" sz="2000" dirty="0"/>
              <a:t>인 행렬입니다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대각행렬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E772D-1447-4429-A494-6D3E0A14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91" y="3428999"/>
            <a:ext cx="2790825" cy="1695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100870-CABA-4E71-9290-BB02DA6F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576636"/>
            <a:ext cx="3657600" cy="1400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7FEF5-19EA-49E3-B32C-4D82D028E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825" y="3428999"/>
            <a:ext cx="2066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6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정방행렬의 주 대각선의 위의 인덱스의 원소의 값이 전부 </a:t>
            </a:r>
            <a:r>
              <a:rPr lang="en-US" altLang="ko-KR" sz="2000" dirty="0"/>
              <a:t>0</a:t>
            </a:r>
            <a:r>
              <a:rPr lang="ko-KR" altLang="en-US" sz="2000" dirty="0"/>
              <a:t>이고 밑의 원소는 값을 가지는 행렬을 </a:t>
            </a:r>
            <a:r>
              <a:rPr lang="ko-KR" altLang="en-US" sz="2000" dirty="0" err="1"/>
              <a:t>하삼각행렬입니다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반대인 경우가 </a:t>
            </a:r>
            <a:r>
              <a:rPr lang="ko-KR" altLang="en-US" sz="2000" dirty="0" err="1"/>
              <a:t>상삼각행렬입니다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삼각행렬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36E0C-1BC0-4D19-AE39-194AF67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5" y="2986086"/>
            <a:ext cx="2343150" cy="1704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33B2E9-864C-41C8-9A2F-F15D8F36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6" y="2930947"/>
            <a:ext cx="2779394" cy="1419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A704FE-FA43-4B1E-91CB-8B4DD25D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215" y="4405311"/>
            <a:ext cx="2567177" cy="962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A3CA7-7B2D-4DF8-AA2A-83963D954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84" y="2859509"/>
            <a:ext cx="2333625" cy="1562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AB3B66-E225-4FBB-8959-A73E91F1A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241" y="2859509"/>
            <a:ext cx="2914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주 대각선 즉 행과 열의 인덱스가 동일한 원소들을 기준으로 아래의 원소와 위의 원소가 동일한 값을 가진 행렬을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대칭행렬을 </a:t>
            </a:r>
            <a:r>
              <a:rPr lang="ko-KR" altLang="en-US" sz="2000"/>
              <a:t>가지고 전치행렬을 </a:t>
            </a:r>
            <a:r>
              <a:rPr lang="ko-KR" altLang="en-US" sz="2000" dirty="0"/>
              <a:t>만들어도 동일한 형태를 유지합니다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대칭행렬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C5EC4-1AE1-4BC7-8EFD-AAFC9D51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13" y="3405320"/>
            <a:ext cx="2085975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1453F7-1F2E-4C44-AEC4-AE2DB5B9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07" y="3471995"/>
            <a:ext cx="3476625" cy="1381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2BD01A-4A37-4CD3-B434-155879745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26" y="4979098"/>
            <a:ext cx="1784605" cy="1057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CBABE6-579E-4C69-8D0E-3A24F44AD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925" y="3597972"/>
            <a:ext cx="2266950" cy="13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2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단위행렬이나 행렬의 행을 교환해서 재구성하거나 특정 상수를 곱하고 행을 교환시킬 수도 있는 행렬이 치환행렬입니다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이런 행렬은 연립방정식의 해를 구할 때 선형대수로 바꾸어서 문제를 풀 때 사용합니다</a:t>
            </a:r>
            <a:endParaRPr lang="en-US" altLang="ko-KR" sz="20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치환행렬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F0D7B-E302-4EAB-9E38-1F875D5D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38" y="3441368"/>
            <a:ext cx="3190875" cy="1876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BACA36-83EE-4DED-BF05-95CA04E9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13" y="3169906"/>
            <a:ext cx="2971800" cy="2867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E0BEAE-4AEB-47BD-B028-0A6CB35F5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763" y="4603418"/>
            <a:ext cx="3486150" cy="1428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11F1CA-4AA9-4CB5-86B6-5301C4976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63" y="3232770"/>
            <a:ext cx="3190875" cy="1047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C39988-2969-4554-BDE9-9F7C95C2F897}"/>
              </a:ext>
            </a:extLst>
          </p:cNvPr>
          <p:cNvSpPr txBox="1"/>
          <p:nvPr/>
        </p:nvSpPr>
        <p:spPr>
          <a:xfrm>
            <a:off x="7738974" y="4217580"/>
            <a:ext cx="356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dirty="0"/>
              <a:t>단위행렬을 변환해서 연산하면  원소들을 치환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0F51D-FA8C-480B-BFDB-6D19F945B2F0}"/>
              </a:ext>
            </a:extLst>
          </p:cNvPr>
          <p:cNvSpPr txBox="1"/>
          <p:nvPr/>
        </p:nvSpPr>
        <p:spPr>
          <a:xfrm>
            <a:off x="7679907" y="2987180"/>
            <a:ext cx="3240000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dirty="0"/>
              <a:t>단위행렬과 연산하면 치환되지 않음</a:t>
            </a:r>
          </a:p>
        </p:txBody>
      </p:sp>
    </p:spTree>
    <p:extLst>
      <p:ext uri="{BB962C8B-B14F-4D97-AF65-F5344CB8AC3E}">
        <p14:creationId xmlns:p14="http://schemas.microsoft.com/office/powerpoint/2010/main" val="353421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교행렬은 자기 자신의 행렬과 전치행렬을 행렬곱으로 계산하면 단위행렬이 나옵니다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직교행렬의 전치행렬은 곧 역행렬입니다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직교행렬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47858C-937A-4599-A577-E365FC63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01" y="2824843"/>
            <a:ext cx="2457747" cy="6955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F28FAD-2542-4AFA-9FDE-1E07415A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937444"/>
            <a:ext cx="4229100" cy="1781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27087D-DFA9-415A-B327-532556BC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38" y="2824843"/>
            <a:ext cx="5019675" cy="1333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181501-1BF1-4DA4-98CD-D6FE30E18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138" y="4828031"/>
            <a:ext cx="2905125" cy="1076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FA3696-1794-48B0-9685-D5FA30F2D53C}"/>
              </a:ext>
            </a:extLst>
          </p:cNvPr>
          <p:cNvSpPr txBox="1"/>
          <p:nvPr/>
        </p:nvSpPr>
        <p:spPr>
          <a:xfrm>
            <a:off x="5635854" y="4483258"/>
            <a:ext cx="356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200" dirty="0" err="1"/>
              <a:t>np.allclose</a:t>
            </a:r>
            <a:r>
              <a:rPr lang="en-US" altLang="ko-KR" sz="1200" dirty="0"/>
              <a:t> </a:t>
            </a:r>
            <a:r>
              <a:rPr lang="ko-KR" altLang="en-US" sz="1200" dirty="0"/>
              <a:t>함수로 단위행렬이지 확인 </a:t>
            </a:r>
          </a:p>
        </p:txBody>
      </p:sp>
    </p:spTree>
    <p:extLst>
      <p:ext uri="{BB962C8B-B14F-4D97-AF65-F5344CB8AC3E}">
        <p14:creationId xmlns:p14="http://schemas.microsoft.com/office/powerpoint/2010/main" val="201645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전치행렬은 기존의 행과 열을 서로 바꾸는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보통 위 첨자에 </a:t>
            </a:r>
            <a:r>
              <a:rPr lang="en-US" altLang="ko-KR" sz="2000" dirty="0"/>
              <a:t>T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전치행렬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4CE1B-510E-4961-9341-E1A9BBAD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94" y="2728781"/>
            <a:ext cx="3009900" cy="189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A6A566-53F9-4B4F-81A4-8207FF13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530" y="4847089"/>
            <a:ext cx="3076575" cy="1152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521DB1-6ABB-4745-9835-B73BEFCE2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60" y="3272380"/>
            <a:ext cx="30099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0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613569" y="2079476"/>
            <a:ext cx="921738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배열을 숫자 값만 인자로 전달해서 만들 수 있습니다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이때는 숫자만 관리하므로 차원이 </a:t>
            </a:r>
            <a:r>
              <a:rPr lang="en-US" altLang="ko-KR" sz="2000" dirty="0"/>
              <a:t>0</a:t>
            </a:r>
            <a:r>
              <a:rPr lang="ko-KR" altLang="en-US" sz="2000" dirty="0"/>
              <a:t>이고 </a:t>
            </a:r>
            <a:r>
              <a:rPr lang="en-US" altLang="ko-KR" sz="2000" dirty="0"/>
              <a:t>shape</a:t>
            </a:r>
            <a:r>
              <a:rPr lang="ko-KR" altLang="en-US" sz="2000" dirty="0"/>
              <a:t>가 없습니다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Scalar  -0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30C91-5829-4213-9003-075DECF0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7" y="3618714"/>
            <a:ext cx="3671663" cy="172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01E498-A441-4B5F-B5D3-2E6A9684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58" y="3618714"/>
            <a:ext cx="2789344" cy="1657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3CB397-9C65-40C3-9A8B-33945792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60" y="3686556"/>
            <a:ext cx="2545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613569" y="2079476"/>
            <a:ext cx="921738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차원 리스트를 인자로 전달해서 다차원 배열을 만듭니다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이 배열의 차원은 </a:t>
            </a:r>
            <a:r>
              <a:rPr lang="en-US" altLang="ko-KR" sz="2000" dirty="0"/>
              <a:t>1</a:t>
            </a:r>
            <a:r>
              <a:rPr lang="ko-KR" altLang="en-US" sz="2000" dirty="0"/>
              <a:t>인 벡터가 만들어집니다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Vector  - 1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F6B858-D153-4639-9FDD-3FDCE09C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85" y="3558921"/>
            <a:ext cx="3104579" cy="1733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3D6797-2E51-461C-86C3-73EC63DA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6" y="3655637"/>
            <a:ext cx="2787502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89013" y="1933172"/>
            <a:ext cx="921738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특정 범위와 간격을 지정해서 배열을 만드는 </a:t>
            </a:r>
            <a:r>
              <a:rPr lang="en-US" altLang="ko-KR" sz="2000" dirty="0"/>
              <a:t>arange </a:t>
            </a:r>
            <a:r>
              <a:rPr lang="ko-KR" altLang="en-US" sz="2000" dirty="0"/>
              <a:t>함수입니다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정수와 실수 등으로 지정해서 다차원 배열을 만들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생성 함수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5971A-2CF1-498F-AF77-F010AEEF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" y="3438143"/>
            <a:ext cx="4107371" cy="2011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5B30FA-7D3E-4192-81AD-4402D4AF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47" y="3237165"/>
            <a:ext cx="5076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89013" y="1933172"/>
            <a:ext cx="921738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특정 범위를 전부 포함해서 총 원소의 개수에 맞춰서 다차원 배열을 만듭니다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종료점을 포함하지 않을 때는 </a:t>
            </a:r>
            <a:r>
              <a:rPr lang="en-US" altLang="ko-KR" sz="2000" dirty="0"/>
              <a:t>endpoint</a:t>
            </a:r>
            <a:r>
              <a:rPr lang="ko-KR" altLang="en-US" sz="2000" dirty="0"/>
              <a:t>를 </a:t>
            </a:r>
            <a:r>
              <a:rPr lang="en-US" altLang="ko-KR" sz="2000" dirty="0"/>
              <a:t>False </a:t>
            </a:r>
            <a:r>
              <a:rPr lang="ko-KR" altLang="en-US" sz="2000" dirty="0"/>
              <a:t>지정합니다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 원소 값들의 차이인 간격은 </a:t>
            </a:r>
            <a:r>
              <a:rPr lang="en-US" altLang="ko-KR" sz="2000" dirty="0" err="1"/>
              <a:t>retstep</a:t>
            </a:r>
            <a:r>
              <a:rPr lang="en-US" altLang="ko-KR" sz="2000" dirty="0"/>
              <a:t>=True</a:t>
            </a:r>
            <a:r>
              <a:rPr lang="ko-KR" altLang="en-US" sz="2000" dirty="0"/>
              <a:t>를 지정해 확인합니다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생성 함수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5E782-CFB8-4051-AA15-33759E2B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90" y="3461708"/>
            <a:ext cx="4714875" cy="19058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77A242-B6F7-4331-9E92-CD57A573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61708"/>
            <a:ext cx="5019675" cy="17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3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89013" y="1933172"/>
            <a:ext cx="921738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특정 범위의 </a:t>
            </a:r>
            <a:r>
              <a:rPr lang="en-US" altLang="ko-KR" sz="2000" dirty="0"/>
              <a:t>log </a:t>
            </a:r>
            <a:r>
              <a:rPr lang="ko-KR" altLang="en-US" sz="2000" dirty="0"/>
              <a:t>값을 원소로 다차원 배열을 만들 수 있습니다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이 </a:t>
            </a:r>
            <a:r>
              <a:rPr lang="en-US" altLang="ko-KR" sz="2000" dirty="0"/>
              <a:t>logspace</a:t>
            </a:r>
            <a:r>
              <a:rPr lang="ko-KR" altLang="en-US" sz="2000" dirty="0"/>
              <a:t> 함수의 결과를 확인해봅니다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생성 함수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9079D6-C927-4CFC-B37F-D803DBCC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67" y="3805237"/>
            <a:ext cx="4086225" cy="14251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8AD9FC-86D3-4586-A091-4E6BD9E1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10" y="3185922"/>
            <a:ext cx="3713795" cy="1047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FE7EA3-0590-466E-9931-420D286A3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52" y="4690813"/>
            <a:ext cx="362445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벡터는 크기와 방향을 가집니다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다차원 배열로 표시할 때 크기에 대해 계산할 수 있습니다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벡터의 크기는 각 원소의 제곱한 후에 합산한 것을 제곱근을 처리합니다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벡터의 크기를 </a:t>
            </a:r>
            <a:r>
              <a:rPr lang="en-US" altLang="ko-KR" sz="2000" dirty="0"/>
              <a:t>norm</a:t>
            </a:r>
            <a:r>
              <a:rPr lang="ko-KR" altLang="en-US" sz="2000" dirty="0"/>
              <a:t>이라고 하고 </a:t>
            </a:r>
            <a:r>
              <a:rPr lang="en-US" altLang="ko-KR" sz="2000" dirty="0"/>
              <a:t>linalg </a:t>
            </a:r>
            <a:r>
              <a:rPr lang="ko-KR" altLang="en-US" sz="2000" dirty="0"/>
              <a:t>모듈에 </a:t>
            </a:r>
            <a:r>
              <a:rPr lang="en-US" altLang="ko-KR" sz="2000" dirty="0"/>
              <a:t>norm </a:t>
            </a:r>
            <a:r>
              <a:rPr lang="ko-KR" altLang="en-US" sz="2000" dirty="0"/>
              <a:t>함수를 사용합니다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크기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7140F-089C-4F72-9E78-E51E6BC4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13" y="3281617"/>
            <a:ext cx="2276475" cy="152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4A9CDF-13E0-479C-B580-4DD78240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4" y="4758117"/>
            <a:ext cx="2305050" cy="1438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63D004-15AF-44E9-AFDF-1C600FF46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318" y="5354751"/>
            <a:ext cx="180975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CFFF10-D1EC-41A6-8A69-00DECDF33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357" y="3510217"/>
            <a:ext cx="2114550" cy="1066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A3AD25-4BC2-4F1E-8EF8-3B755B468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423" y="3433118"/>
            <a:ext cx="2552700" cy="14287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71F4E3-1DED-45F8-86C1-8CBE230FB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369" y="5178539"/>
            <a:ext cx="1914525" cy="7334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F1F8C58-0BCD-45A3-A5E6-B40080C35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859" y="5108993"/>
            <a:ext cx="1885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933172"/>
            <a:ext cx="10597895" cy="79560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표준 단위벡터</a:t>
            </a:r>
            <a:r>
              <a:rPr lang="en-US" altLang="ko-KR" sz="2000" dirty="0"/>
              <a:t>(standard unit vector)</a:t>
            </a:r>
            <a:r>
              <a:rPr lang="ko-KR" altLang="en-US" sz="2000" dirty="0"/>
              <a:t>는 위치는 원소 중에 하나가 </a:t>
            </a:r>
            <a:r>
              <a:rPr lang="en-US" altLang="ko-KR" sz="2000" dirty="0"/>
              <a:t>1</a:t>
            </a:r>
            <a:r>
              <a:rPr lang="ko-KR" altLang="en-US" sz="2000" dirty="0"/>
              <a:t>이고 나머지 원소가 </a:t>
            </a:r>
            <a:r>
              <a:rPr lang="en-US" altLang="ko-KR" sz="2000" dirty="0"/>
              <a:t>0</a:t>
            </a:r>
            <a:r>
              <a:rPr lang="ko-KR" altLang="en-US" sz="2000" dirty="0"/>
              <a:t>입</a:t>
            </a:r>
          </a:p>
          <a:p>
            <a:pPr marL="0" indent="0">
              <a:buNone/>
            </a:pPr>
            <a:r>
              <a:rPr lang="ko-KR" altLang="en-US" sz="2000" dirty="0" err="1"/>
              <a:t>니다</a:t>
            </a:r>
            <a:r>
              <a:rPr lang="en-US" altLang="ko-KR" sz="2000" dirty="0"/>
              <a:t>. </a:t>
            </a:r>
            <a:r>
              <a:rPr lang="ko-KR" altLang="en-US" sz="2000" dirty="0"/>
              <a:t>표준 단위벡터의 표기는 </a:t>
            </a:r>
            <a:r>
              <a:rPr lang="en-US" altLang="ko-KR" sz="2000" dirty="0"/>
              <a:t>e</a:t>
            </a:r>
            <a:r>
              <a:rPr lang="ko-KR" altLang="en-US" sz="2000" dirty="0"/>
              <a:t>에 첨자를 부여해서 인덱스의 위치에 해당하는 원소만 </a:t>
            </a:r>
            <a:r>
              <a:rPr lang="en-US" altLang="ko-KR" sz="2000" dirty="0"/>
              <a:t>1</a:t>
            </a:r>
            <a:r>
              <a:rPr lang="ko-KR" altLang="en-US" sz="2000" dirty="0"/>
              <a:t>로 가집니다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6BACD5-AFB9-4123-BE71-683A4C0A524E}"/>
              </a:ext>
            </a:extLst>
          </p:cNvPr>
          <p:cNvSpPr txBox="1">
            <a:spLocks/>
          </p:cNvSpPr>
          <p:nvPr/>
        </p:nvSpPr>
        <p:spPr>
          <a:xfrm>
            <a:off x="1289013" y="1316368"/>
            <a:ext cx="6966963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표준 단위 벡터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13260-3FC3-4CF6-B55C-B04C9BDE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98" y="3143849"/>
            <a:ext cx="32407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658</Words>
  <Application>Microsoft Office PowerPoint</Application>
  <PresentationFormat>와이드스크린</PresentationFormat>
  <Paragraphs>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2020-10-13T12:18:57Z</dcterms:modified>
</cp:coreProperties>
</file>