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35" r:id="rId1"/>
  </p:sldMasterIdLst>
  <p:notesMasterIdLst>
    <p:notesMasterId r:id="rId20"/>
  </p:notesMasterIdLst>
  <p:handoutMasterIdLst>
    <p:handoutMasterId r:id="rId21"/>
  </p:handoutMasterIdLst>
  <p:sldIdLst>
    <p:sldId id="1712" r:id="rId2"/>
    <p:sldId id="1713" r:id="rId3"/>
    <p:sldId id="1115" r:id="rId4"/>
    <p:sldId id="1116" r:id="rId5"/>
    <p:sldId id="1117" r:id="rId6"/>
    <p:sldId id="1943" r:id="rId7"/>
    <p:sldId id="1118" r:id="rId8"/>
    <p:sldId id="1944" r:id="rId9"/>
    <p:sldId id="1945" r:id="rId10"/>
    <p:sldId id="1119" r:id="rId11"/>
    <p:sldId id="1946" r:id="rId12"/>
    <p:sldId id="1947" r:id="rId13"/>
    <p:sldId id="1948" r:id="rId14"/>
    <p:sldId id="1716" r:id="rId15"/>
    <p:sldId id="1719" r:id="rId16"/>
    <p:sldId id="1949" r:id="rId17"/>
    <p:sldId id="1718" r:id="rId18"/>
    <p:sldId id="1950" r:id="rId19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DAD0238-3560-EE4B-8BA6-3C1EDD243DE1}">
          <p14:sldIdLst>
            <p14:sldId id="1712"/>
            <p14:sldId id="1713"/>
            <p14:sldId id="1115"/>
            <p14:sldId id="1116"/>
            <p14:sldId id="1117"/>
            <p14:sldId id="1943"/>
            <p14:sldId id="1118"/>
            <p14:sldId id="1944"/>
            <p14:sldId id="1945"/>
            <p14:sldId id="1119"/>
            <p14:sldId id="1946"/>
            <p14:sldId id="1947"/>
            <p14:sldId id="1948"/>
            <p14:sldId id="1716"/>
            <p14:sldId id="1719"/>
            <p14:sldId id="1949"/>
            <p14:sldId id="1718"/>
            <p14:sldId id="1950"/>
          </p14:sldIdLst>
        </p14:section>
      </p14:sectionLst>
    </p:ex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orient="horz" pos="3861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56"/>
    <a:srgbClr val="333F50"/>
    <a:srgbClr val="072C56"/>
    <a:srgbClr val="526396"/>
    <a:srgbClr val="394D87"/>
    <a:srgbClr val="7B8FC7"/>
    <a:srgbClr val="0B4C86"/>
    <a:srgbClr val="00B0F0"/>
    <a:srgbClr val="FF9443"/>
    <a:srgbClr val="A3B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9" autoAdjust="0"/>
    <p:restoredTop sz="96370" autoAdjust="0"/>
  </p:normalViewPr>
  <p:slideViewPr>
    <p:cSldViewPr snapToGrid="0" snapToObjects="1">
      <p:cViewPr varScale="1">
        <p:scale>
          <a:sx n="115" d="100"/>
          <a:sy n="115" d="100"/>
        </p:scale>
        <p:origin x="450" y="102"/>
      </p:cViewPr>
      <p:guideLst>
        <p:guide/>
        <p:guide orient="horz" pos="38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00"/>
    </p:cViewPr>
  </p:sorterViewPr>
  <p:notesViewPr>
    <p:cSldViewPr snapToGrid="0" snapToObjects="1">
      <p:cViewPr varScale="1">
        <p:scale>
          <a:sx n="77" d="100"/>
          <a:sy n="77" d="100"/>
        </p:scale>
        <p:origin x="4008" y="120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E975BC0-1B3C-AA47-8381-31D8E9532F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5267D8-94CE-EA47-935F-82593FA6DF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6687BBD7-CCE5-2942-97B4-94371F0B8E1E}" type="datetimeFigureOut">
              <a:rPr kumimoji="1" lang="ko-KR" altLang="en-US" smtClean="0"/>
              <a:pPr/>
              <a:t>2020-10-15</a:t>
            </a:fld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A3774D-4723-314D-B373-2C023BC399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E43491-3A94-6646-B703-E0F202DC07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237CE94-D50B-9942-9E46-CEDC84A2CDC8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888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1C10679-9C98-6642-B08B-2CF286076737}" type="datetimeFigureOut">
              <a:rPr kumimoji="1" lang="ko-KR" altLang="en-US" smtClean="0"/>
              <a:pPr/>
              <a:t>2020-10-15</a:t>
            </a:fld>
            <a:endParaRPr kumimoji="1"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24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1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설명_아래마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2F6CA1-6EF3-4F27-8152-44F6B42B11F0}"/>
              </a:ext>
            </a:extLst>
          </p:cNvPr>
          <p:cNvSpPr/>
          <p:nvPr/>
        </p:nvSpPr>
        <p:spPr>
          <a:xfrm>
            <a:off x="257927" y="231005"/>
            <a:ext cx="672123" cy="546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E051D23-8086-4DD8-8654-60E73495B1CE}"/>
              </a:ext>
            </a:extLst>
          </p:cNvPr>
          <p:cNvCxnSpPr/>
          <p:nvPr/>
        </p:nvCxnSpPr>
        <p:spPr>
          <a:xfrm flipV="1">
            <a:off x="921172" y="760484"/>
            <a:ext cx="11168369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1">
            <a:extLst>
              <a:ext uri="{FF2B5EF4-FFF2-40B4-BE49-F238E27FC236}">
                <a16:creationId xmlns:a16="http://schemas.microsoft.com/office/drawing/2014/main" id="{7AD63936-3C41-48A9-A8F4-500EFA576DD4}"/>
              </a:ext>
            </a:extLst>
          </p:cNvPr>
          <p:cNvSpPr txBox="1">
            <a:spLocks/>
          </p:cNvSpPr>
          <p:nvPr userDrawn="1"/>
        </p:nvSpPr>
        <p:spPr>
          <a:xfrm>
            <a:off x="904697" y="502036"/>
            <a:ext cx="3481388" cy="4794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Numpy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DC47E46-FAEF-49EF-8255-2C78E77AF634}"/>
              </a:ext>
            </a:extLst>
          </p:cNvPr>
          <p:cNvSpPr/>
          <p:nvPr userDrawn="1"/>
        </p:nvSpPr>
        <p:spPr>
          <a:xfrm>
            <a:off x="629621" y="586531"/>
            <a:ext cx="275076" cy="275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1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53A1482-AB60-4110-84BF-33C5B1DB0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697" y="1308840"/>
            <a:ext cx="4462838" cy="457333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6102D3-E51D-4452-9340-60A54B112D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337925" y="60848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48204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미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EF243A0-A680-4E77-9DEF-3EFC156E6A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40747" y="3008340"/>
            <a:ext cx="1110506" cy="841321"/>
          </a:xfrm>
          <a:prstGeom prst="rect">
            <a:avLst/>
          </a:prstGeom>
        </p:spPr>
      </p:pic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780A552F-F0E9-45EE-A64F-B43E3BD024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876" y="938510"/>
            <a:ext cx="11684249" cy="155198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862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6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B5B88B-4C22-4344-B3E0-725D96D67FB0}"/>
              </a:ext>
            </a:extLst>
          </p:cNvPr>
          <p:cNvSpPr/>
          <p:nvPr userDrawn="1"/>
        </p:nvSpPr>
        <p:spPr>
          <a:xfrm>
            <a:off x="4530055" y="0"/>
            <a:ext cx="7661945" cy="1988191"/>
          </a:xfrm>
          <a:prstGeom prst="rect">
            <a:avLst/>
          </a:prstGeom>
          <a:blipFill dpi="0" rotWithShape="1">
            <a:blip r:embed="rId5">
              <a:alphaModFix amt="5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5">
            <a:extLst>
              <a:ext uri="{FF2B5EF4-FFF2-40B4-BE49-F238E27FC236}">
                <a16:creationId xmlns:a16="http://schemas.microsoft.com/office/drawing/2014/main" id="{B36E4F23-5F32-46E1-A0D0-DFC05218E1C1}"/>
              </a:ext>
            </a:extLst>
          </p:cNvPr>
          <p:cNvSpPr/>
          <p:nvPr userDrawn="1"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352B6924-1377-42F3-9F84-BE00A4C9D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08441" y="6063115"/>
            <a:ext cx="2743200" cy="365125"/>
          </a:xfrm>
          <a:prstGeom prst="rect">
            <a:avLst/>
          </a:prstGeom>
        </p:spPr>
        <p:txBody>
          <a:bodyPr/>
          <a:lstStyle/>
          <a:p>
            <a:fld id="{602A53D4-1A20-41E7-A164-64FB0163C8F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양쪽 모서리가 둥근 사각형 7">
            <a:extLst>
              <a:ext uri="{FF2B5EF4-FFF2-40B4-BE49-F238E27FC236}">
                <a16:creationId xmlns:a16="http://schemas.microsoft.com/office/drawing/2014/main" id="{066A06A6-EC7D-48A7-98E1-0ACB61FC23DE}"/>
              </a:ext>
            </a:extLst>
          </p:cNvPr>
          <p:cNvSpPr/>
          <p:nvPr userDrawn="1"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C16150F-39FF-4FE8-B1D3-2B8B398A631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148" y="845220"/>
            <a:ext cx="628493" cy="16105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BFAB22-0AA1-4105-B741-3579847C481A}"/>
              </a:ext>
            </a:extLst>
          </p:cNvPr>
          <p:cNvSpPr/>
          <p:nvPr userDrawn="1"/>
        </p:nvSpPr>
        <p:spPr>
          <a:xfrm>
            <a:off x="459956" y="1009213"/>
            <a:ext cx="1127208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52C713-C4B5-4CFF-839D-BB7B29A4852B}"/>
              </a:ext>
            </a:extLst>
          </p:cNvPr>
          <p:cNvSpPr/>
          <p:nvPr userDrawn="1"/>
        </p:nvSpPr>
        <p:spPr>
          <a:xfrm>
            <a:off x="459956" y="1009213"/>
            <a:ext cx="2160000" cy="45719"/>
          </a:xfrm>
          <a:prstGeom prst="rect">
            <a:avLst/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9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48" r:id="rId2"/>
    <p:sldLayoutId id="2147483749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875" y="1772219"/>
            <a:ext cx="11684249" cy="1551981"/>
          </a:xfrm>
        </p:spPr>
        <p:txBody>
          <a:bodyPr/>
          <a:lstStyle/>
          <a:p>
            <a:r>
              <a:rPr lang="ko-KR" altLang="en-US" sz="60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다차원 배열의 검색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B8956CB-5928-45F9-BA26-8965FC465610}"/>
              </a:ext>
            </a:extLst>
          </p:cNvPr>
          <p:cNvSpPr txBox="1">
            <a:spLocks/>
          </p:cNvSpPr>
          <p:nvPr/>
        </p:nvSpPr>
        <p:spPr>
          <a:xfrm>
            <a:off x="3190129" y="4309790"/>
            <a:ext cx="5573997" cy="15519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44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Chapter 3</a:t>
            </a:r>
            <a:endParaRPr lang="ko-KR" altLang="en-US" sz="4400" dirty="0">
              <a:latin typeface="HY각헤드라인B" panose="02030600000101010101" pitchFamily="18" charset="-127"/>
              <a:ea typeface="HY각헤드라인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1832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265973" y="1925011"/>
            <a:ext cx="10339873" cy="1503989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다차원 배열의 검색에 배열을 전달해서 여러 개의 원소를 조회합니다</a:t>
            </a:r>
            <a:r>
              <a:rPr lang="en-US" altLang="ko-KR" sz="2000" b="0" dirty="0"/>
              <a:t>.  </a:t>
            </a:r>
            <a:r>
              <a:rPr lang="ko-KR" altLang="en-US" sz="2000" b="0" dirty="0" err="1"/>
              <a:t>팬시검색한</a:t>
            </a:r>
            <a:r>
              <a:rPr lang="ko-KR" altLang="en-US" sz="2000" b="0" dirty="0"/>
              <a:t> 결과는 새로운 다차원 배열입니다</a:t>
            </a:r>
            <a:r>
              <a:rPr lang="en-US" altLang="ko-KR" sz="2000" b="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27B873-8B9A-47DC-A076-436030273353}"/>
              </a:ext>
            </a:extLst>
          </p:cNvPr>
          <p:cNvSpPr/>
          <p:nvPr/>
        </p:nvSpPr>
        <p:spPr>
          <a:xfrm>
            <a:off x="1294686" y="1327610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팬시 검색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E6B56F-6AD5-49FB-BD41-80DB8D6B2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042" y="2905074"/>
            <a:ext cx="4653534" cy="15039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EC623BC-612B-4002-9446-C7EECB20B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" y="4567599"/>
            <a:ext cx="4458363" cy="113229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841E9FC-1D19-4EDC-B6B6-F61B40670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635" y="3398767"/>
            <a:ext cx="4458363" cy="22690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322B93-C533-4392-B6DD-7BB84C23DFBD}"/>
              </a:ext>
            </a:extLst>
          </p:cNvPr>
          <p:cNvSpPr txBox="1"/>
          <p:nvPr/>
        </p:nvSpPr>
        <p:spPr>
          <a:xfrm>
            <a:off x="6435909" y="2905074"/>
            <a:ext cx="4125830" cy="375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/>
              <a:t> </a:t>
            </a:r>
            <a:r>
              <a:rPr lang="ko-KR" altLang="en-US" sz="1200" b="1" dirty="0" err="1"/>
              <a:t>팬시검색과</a:t>
            </a:r>
            <a:r>
              <a:rPr lang="ko-KR" altLang="en-US" sz="1200" b="1" dirty="0"/>
              <a:t> 슬라이스 검색이 차이</a:t>
            </a:r>
          </a:p>
        </p:txBody>
      </p:sp>
    </p:spTree>
    <p:extLst>
      <p:ext uri="{BB962C8B-B14F-4D97-AF65-F5344CB8AC3E}">
        <p14:creationId xmlns:p14="http://schemas.microsoft.com/office/powerpoint/2010/main" val="3447267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265973" y="1925011"/>
            <a:ext cx="10339873" cy="1503989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팬시 검색할 때 주의할 점은 행과 열을 전부 리스트로 전달할 경우는 두 리스트의 쌍으로 구성해서 배열의 원소를 표시합니다</a:t>
            </a:r>
            <a:r>
              <a:rPr lang="en-US" altLang="ko-KR" sz="2000" b="0" dirty="0"/>
              <a:t>.  </a:t>
            </a:r>
            <a:r>
              <a:rPr lang="ko-KR" altLang="en-US" sz="2000" b="0" dirty="0"/>
              <a:t>원하는 결과를 얻으려면 </a:t>
            </a:r>
            <a:r>
              <a:rPr lang="en-US" altLang="ko-KR" sz="2000" b="0" dirty="0" err="1"/>
              <a:t>np.ix</a:t>
            </a:r>
            <a:r>
              <a:rPr lang="en-US" altLang="ko-KR" sz="2000" b="0" dirty="0"/>
              <a:t>_ </a:t>
            </a:r>
            <a:r>
              <a:rPr lang="ko-KR" altLang="en-US" sz="2000" b="0" dirty="0"/>
              <a:t>함수로 처리해야 합니다</a:t>
            </a:r>
            <a:r>
              <a:rPr lang="en-US" altLang="ko-KR" sz="2000" b="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27B873-8B9A-47DC-A076-436030273353}"/>
              </a:ext>
            </a:extLst>
          </p:cNvPr>
          <p:cNvSpPr/>
          <p:nvPr/>
        </p:nvSpPr>
        <p:spPr>
          <a:xfrm>
            <a:off x="1294686" y="1327610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팬시 검색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7ED0F9-4726-4E35-80B7-8808729AC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10" y="3429000"/>
            <a:ext cx="2771775" cy="23336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5A681FC-A966-4EC0-AB3B-60FCA05F2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575" y="4216588"/>
            <a:ext cx="2368840" cy="7524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1924DD7-2DE1-42F1-AC93-7168219B5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030" y="4592826"/>
            <a:ext cx="2666146" cy="15430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F49BAFD-7BBC-4D25-9184-42FB816352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5006" y="3175051"/>
            <a:ext cx="3228975" cy="11334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B73FEBD-6396-48C6-A076-B74645DB0059}"/>
              </a:ext>
            </a:extLst>
          </p:cNvPr>
          <p:cNvSpPr txBox="1"/>
          <p:nvPr/>
        </p:nvSpPr>
        <p:spPr>
          <a:xfrm>
            <a:off x="3824660" y="3720680"/>
            <a:ext cx="2484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200" b="1" dirty="0"/>
              <a:t>행과 열을 전부 리스트로 검색</a:t>
            </a:r>
          </a:p>
        </p:txBody>
      </p:sp>
      <p:sp>
        <p:nvSpPr>
          <p:cNvPr id="17" name="화살표: 위로 굽음 16">
            <a:extLst>
              <a:ext uri="{FF2B5EF4-FFF2-40B4-BE49-F238E27FC236}">
                <a16:creationId xmlns:a16="http://schemas.microsoft.com/office/drawing/2014/main" id="{2E76E855-5CD7-4F22-B642-2837DD6ECE5E}"/>
              </a:ext>
            </a:extLst>
          </p:cNvPr>
          <p:cNvSpPr/>
          <p:nvPr/>
        </p:nvSpPr>
        <p:spPr>
          <a:xfrm rot="5400000">
            <a:off x="5996244" y="4550585"/>
            <a:ext cx="652412" cy="160511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D8F132-863A-487E-A15E-F0EC3077D393}"/>
              </a:ext>
            </a:extLst>
          </p:cNvPr>
          <p:cNvSpPr txBox="1"/>
          <p:nvPr/>
        </p:nvSpPr>
        <p:spPr>
          <a:xfrm>
            <a:off x="5470381" y="5859818"/>
            <a:ext cx="2484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200" b="1" dirty="0"/>
              <a:t> </a:t>
            </a:r>
            <a:r>
              <a:rPr lang="en-US" altLang="ko-KR" sz="1200" b="1" dirty="0" err="1"/>
              <a:t>np.ix</a:t>
            </a:r>
            <a:r>
              <a:rPr lang="en-US" altLang="ko-KR" sz="1200" b="1" dirty="0"/>
              <a:t>_ </a:t>
            </a:r>
            <a:r>
              <a:rPr lang="ko-KR" altLang="en-US" sz="1200" b="1" dirty="0"/>
              <a:t>함수로 처리</a:t>
            </a:r>
          </a:p>
        </p:txBody>
      </p:sp>
    </p:spTree>
    <p:extLst>
      <p:ext uri="{BB962C8B-B14F-4D97-AF65-F5344CB8AC3E}">
        <p14:creationId xmlns:p14="http://schemas.microsoft.com/office/powerpoint/2010/main" val="714574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265973" y="1925011"/>
            <a:ext cx="10339873" cy="1503989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팬시검색을 일반검색</a:t>
            </a:r>
            <a:r>
              <a:rPr lang="en-US" altLang="ko-KR" sz="2000" b="0" dirty="0"/>
              <a:t>, </a:t>
            </a:r>
            <a:r>
              <a:rPr lang="ko-KR" altLang="en-US" sz="2000" b="0" dirty="0"/>
              <a:t>슬라이스 검색과 혼합해서 처리가 가능합니다</a:t>
            </a:r>
            <a:r>
              <a:rPr lang="en-US" altLang="ko-KR" sz="2000" b="0" dirty="0"/>
              <a:t>. </a:t>
            </a:r>
            <a:r>
              <a:rPr lang="ko-KR" altLang="en-US" sz="2000" b="0" dirty="0"/>
              <a:t>팬시검색을 혼합한 결과도 새로운 배열을 </a:t>
            </a:r>
            <a:r>
              <a:rPr lang="ko-KR" altLang="en-US" sz="2000" dirty="0"/>
              <a:t>만듭니다</a:t>
            </a:r>
            <a:r>
              <a:rPr lang="en-US" altLang="ko-KR" sz="2000" dirty="0"/>
              <a:t>. </a:t>
            </a:r>
            <a:endParaRPr lang="en-US" altLang="ko-KR" sz="20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27B873-8B9A-47DC-A076-436030273353}"/>
              </a:ext>
            </a:extLst>
          </p:cNvPr>
          <p:cNvSpPr/>
          <p:nvPr/>
        </p:nvSpPr>
        <p:spPr>
          <a:xfrm>
            <a:off x="1294686" y="1327610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팬시 검색 혼용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E2666C-7EEE-4039-8110-EF1135D4F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781" y="4086225"/>
            <a:ext cx="2819400" cy="12668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D1C8BC9-14D9-4E4E-BF11-9FBA0C474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315" y="3429000"/>
            <a:ext cx="1590675" cy="13144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FB7AD1D-9A48-4FC6-81BE-82BE62BA6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315" y="4853074"/>
            <a:ext cx="2266950" cy="15335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6397886-D335-4D93-8D02-B756DE78FD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5124" y="4362536"/>
            <a:ext cx="2333625" cy="9810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7F845D0-9717-47A7-A495-B1A3A429410B}"/>
              </a:ext>
            </a:extLst>
          </p:cNvPr>
          <p:cNvSpPr txBox="1"/>
          <p:nvPr/>
        </p:nvSpPr>
        <p:spPr>
          <a:xfrm>
            <a:off x="8539993" y="3817084"/>
            <a:ext cx="2340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ko-KR" sz="1200" dirty="0"/>
              <a:t> </a:t>
            </a:r>
            <a:r>
              <a:rPr lang="ko-KR" altLang="en-US" sz="1200" dirty="0" err="1"/>
              <a:t>팬시검색결과는</a:t>
            </a:r>
            <a:r>
              <a:rPr lang="ko-KR" altLang="en-US" sz="1200" dirty="0"/>
              <a:t> 새로운 배열 </a:t>
            </a:r>
          </a:p>
        </p:txBody>
      </p:sp>
    </p:spTree>
    <p:extLst>
      <p:ext uri="{BB962C8B-B14F-4D97-AF65-F5344CB8AC3E}">
        <p14:creationId xmlns:p14="http://schemas.microsoft.com/office/powerpoint/2010/main" val="967464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265973" y="1925011"/>
            <a:ext cx="10339873" cy="1503989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팬시검색은 새로운 배열을 만들어서 검색할 때 다양한 조건을 넣어서 새로운 배열을 만들 수 있습니다</a:t>
            </a:r>
            <a:r>
              <a:rPr lang="en-US" altLang="ko-KR" sz="2000" b="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27B873-8B9A-47DC-A076-436030273353}"/>
              </a:ext>
            </a:extLst>
          </p:cNvPr>
          <p:cNvSpPr/>
          <p:nvPr/>
        </p:nvSpPr>
        <p:spPr>
          <a:xfrm>
            <a:off x="1294686" y="1327610"/>
            <a:ext cx="357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팬시검색을 이용한  축소 및 확대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64EE5A-81EE-41CC-9BF3-7EC5F986E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39" y="4172146"/>
            <a:ext cx="2733675" cy="1419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3C10F48-CA6B-472C-BD5C-B1F7E26A0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434" y="3983980"/>
            <a:ext cx="2209800" cy="18764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836C40B-8801-41BD-88CE-C7FEA0064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1335" y="3595884"/>
            <a:ext cx="3133725" cy="12858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62C7F76-8FC1-4573-BC40-89E6F9942A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8998" y="4881759"/>
            <a:ext cx="2438400" cy="10096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68E0F6-B190-419D-A4EF-9D0360ED67EA}"/>
              </a:ext>
            </a:extLst>
          </p:cNvPr>
          <p:cNvSpPr txBox="1"/>
          <p:nvPr/>
        </p:nvSpPr>
        <p:spPr>
          <a:xfrm>
            <a:off x="2072081" y="3221565"/>
            <a:ext cx="2733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200" dirty="0"/>
              <a:t> </a:t>
            </a:r>
            <a:r>
              <a:rPr lang="ko-KR" altLang="en-US" sz="1200" dirty="0"/>
              <a:t>배열보다 작게 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E89AE-E80E-41EB-B019-75BE5AECD244}"/>
              </a:ext>
            </a:extLst>
          </p:cNvPr>
          <p:cNvSpPr txBox="1"/>
          <p:nvPr/>
        </p:nvSpPr>
        <p:spPr>
          <a:xfrm>
            <a:off x="7521386" y="3098535"/>
            <a:ext cx="2733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200" dirty="0"/>
              <a:t> </a:t>
            </a:r>
            <a:r>
              <a:rPr lang="ko-KR" altLang="en-US" sz="1200" dirty="0"/>
              <a:t>배열보다 크게 조회</a:t>
            </a:r>
          </a:p>
        </p:txBody>
      </p:sp>
    </p:spTree>
    <p:extLst>
      <p:ext uri="{BB962C8B-B14F-4D97-AF65-F5344CB8AC3E}">
        <p14:creationId xmlns:p14="http://schemas.microsoft.com/office/powerpoint/2010/main" val="2622017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35808" y="2400831"/>
            <a:ext cx="8339328" cy="1953455"/>
          </a:xfrm>
        </p:spPr>
        <p:txBody>
          <a:bodyPr/>
          <a:lstStyle/>
          <a:p>
            <a:r>
              <a:rPr lang="ko-KR" altLang="en-US" sz="54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메소드나 함수로 검색하기</a:t>
            </a:r>
          </a:p>
        </p:txBody>
      </p:sp>
    </p:spTree>
    <p:extLst>
      <p:ext uri="{BB962C8B-B14F-4D97-AF65-F5344CB8AC3E}">
        <p14:creationId xmlns:p14="http://schemas.microsoft.com/office/powerpoint/2010/main" val="4270258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다차원 배열의 메소드인 </a:t>
            </a:r>
            <a:r>
              <a:rPr lang="en-US" altLang="ko-KR" sz="2000" dirty="0"/>
              <a:t>item, </a:t>
            </a:r>
            <a:r>
              <a:rPr lang="en-US" altLang="ko-KR" sz="2000" dirty="0" err="1"/>
              <a:t>iview</a:t>
            </a:r>
            <a:r>
              <a:rPr lang="ko-KR" altLang="en-US" sz="2000" dirty="0"/>
              <a:t>를 사용해서 검색이 가능하고 </a:t>
            </a:r>
            <a:r>
              <a:rPr lang="en-US" altLang="ko-KR" sz="2000" dirty="0"/>
              <a:t>itemset</a:t>
            </a:r>
            <a:r>
              <a:rPr lang="ko-KR" altLang="en-US" sz="2000" dirty="0"/>
              <a:t>으로 내부 원소를 갱신할 수 있습니다</a:t>
            </a:r>
            <a:r>
              <a:rPr lang="en-US" altLang="ko-KR" sz="2000" dirty="0"/>
              <a:t>.</a:t>
            </a:r>
            <a:endParaRPr lang="en-US" altLang="ko-KR" sz="20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메소드로 검색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CC393F-4941-46D6-8C0F-AEC6A8002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58" y="3767100"/>
            <a:ext cx="2876550" cy="14954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75BD152-E74D-48F6-BAA9-DD440BC66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483" y="3429000"/>
            <a:ext cx="1714500" cy="24860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E4696F9-4868-4A85-8B63-6928D620C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4019" y="2881312"/>
            <a:ext cx="19431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746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다차원 배열의 </a:t>
            </a:r>
            <a:r>
              <a:rPr lang="en-US" altLang="ko-KR" sz="2000" b="0" dirty="0"/>
              <a:t>take</a:t>
            </a:r>
            <a:r>
              <a:rPr lang="ko-KR" altLang="en-US" sz="2000" b="0" dirty="0"/>
              <a:t> 메소드로 검색하고 </a:t>
            </a:r>
            <a:r>
              <a:rPr lang="en-US" altLang="ko-KR" sz="2000" b="0" dirty="0"/>
              <a:t>put </a:t>
            </a:r>
            <a:r>
              <a:rPr lang="ko-KR" altLang="en-US" sz="2000" b="0" dirty="0"/>
              <a:t>메소드로 내부 원소를 변경할 수 있습니다</a:t>
            </a:r>
            <a:r>
              <a:rPr lang="en-US" altLang="ko-KR" sz="2000" b="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메소드로 검색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05F3A7-8DEE-4F52-8C11-B1A1C593F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81" y="3685956"/>
            <a:ext cx="3228975" cy="12477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CA097AD-64D1-45FF-898A-7631A1056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823" y="3429000"/>
            <a:ext cx="1866900" cy="22955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9AC7092-C43D-43ED-9EA5-1FE11FD45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950" y="3145872"/>
            <a:ext cx="3009900" cy="317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58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넘파이 함수 </a:t>
            </a:r>
            <a:r>
              <a:rPr lang="en-US" altLang="ko-KR" sz="2000" b="0" dirty="0"/>
              <a:t>choose</a:t>
            </a:r>
            <a:r>
              <a:rPr lang="ko-KR" altLang="en-US" sz="2000" b="0" dirty="0"/>
              <a:t>는 인덱스로 검색합니다</a:t>
            </a:r>
            <a:r>
              <a:rPr lang="en-US" altLang="ko-KR" sz="2000" b="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질의 함수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2FDAFB-835B-4D9F-B56D-6EB6CCE47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601" y="3636801"/>
            <a:ext cx="2971800" cy="13525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48D4A4-8ADF-4770-B048-F5F0D9F09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291" y="3530017"/>
            <a:ext cx="1685925" cy="13144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54E32EC-9A5F-4025-BB3E-AC981F53C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106" y="3444292"/>
            <a:ext cx="25336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54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넘파이 </a:t>
            </a:r>
            <a:r>
              <a:rPr lang="en-US" altLang="ko-KR" sz="2000" b="0" dirty="0"/>
              <a:t>where</a:t>
            </a:r>
            <a:r>
              <a:rPr lang="ko-KR" altLang="en-US" sz="2000" b="0" dirty="0"/>
              <a:t>는 조건식 </a:t>
            </a:r>
            <a:r>
              <a:rPr lang="ko-KR" altLang="en-US" sz="2000" dirty="0"/>
              <a:t>판단을 검색에 넣어서 조회가 가능합니다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 두 가지를 합친 함수가 </a:t>
            </a:r>
            <a:r>
              <a:rPr lang="en-US" altLang="ko-KR" sz="2000" dirty="0"/>
              <a:t>select, extract </a:t>
            </a:r>
            <a:r>
              <a:rPr lang="ko-KR" altLang="en-US" sz="2000" dirty="0"/>
              <a:t>입</a:t>
            </a:r>
            <a:r>
              <a:rPr lang="ko-KR" altLang="en-US" sz="2000" b="0" dirty="0"/>
              <a:t>니다</a:t>
            </a:r>
            <a:r>
              <a:rPr lang="en-US" altLang="ko-KR" sz="2000" b="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질의 함수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579AA8-47BB-4214-9AF0-60E70E8BE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448" y="3495638"/>
            <a:ext cx="2905125" cy="10191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AA86113-E58A-41FD-9081-9588B8B9C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448" y="4747732"/>
            <a:ext cx="3026618" cy="762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E99C081-2741-413D-A27B-14286BCC2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918" y="3595469"/>
            <a:ext cx="431501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2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35808" y="2400831"/>
            <a:ext cx="8339328" cy="1953455"/>
          </a:xfrm>
        </p:spPr>
        <p:txBody>
          <a:bodyPr/>
          <a:lstStyle/>
          <a:p>
            <a:r>
              <a:rPr lang="ko-KR" altLang="en-US" sz="54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배열의 일반 검색 </a:t>
            </a:r>
          </a:p>
        </p:txBody>
      </p:sp>
    </p:spTree>
    <p:extLst>
      <p:ext uri="{BB962C8B-B14F-4D97-AF65-F5344CB8AC3E}">
        <p14:creationId xmlns:p14="http://schemas.microsoft.com/office/powerpoint/2010/main" val="163108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107750" y="1939902"/>
            <a:ext cx="9576585" cy="845244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다차원 배열의 </a:t>
            </a:r>
            <a:r>
              <a:rPr lang="en-US" altLang="ko-KR" sz="2000" b="0" dirty="0"/>
              <a:t>index</a:t>
            </a:r>
            <a:r>
              <a:rPr lang="ko-KR" altLang="en-US" sz="2000" b="0" dirty="0"/>
              <a:t>는 </a:t>
            </a:r>
            <a:r>
              <a:rPr lang="en-US" altLang="ko-KR" sz="2000" b="0" dirty="0"/>
              <a:t>0</a:t>
            </a:r>
            <a:r>
              <a:rPr lang="ko-KR" altLang="en-US" sz="2000" b="0" dirty="0"/>
              <a:t>부터 시작하며 하나의 원소를 검색할 때 </a:t>
            </a:r>
            <a:r>
              <a:rPr lang="ko-KR" altLang="en-US" sz="2000" dirty="0"/>
              <a:t>사용합니다</a:t>
            </a:r>
            <a:r>
              <a:rPr lang="en-US" altLang="ko-KR" sz="2000" dirty="0"/>
              <a:t>.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벡터일때는 스칼라</a:t>
            </a:r>
            <a:r>
              <a:rPr lang="en-US" altLang="ko-KR" sz="2000" b="0" dirty="0"/>
              <a:t>, </a:t>
            </a:r>
            <a:r>
              <a:rPr lang="ko-KR" altLang="en-US" sz="2000" b="0" dirty="0"/>
              <a:t>행렬일 때는 벡터를 검색합니다</a:t>
            </a:r>
            <a:r>
              <a:rPr lang="en-US" altLang="ko-KR" sz="2000" b="0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722978-E318-420E-994B-395AEBA5078C}"/>
              </a:ext>
            </a:extLst>
          </p:cNvPr>
          <p:cNvSpPr/>
          <p:nvPr/>
        </p:nvSpPr>
        <p:spPr>
          <a:xfrm>
            <a:off x="1294686" y="132761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색인검색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EE026F-ADAB-44AE-984D-E0B23B139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42" y="2785147"/>
            <a:ext cx="2872282" cy="18325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1EC5140-8E26-470D-8502-5AEF90168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462" y="3263230"/>
            <a:ext cx="3352162" cy="19214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18209C-35D4-4670-88FA-B05EC2F41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373" y="3238808"/>
            <a:ext cx="3790950" cy="22475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94457F4-A433-49EB-9949-73F5AF01A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367" y="4371748"/>
            <a:ext cx="3173917" cy="128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7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868680" y="1888209"/>
            <a:ext cx="10305174" cy="1120171"/>
          </a:xfrm>
          <a:prstGeom prst="rect">
            <a:avLst/>
          </a:prstGeom>
        </p:spPr>
        <p:txBody>
          <a:bodyPr/>
          <a:lstStyle/>
          <a:p>
            <a:pPr marL="422041" indent="-42204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 b="0" dirty="0" err="1"/>
              <a:t>슬라이스검색은</a:t>
            </a:r>
            <a:r>
              <a:rPr lang="ko-KR" altLang="en-US" sz="1800" b="0" dirty="0"/>
              <a:t> 배열의 부분집합을 만듭니다</a:t>
            </a:r>
            <a:r>
              <a:rPr lang="en-US" altLang="ko-KR" sz="1800" b="0" dirty="0"/>
              <a:t>. </a:t>
            </a:r>
            <a:r>
              <a:rPr lang="ko-KR" altLang="en-US" sz="1800" b="0" dirty="0"/>
              <a:t>리스트는 새로운 사본을 만들지만 다차원 배열은 원본 데이터를 유지하는 하나의 뷰</a:t>
            </a:r>
            <a:r>
              <a:rPr lang="en-US" altLang="ko-KR" sz="1800" b="0" dirty="0"/>
              <a:t>(view)</a:t>
            </a:r>
            <a:r>
              <a:rPr lang="ko-KR" altLang="en-US" sz="1800" b="0" dirty="0"/>
              <a:t>를 만듭니다</a:t>
            </a:r>
            <a:r>
              <a:rPr lang="en-US" altLang="ko-KR" sz="1800" b="0" dirty="0"/>
              <a:t>. </a:t>
            </a:r>
            <a:r>
              <a:rPr lang="ko-KR" altLang="en-US" sz="1800" b="0" dirty="0"/>
              <a:t>또한 다차원 배열에서는 </a:t>
            </a:r>
            <a:r>
              <a:rPr lang="ko-KR" altLang="en-US" sz="1800" b="0" dirty="0" err="1"/>
              <a:t>슬라이스검색도</a:t>
            </a:r>
            <a:r>
              <a:rPr lang="ko-KR" altLang="en-US" sz="1800" b="0" dirty="0"/>
              <a:t> 축에 따른 다양한 차원을 구분해서 부분집합을 만들 수 있습니다</a:t>
            </a:r>
            <a:r>
              <a:rPr lang="en-US" altLang="ko-KR" sz="1800" b="0" dirty="0"/>
              <a:t>.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294967295"/>
          </p:nvPr>
        </p:nvSpPr>
        <p:spPr>
          <a:xfrm>
            <a:off x="11173854" y="6389076"/>
            <a:ext cx="1018146" cy="468924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4ACCB9-451C-4208-974F-732455766C0E}"/>
              </a:ext>
            </a:extLst>
          </p:cNvPr>
          <p:cNvSpPr/>
          <p:nvPr/>
        </p:nvSpPr>
        <p:spPr>
          <a:xfrm>
            <a:off x="1294686" y="1327610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슬라이스 검색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71E17A-CD72-4B34-A511-C3960FC9B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520" y="3258316"/>
            <a:ext cx="4234336" cy="26578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398C84A-385F-456C-9E8C-B1ADA277E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78" y="3337560"/>
            <a:ext cx="2962275" cy="23530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E3DD699-B545-4954-82F7-223A1A850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236" y="3567224"/>
            <a:ext cx="3082618" cy="104135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DA43D85-461C-492B-8BFD-2102A33199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6066" y="4858512"/>
            <a:ext cx="2979548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5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110879" y="1955236"/>
            <a:ext cx="9817840" cy="1147301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1800" b="0" dirty="0"/>
              <a:t>모든 것을 다 지정하지 않아도 조회하는 방법이 있습니다</a:t>
            </a:r>
            <a:r>
              <a:rPr lang="en-US" altLang="ko-KR" sz="1800" b="0" dirty="0"/>
              <a:t>. </a:t>
            </a:r>
            <a:r>
              <a:rPr lang="ko-KR" altLang="en-US" sz="1800" b="0" dirty="0"/>
              <a:t>이때는 </a:t>
            </a:r>
            <a:r>
              <a:rPr lang="ko-KR" altLang="en-US" sz="1800" b="0" dirty="0" err="1"/>
              <a:t>생략기호인</a:t>
            </a:r>
            <a:r>
              <a:rPr lang="ko-KR" altLang="en-US" sz="1800" b="0" dirty="0"/>
              <a:t> 점 </a:t>
            </a:r>
            <a:r>
              <a:rPr lang="en-US" altLang="ko-KR" sz="1800" b="0" dirty="0"/>
              <a:t>3</a:t>
            </a:r>
            <a:r>
              <a:rPr lang="ko-KR" altLang="en-US" sz="1800" b="0" dirty="0"/>
              <a:t>개를 연달아서 사용합니다</a:t>
            </a:r>
            <a:r>
              <a:rPr lang="en-US" altLang="ko-KR" sz="1800" b="0" dirty="0"/>
              <a:t>. </a:t>
            </a:r>
            <a:r>
              <a:rPr lang="ko-KR" altLang="en-US" sz="1800" b="0" dirty="0"/>
              <a:t>생략기호를 사용하면 내부적으로 검색할 때 다차원 배열의 모양을 자동으로 인식해서 처리합니다</a:t>
            </a:r>
            <a:r>
              <a:rPr lang="en-US" altLang="ko-KR" sz="1800" b="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31C995-E3BE-437B-A844-A409A7FEEC35}"/>
              </a:ext>
            </a:extLst>
          </p:cNvPr>
          <p:cNvSpPr/>
          <p:nvPr/>
        </p:nvSpPr>
        <p:spPr>
          <a:xfrm>
            <a:off x="1294686" y="1327610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생략기호를 사용한 접근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8E4288-63C4-4AC6-917E-E5079D764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3755464"/>
            <a:ext cx="3048000" cy="17749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025D49-99A9-421A-B345-4E5E2AC4F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778" y="3738456"/>
            <a:ext cx="2915414" cy="12203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8AFEB24-3935-4656-ACD4-BB2381E56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388" y="3655451"/>
            <a:ext cx="3159252" cy="7715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874C7DF-62E2-43D0-BBE9-359A9C71D4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6388" y="4721161"/>
            <a:ext cx="3159252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02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01368" y="2452272"/>
            <a:ext cx="9573768" cy="1953455"/>
          </a:xfrm>
        </p:spPr>
        <p:txBody>
          <a:bodyPr/>
          <a:lstStyle/>
          <a:p>
            <a:r>
              <a:rPr lang="ko-KR" altLang="en-US" sz="54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논리식 검색과</a:t>
            </a:r>
            <a:r>
              <a:rPr lang="en-US" altLang="ko-KR" sz="54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 </a:t>
            </a:r>
            <a:r>
              <a:rPr lang="ko-KR" altLang="en-US" sz="54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팬시검색</a:t>
            </a:r>
            <a:endParaRPr lang="en-US" altLang="ko-KR" sz="5400" dirty="0">
              <a:latin typeface="HY각헤드라인B" panose="02030600000101010101" pitchFamily="18" charset="-127"/>
              <a:ea typeface="HY각헤드라인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9293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71550" y="1929158"/>
            <a:ext cx="10165842" cy="978634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논리식을 평가한 후에 참인 경우의 원소만을 검색하는 것을 논리 검색이라고 합니다</a:t>
            </a:r>
            <a:r>
              <a:rPr lang="en-US" altLang="ko-KR" sz="2000" b="0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34B6E3-DABE-4100-A8C8-B8CE85260D5D}"/>
              </a:ext>
            </a:extLst>
          </p:cNvPr>
          <p:cNvSpPr/>
          <p:nvPr/>
        </p:nvSpPr>
        <p:spPr>
          <a:xfrm>
            <a:off x="1294686" y="1327610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논리 검색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678B31-CB8E-45F9-A485-A58C86B66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134" y="3140008"/>
            <a:ext cx="4542282" cy="24025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28DB7E0-2EBB-4917-9773-128959187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471" y="3264408"/>
            <a:ext cx="4924425" cy="157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78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71550" y="1929158"/>
            <a:ext cx="10165842" cy="978634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논리 검색을 사용해서 논리식의 평가가  참인 경우의  원소를 변경합니다</a:t>
            </a:r>
            <a:r>
              <a:rPr lang="en-US" altLang="ko-KR" sz="2000" b="0" dirty="0"/>
              <a:t>.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34B6E3-DABE-4100-A8C8-B8CE85260D5D}"/>
              </a:ext>
            </a:extLst>
          </p:cNvPr>
          <p:cNvSpPr/>
          <p:nvPr/>
        </p:nvSpPr>
        <p:spPr>
          <a:xfrm>
            <a:off x="1294686" y="1327610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논리 검색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A9862F-62EF-40E2-A472-62AD7D27F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333" y="3008566"/>
            <a:ext cx="4424363" cy="24412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CEF772-1255-4C59-A9E8-C007FAA58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344" y="3054287"/>
            <a:ext cx="5095875" cy="156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71550" y="1929158"/>
            <a:ext cx="10165842" cy="978634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논리 검색에 주의할 점은 </a:t>
            </a:r>
            <a:r>
              <a:rPr lang="en-US" altLang="ko-KR" sz="2000" b="0" dirty="0"/>
              <a:t>and, or, not </a:t>
            </a:r>
            <a:r>
              <a:rPr lang="ko-KR" altLang="en-US" sz="2000" dirty="0"/>
              <a:t> 연산을 사용하지 못합니다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대신 </a:t>
            </a:r>
            <a:r>
              <a:rPr lang="en-US" altLang="ko-KR" sz="2000" dirty="0"/>
              <a:t>logical_and </a:t>
            </a:r>
            <a:r>
              <a:rPr lang="ko-KR" altLang="en-US" sz="2000" dirty="0"/>
              <a:t>등의 함수를 사용합니다</a:t>
            </a:r>
            <a:r>
              <a:rPr lang="en-US" altLang="ko-KR" sz="2000" dirty="0"/>
              <a:t>. </a:t>
            </a:r>
            <a:r>
              <a:rPr lang="en-US" altLang="ko-KR" sz="2000" b="0" dirty="0"/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34B6E3-DABE-4100-A8C8-B8CE85260D5D}"/>
              </a:ext>
            </a:extLst>
          </p:cNvPr>
          <p:cNvSpPr/>
          <p:nvPr/>
        </p:nvSpPr>
        <p:spPr>
          <a:xfrm>
            <a:off x="1294686" y="1327610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논리 검색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B18FCA-D650-47F1-9DE2-788C3E9B3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27" y="3282490"/>
            <a:ext cx="5048250" cy="2247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D6D8AA3-4257-44FF-8C67-AD40A68A4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925" y="3250121"/>
            <a:ext cx="50101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328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1484</TotalTime>
  <Words>342</Words>
  <Application>Microsoft Office PowerPoint</Application>
  <PresentationFormat>와이드스크린</PresentationFormat>
  <Paragraphs>40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HY각헤드라인B</vt:lpstr>
      <vt:lpstr>HY헤드라인M</vt:lpstr>
      <vt:lpstr>나눔고딕 ExtraBold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LEEBOYOUNG</dc:creator>
  <cp:lastModifiedBy>ADMIN</cp:lastModifiedBy>
  <cp:revision>1793</cp:revision>
  <cp:lastPrinted>2018-09-11T11:01:44Z</cp:lastPrinted>
  <dcterms:created xsi:type="dcterms:W3CDTF">2018-08-31T05:30:56Z</dcterms:created>
  <dcterms:modified xsi:type="dcterms:W3CDTF">2020-10-15T12:40:37Z</dcterms:modified>
</cp:coreProperties>
</file>