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35" r:id="rId1"/>
  </p:sldMasterIdLst>
  <p:notesMasterIdLst>
    <p:notesMasterId r:id="rId32"/>
  </p:notesMasterIdLst>
  <p:handoutMasterIdLst>
    <p:handoutMasterId r:id="rId33"/>
  </p:handoutMasterIdLst>
  <p:sldIdLst>
    <p:sldId id="1972" r:id="rId2"/>
    <p:sldId id="1977" r:id="rId3"/>
    <p:sldId id="1728" r:id="rId4"/>
    <p:sldId id="1981" r:id="rId5"/>
    <p:sldId id="1983" r:id="rId6"/>
    <p:sldId id="1982" r:id="rId7"/>
    <p:sldId id="1984" r:id="rId8"/>
    <p:sldId id="1985" r:id="rId9"/>
    <p:sldId id="1986" r:id="rId10"/>
    <p:sldId id="1987" r:id="rId11"/>
    <p:sldId id="1990" r:id="rId12"/>
    <p:sldId id="1991" r:id="rId13"/>
    <p:sldId id="1992" r:id="rId14"/>
    <p:sldId id="1988" r:id="rId15"/>
    <p:sldId id="1989" r:id="rId16"/>
    <p:sldId id="2053" r:id="rId17"/>
    <p:sldId id="2054" r:id="rId18"/>
    <p:sldId id="2055" r:id="rId19"/>
    <p:sldId id="2056" r:id="rId20"/>
    <p:sldId id="2057" r:id="rId21"/>
    <p:sldId id="2058" r:id="rId22"/>
    <p:sldId id="2059" r:id="rId23"/>
    <p:sldId id="2060" r:id="rId24"/>
    <p:sldId id="2061" r:id="rId25"/>
    <p:sldId id="2062" r:id="rId26"/>
    <p:sldId id="1978" r:id="rId27"/>
    <p:sldId id="1979" r:id="rId28"/>
    <p:sldId id="1980" r:id="rId29"/>
    <p:sldId id="2082" r:id="rId30"/>
    <p:sldId id="2083" r:id="rId31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DAD0238-3560-EE4B-8BA6-3C1EDD243DE1}">
          <p14:sldIdLst>
            <p14:sldId id="1972"/>
            <p14:sldId id="1977"/>
            <p14:sldId id="1728"/>
            <p14:sldId id="1981"/>
            <p14:sldId id="1983"/>
            <p14:sldId id="1982"/>
            <p14:sldId id="1984"/>
            <p14:sldId id="1985"/>
            <p14:sldId id="1986"/>
            <p14:sldId id="1987"/>
            <p14:sldId id="1990"/>
            <p14:sldId id="1991"/>
            <p14:sldId id="1992"/>
            <p14:sldId id="1988"/>
            <p14:sldId id="1989"/>
            <p14:sldId id="2053"/>
            <p14:sldId id="2054"/>
            <p14:sldId id="2055"/>
            <p14:sldId id="2056"/>
            <p14:sldId id="2057"/>
            <p14:sldId id="2058"/>
            <p14:sldId id="2059"/>
            <p14:sldId id="2060"/>
            <p14:sldId id="2061"/>
            <p14:sldId id="2062"/>
            <p14:sldId id="1978"/>
            <p14:sldId id="1979"/>
            <p14:sldId id="1980"/>
            <p14:sldId id="2082"/>
            <p14:sldId id="2083"/>
          </p14:sldIdLst>
        </p14:section>
      </p14:sectionLst>
    </p:ex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orient="horz" pos="3861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56"/>
    <a:srgbClr val="333F50"/>
    <a:srgbClr val="072C56"/>
    <a:srgbClr val="526396"/>
    <a:srgbClr val="394D87"/>
    <a:srgbClr val="7B8FC7"/>
    <a:srgbClr val="0B4C86"/>
    <a:srgbClr val="00B0F0"/>
    <a:srgbClr val="FF9443"/>
    <a:srgbClr val="A3B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9" autoAdjust="0"/>
    <p:restoredTop sz="96370" autoAdjust="0"/>
  </p:normalViewPr>
  <p:slideViewPr>
    <p:cSldViewPr snapToGrid="0" snapToObjects="1">
      <p:cViewPr varScale="1">
        <p:scale>
          <a:sx n="115" d="100"/>
          <a:sy n="115" d="100"/>
        </p:scale>
        <p:origin x="450" y="102"/>
      </p:cViewPr>
      <p:guideLst>
        <p:guide/>
        <p:guide orient="horz" pos="38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00"/>
    </p:cViewPr>
  </p:sorterViewPr>
  <p:notesViewPr>
    <p:cSldViewPr snapToGrid="0" snapToObjects="1">
      <p:cViewPr varScale="1">
        <p:scale>
          <a:sx n="77" d="100"/>
          <a:sy n="77" d="100"/>
        </p:scale>
        <p:origin x="4008" y="120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E975BC0-1B3C-AA47-8381-31D8E9532F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5267D8-94CE-EA47-935F-82593FA6DF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6687BBD7-CCE5-2942-97B4-94371F0B8E1E}" type="datetimeFigureOut">
              <a:rPr kumimoji="1" lang="ko-KR" altLang="en-US" smtClean="0"/>
              <a:pPr/>
              <a:t>2020-10-26</a:t>
            </a:fld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A3774D-4723-314D-B373-2C023BC399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E43491-3A94-6646-B703-E0F202DC07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237CE94-D50B-9942-9E46-CEDC84A2CDC8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888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1C10679-9C98-6642-B08B-2CF286076737}" type="datetimeFigureOut">
              <a:rPr kumimoji="1" lang="ko-KR" altLang="en-US" smtClean="0"/>
              <a:pPr/>
              <a:t>2020-10-26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24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1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설명_아래마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2F6CA1-6EF3-4F27-8152-44F6B42B11F0}"/>
              </a:ext>
            </a:extLst>
          </p:cNvPr>
          <p:cNvSpPr/>
          <p:nvPr/>
        </p:nvSpPr>
        <p:spPr>
          <a:xfrm>
            <a:off x="257927" y="231005"/>
            <a:ext cx="672123" cy="54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E051D23-8086-4DD8-8654-60E73495B1CE}"/>
              </a:ext>
            </a:extLst>
          </p:cNvPr>
          <p:cNvCxnSpPr/>
          <p:nvPr/>
        </p:nvCxnSpPr>
        <p:spPr>
          <a:xfrm flipV="1">
            <a:off x="921172" y="760484"/>
            <a:ext cx="11168369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7AD63936-3C41-48A9-A8F4-500EFA576DD4}"/>
              </a:ext>
            </a:extLst>
          </p:cNvPr>
          <p:cNvSpPr txBox="1">
            <a:spLocks/>
          </p:cNvSpPr>
          <p:nvPr userDrawn="1"/>
        </p:nvSpPr>
        <p:spPr>
          <a:xfrm>
            <a:off x="904697" y="502036"/>
            <a:ext cx="3481388" cy="4794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Numpy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C47E46-FAEF-49EF-8255-2C78E77AF634}"/>
              </a:ext>
            </a:extLst>
          </p:cNvPr>
          <p:cNvSpPr/>
          <p:nvPr userDrawn="1"/>
        </p:nvSpPr>
        <p:spPr>
          <a:xfrm>
            <a:off x="629621" y="586531"/>
            <a:ext cx="275076" cy="275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1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53A1482-AB60-4110-84BF-33C5B1DB0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697" y="1308840"/>
            <a:ext cx="4462838" cy="457333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6102D3-E51D-4452-9340-60A54B112D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337925" y="60848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48204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미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EF243A0-A680-4E77-9DEF-3EFC156E6A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40747" y="3008340"/>
            <a:ext cx="1110506" cy="841321"/>
          </a:xfrm>
          <a:prstGeom prst="rect">
            <a:avLst/>
          </a:prstGeom>
        </p:spPr>
      </p:pic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780A552F-F0E9-45EE-A64F-B43E3BD024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876" y="938510"/>
            <a:ext cx="11684249" cy="155198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862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6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B5B88B-4C22-4344-B3E0-725D96D67FB0}"/>
              </a:ext>
            </a:extLst>
          </p:cNvPr>
          <p:cNvSpPr/>
          <p:nvPr userDrawn="1"/>
        </p:nvSpPr>
        <p:spPr>
          <a:xfrm>
            <a:off x="4530055" y="0"/>
            <a:ext cx="7661945" cy="1988191"/>
          </a:xfrm>
          <a:prstGeom prst="rect">
            <a:avLst/>
          </a:prstGeom>
          <a:blipFill dpi="0" rotWithShape="1">
            <a:blip r:embed="rId5">
              <a:alphaModFix amt="5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5">
            <a:extLst>
              <a:ext uri="{FF2B5EF4-FFF2-40B4-BE49-F238E27FC236}">
                <a16:creationId xmlns:a16="http://schemas.microsoft.com/office/drawing/2014/main" id="{B36E4F23-5F32-46E1-A0D0-DFC05218E1C1}"/>
              </a:ext>
            </a:extLst>
          </p:cNvPr>
          <p:cNvSpPr/>
          <p:nvPr userDrawn="1"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352B6924-1377-42F3-9F84-BE00A4C9D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8441" y="6063115"/>
            <a:ext cx="2743200" cy="365125"/>
          </a:xfrm>
          <a:prstGeom prst="rect">
            <a:avLst/>
          </a:prstGeom>
        </p:spPr>
        <p:txBody>
          <a:bodyPr/>
          <a:lstStyle/>
          <a:p>
            <a:fld id="{602A53D4-1A20-41E7-A164-64FB0163C8F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양쪽 모서리가 둥근 사각형 7">
            <a:extLst>
              <a:ext uri="{FF2B5EF4-FFF2-40B4-BE49-F238E27FC236}">
                <a16:creationId xmlns:a16="http://schemas.microsoft.com/office/drawing/2014/main" id="{066A06A6-EC7D-48A7-98E1-0ACB61FC23DE}"/>
              </a:ext>
            </a:extLst>
          </p:cNvPr>
          <p:cNvSpPr/>
          <p:nvPr userDrawn="1"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C16150F-39FF-4FE8-B1D3-2B8B398A631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148" y="845220"/>
            <a:ext cx="628493" cy="16105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BFAB22-0AA1-4105-B741-3579847C481A}"/>
              </a:ext>
            </a:extLst>
          </p:cNvPr>
          <p:cNvSpPr/>
          <p:nvPr userDrawn="1"/>
        </p:nvSpPr>
        <p:spPr>
          <a:xfrm>
            <a:off x="459956" y="1009213"/>
            <a:ext cx="1127208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52C713-C4B5-4CFF-839D-BB7B29A4852B}"/>
              </a:ext>
            </a:extLst>
          </p:cNvPr>
          <p:cNvSpPr/>
          <p:nvPr userDrawn="1"/>
        </p:nvSpPr>
        <p:spPr>
          <a:xfrm>
            <a:off x="459956" y="1009213"/>
            <a:ext cx="2160000" cy="45719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9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48" r:id="rId2"/>
    <p:sldLayoutId id="2147483749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598" y="1877019"/>
            <a:ext cx="11684249" cy="1551981"/>
          </a:xfrm>
        </p:spPr>
        <p:txBody>
          <a:bodyPr/>
          <a:lstStyle/>
          <a:p>
            <a:r>
              <a:rPr lang="ko-KR" altLang="en-US" sz="60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다차원 배열의 구조 변경하기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B8956CB-5928-45F9-BA26-8965FC465610}"/>
              </a:ext>
            </a:extLst>
          </p:cNvPr>
          <p:cNvSpPr txBox="1">
            <a:spLocks/>
          </p:cNvSpPr>
          <p:nvPr/>
        </p:nvSpPr>
        <p:spPr>
          <a:xfrm>
            <a:off x="3309001" y="3926162"/>
            <a:ext cx="5573997" cy="15519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400" b="1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Chapter 5</a:t>
            </a:r>
            <a:endParaRPr lang="ko-KR" altLang="en-US" sz="4400" b="1" dirty="0">
              <a:latin typeface="HY각헤드라인B" panose="02030600000101010101" pitchFamily="18" charset="-127"/>
              <a:ea typeface="HY각헤드라인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4267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동일한 형상을 가진 두 개의 배열을 만들고 </a:t>
            </a:r>
            <a:r>
              <a:rPr lang="en-US" altLang="ko-KR" sz="2000" dirty="0"/>
              <a:t>concatenate </a:t>
            </a:r>
            <a:r>
              <a:rPr lang="ko-KR" altLang="en-US" sz="2000" dirty="0"/>
              <a:t>함수로 수직과 수평으로 결합을 할 수 있습니다</a:t>
            </a:r>
            <a:r>
              <a:rPr lang="en-US" altLang="ko-KR" sz="20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배열을 결합하기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9C7023-75C4-449F-ABF2-019EB01D2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81" y="3201352"/>
            <a:ext cx="4657725" cy="2466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338577-7DD2-4FB6-AE6E-D59F3C3D9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110" y="3310889"/>
            <a:ext cx="3086100" cy="11239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684812A-C1BF-4091-8D88-746CC9407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486" y="5120639"/>
            <a:ext cx="3895725" cy="771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A6B261-2D9F-42AC-94F2-2E7A050CD80F}"/>
              </a:ext>
            </a:extLst>
          </p:cNvPr>
          <p:cNvSpPr txBox="1"/>
          <p:nvPr/>
        </p:nvSpPr>
        <p:spPr>
          <a:xfrm>
            <a:off x="7232904" y="2816352"/>
            <a:ext cx="3086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1200" b="1" dirty="0"/>
              <a:t>열의 크기가 동일할 때 수직 결합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A10373-B8ED-4E8D-B304-37E349813D82}"/>
              </a:ext>
            </a:extLst>
          </p:cNvPr>
          <p:cNvSpPr txBox="1"/>
          <p:nvPr/>
        </p:nvSpPr>
        <p:spPr>
          <a:xfrm>
            <a:off x="7129272" y="4652377"/>
            <a:ext cx="3086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1200" b="1" dirty="0"/>
              <a:t>행의 크기가 동일할 때 수평 결합</a:t>
            </a:r>
          </a:p>
        </p:txBody>
      </p:sp>
    </p:spTree>
    <p:extLst>
      <p:ext uri="{BB962C8B-B14F-4D97-AF65-F5344CB8AC3E}">
        <p14:creationId xmlns:p14="http://schemas.microsoft.com/office/powerpoint/2010/main" val="2941957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두 개의 일차원 배열을 만들고 </a:t>
            </a:r>
            <a:r>
              <a:rPr lang="en-US" altLang="ko-KR" sz="2000" dirty="0"/>
              <a:t>stack , vstack, hstack </a:t>
            </a:r>
            <a:r>
              <a:rPr lang="ko-KR" altLang="en-US" sz="2000" dirty="0"/>
              <a:t>함수로 배열을 수직과 수평으로 쌓을</a:t>
            </a:r>
            <a:r>
              <a:rPr lang="en-US" altLang="ko-KR" sz="2000" dirty="0"/>
              <a:t> </a:t>
            </a:r>
            <a:r>
              <a:rPr lang="ko-KR" altLang="en-US" sz="2000" dirty="0"/>
              <a:t>수가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배열을 쌓기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8726DA-CB1C-4D08-9117-6036AA002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211" y="3180969"/>
            <a:ext cx="2238375" cy="1143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C3A3F9B-1AA0-4D67-992A-3E559B9FA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939" y="2943225"/>
            <a:ext cx="2333625" cy="9715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2F3D473-3782-4907-A8F3-34AD5C3D2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85" y="3087622"/>
            <a:ext cx="2419350" cy="15525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EED6D31-D011-40CA-A9E7-7E1A6BEB6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9945" y="3914775"/>
            <a:ext cx="2409825" cy="23812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DFBB6F4-B622-436F-8DB9-9D9AE5CFFE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8299" y="4838127"/>
            <a:ext cx="23622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84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선형대수에서 큰 배열을 작은 배열로 분리해서 계산을 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넘파이 모듈의 다차원 배열도 하나의 배열을 분리해서 처리할 수 있습니다</a:t>
            </a:r>
            <a:r>
              <a:rPr lang="en-US" altLang="ko-KR" sz="2000" dirty="0"/>
              <a:t>.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2000" dirty="0"/>
              <a:t>. 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배열을 분리하기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C49D3A-A07B-4725-9606-AFFA31B31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339" y="2947797"/>
            <a:ext cx="4438650" cy="1200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C5D3F9C-5D2E-489B-86DA-2A61CBA5B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651" y="4450842"/>
            <a:ext cx="2343150" cy="14859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F088F47-7066-4F0B-898A-321E22806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089" y="3128772"/>
            <a:ext cx="19145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22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행과 열을 쌓을 때 </a:t>
            </a:r>
            <a:r>
              <a:rPr lang="en-US" altLang="ko-KR" sz="2000" dirty="0"/>
              <a:t>r_,</a:t>
            </a:r>
            <a:r>
              <a:rPr lang="ko-KR" altLang="en-US" sz="2000" dirty="0"/>
              <a:t> </a:t>
            </a:r>
            <a:r>
              <a:rPr lang="en-US" altLang="ko-KR" sz="2000" dirty="0"/>
              <a:t>c_</a:t>
            </a:r>
            <a:r>
              <a:rPr lang="ko-KR" altLang="en-US" sz="2000" dirty="0"/>
              <a:t> 를 사용할 수도 있습니다</a:t>
            </a:r>
            <a:r>
              <a:rPr lang="en-US" altLang="ko-KR" sz="20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배열 쌓기 객체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4FC8D8-E4A2-4F1A-A83F-30BE9DAED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74" y="3971888"/>
            <a:ext cx="4210050" cy="1704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3A78C2A-F997-499B-B7E6-2C9DC533C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154" y="3249844"/>
            <a:ext cx="2876550" cy="3524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924F2D9-AF6E-4757-8701-548EC56AB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983" y="3971888"/>
            <a:ext cx="49244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71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46914" y="2400831"/>
            <a:ext cx="9328222" cy="1953455"/>
          </a:xfrm>
        </p:spPr>
        <p:txBody>
          <a:bodyPr/>
          <a:lstStyle/>
          <a:p>
            <a:r>
              <a:rPr lang="ko-KR" altLang="en-US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내부 조작 함수</a:t>
            </a:r>
          </a:p>
        </p:txBody>
      </p:sp>
    </p:spTree>
    <p:extLst>
      <p:ext uri="{BB962C8B-B14F-4D97-AF65-F5344CB8AC3E}">
        <p14:creationId xmlns:p14="http://schemas.microsoft.com/office/powerpoint/2010/main" val="2144973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다차원 배열도 내부의 원소를 기준으로 처리를 할 때는 순서대로 정렬을 해서 사용할 수 있습니다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925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정렬 함수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sort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506705-3C75-428D-95D8-8E171B050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651" y="3429000"/>
            <a:ext cx="3371850" cy="2019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905B13-2FBD-4996-93D3-BAF9F3CA5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58" y="3288222"/>
            <a:ext cx="3064602" cy="9239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D73DE46-D246-4537-9F4F-833910836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957" y="4514813"/>
            <a:ext cx="3064603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14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값을 정렬을 하지 않고 인덱스 정렬은 </a:t>
            </a:r>
            <a:r>
              <a:rPr lang="en-US" altLang="ko-KR" sz="2000" dirty="0"/>
              <a:t>argsort </a:t>
            </a:r>
            <a:r>
              <a:rPr lang="ko-KR" altLang="en-US" sz="2000" dirty="0"/>
              <a:t>함수를 사용합니다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기존 원본 배열의 인덱스를 가지고 정렬한 배열을 반환합니다</a:t>
            </a:r>
            <a:r>
              <a:rPr lang="en-US" altLang="ko-KR" sz="20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291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정렬 함수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argsort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0CEBD1-2321-45AE-B223-655A8795A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23" y="3353936"/>
            <a:ext cx="3381375" cy="19621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7AE7F3D-91D6-4418-B9B1-7A1B4E80B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055" y="3230111"/>
            <a:ext cx="37623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40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넘파이 모듈은 다차원 배열인 </a:t>
            </a:r>
            <a:r>
              <a:rPr lang="en-US" altLang="ko-KR" sz="2000" dirty="0"/>
              <a:t>ndarray</a:t>
            </a:r>
            <a:r>
              <a:rPr lang="ko-KR" altLang="en-US" sz="2000" dirty="0"/>
              <a:t>와 행렬을 처리하는 </a:t>
            </a:r>
            <a:r>
              <a:rPr lang="en-US" altLang="ko-KR" sz="2000" dirty="0"/>
              <a:t>matrix </a:t>
            </a:r>
            <a:r>
              <a:rPr lang="ko-KR" altLang="en-US" sz="2000" dirty="0"/>
              <a:t>클래스가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이들은 서로 자료형을 교환할 수 있습니다</a:t>
            </a:r>
            <a:r>
              <a:rPr lang="en-US" altLang="ko-KR" sz="20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배열 클래스 변경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34F8AE-051B-440C-A606-9B747C4F2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651" y="3813264"/>
            <a:ext cx="3009900" cy="16478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253E53B-2827-4282-988D-30D89D694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468" y="4233862"/>
            <a:ext cx="2594602" cy="16097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0543B3D-0F05-4261-B4B5-8F3BD3A9B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8688" y="4233862"/>
            <a:ext cx="2200275" cy="1066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98C11C-AA2C-4582-9C41-77A4B25F2FF3}"/>
              </a:ext>
            </a:extLst>
          </p:cNvPr>
          <p:cNvSpPr txBox="1"/>
          <p:nvPr/>
        </p:nvSpPr>
        <p:spPr>
          <a:xfrm>
            <a:off x="6568580" y="3536265"/>
            <a:ext cx="2370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200" b="1" dirty="0"/>
              <a:t>자료형 변경하기</a:t>
            </a:r>
          </a:p>
        </p:txBody>
      </p:sp>
    </p:spTree>
    <p:extLst>
      <p:ext uri="{BB962C8B-B14F-4D97-AF65-F5344CB8AC3E}">
        <p14:creationId xmlns:p14="http://schemas.microsoft.com/office/powerpoint/2010/main" val="390571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다차원 배열을 </a:t>
            </a:r>
            <a:r>
              <a:rPr lang="en-US" altLang="ko-KR" sz="2000" dirty="0"/>
              <a:t>ones </a:t>
            </a:r>
            <a:r>
              <a:rPr lang="ko-KR" altLang="en-US" sz="2000" dirty="0"/>
              <a:t>함수로 만들면 모든 원소의 값이 </a:t>
            </a:r>
            <a:r>
              <a:rPr lang="en-US" altLang="ko-KR" sz="2000" dirty="0"/>
              <a:t>1</a:t>
            </a:r>
            <a:r>
              <a:rPr lang="ko-KR" altLang="en-US" sz="2000" dirty="0"/>
              <a:t>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모든 원소를 다른 값으로 변경하려면 </a:t>
            </a:r>
            <a:r>
              <a:rPr lang="en-US" altLang="ko-KR" sz="2000" dirty="0"/>
              <a:t>fill </a:t>
            </a:r>
            <a:r>
              <a:rPr lang="ko-KR" altLang="en-US" sz="2000" dirty="0"/>
              <a:t>메소드를 사용해서 변경합니다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또한 </a:t>
            </a:r>
            <a:r>
              <a:rPr lang="en-US" altLang="ko-KR" sz="2000" dirty="0"/>
              <a:t>full </a:t>
            </a:r>
            <a:r>
              <a:rPr lang="ko-KR" altLang="en-US" sz="2000" dirty="0"/>
              <a:t>함수는 새로 만드는 배열의 모든 값을 동일하게 처리합니다</a:t>
            </a:r>
            <a:r>
              <a:rPr lang="en-US" altLang="ko-KR" sz="20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배열의 값 변경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A3BA6D-026F-489D-81E4-E7F180AC2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179" y="3245098"/>
            <a:ext cx="4838700" cy="20288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81543F7-539C-4802-9969-8E7BF3C6B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179" y="5360608"/>
            <a:ext cx="46672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81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배열의 좌우</a:t>
            </a:r>
            <a:r>
              <a:rPr lang="en-US" altLang="ko-KR" sz="2000" dirty="0"/>
              <a:t>, </a:t>
            </a:r>
            <a:r>
              <a:rPr lang="ko-KR" altLang="en-US" sz="2000" dirty="0"/>
              <a:t>상하의 위치 및  각도에 따라 이동을 시킬 수 있습니다</a:t>
            </a:r>
            <a:r>
              <a:rPr lang="en-US" altLang="ko-KR" sz="20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위치변경 및 이동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6F4B7B-D679-45EF-9606-9DE7B80CC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213" y="3343238"/>
            <a:ext cx="3238500" cy="11715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7933BE-23D6-49D5-A74E-8144F4056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484" y="4610119"/>
            <a:ext cx="2085975" cy="15906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A218075-3B05-4223-A6EA-028193C6C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66" y="3269485"/>
            <a:ext cx="2762250" cy="12096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6B246E-098F-433A-AE16-E3D02C7E6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4419" y="4917609"/>
            <a:ext cx="1885950" cy="7810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C12E359-1BFF-4B28-833C-68FCAF1CA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0012" y="4316068"/>
            <a:ext cx="1885950" cy="217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5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46914" y="2400831"/>
            <a:ext cx="9328222" cy="1953455"/>
          </a:xfrm>
        </p:spPr>
        <p:txBody>
          <a:bodyPr/>
          <a:lstStyle/>
          <a:p>
            <a:r>
              <a:rPr lang="ko-KR" altLang="en-US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변경 및 결합 주요 함수</a:t>
            </a:r>
          </a:p>
        </p:txBody>
      </p:sp>
    </p:spTree>
    <p:extLst>
      <p:ext uri="{BB962C8B-B14F-4D97-AF65-F5344CB8AC3E}">
        <p14:creationId xmlns:p14="http://schemas.microsoft.com/office/powerpoint/2010/main" val="2379213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원소의 값에 대한 체크를 할 수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또한 무한대나 </a:t>
            </a:r>
            <a:r>
              <a:rPr lang="en-US" altLang="ko-KR" sz="2000" dirty="0"/>
              <a:t>nan</a:t>
            </a:r>
            <a:r>
              <a:rPr lang="ko-KR" altLang="en-US" sz="2000" dirty="0"/>
              <a:t>도 점검할 수 있습니다</a:t>
            </a:r>
            <a:r>
              <a:rPr lang="en-US" altLang="ko-KR" sz="20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877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배열 내의 원소 점검하기 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E923A0-4C6E-40D4-850F-C675ED46C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3386100"/>
            <a:ext cx="4914900" cy="2257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DF5C8A9-67C5-4AC9-B0F2-A825A51F6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535" y="3345859"/>
            <a:ext cx="3733800" cy="9620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AA0E6E3-4F80-45F2-9865-BB452ED80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535" y="4514812"/>
            <a:ext cx="39624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80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46914" y="2400831"/>
            <a:ext cx="9328222" cy="1953455"/>
          </a:xfrm>
        </p:spPr>
        <p:txBody>
          <a:bodyPr/>
          <a:lstStyle/>
          <a:p>
            <a:r>
              <a:rPr lang="ko-KR" altLang="en-US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배열의 </a:t>
            </a:r>
            <a:r>
              <a:rPr lang="en-US" altLang="ko-KR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padding </a:t>
            </a:r>
            <a:r>
              <a:rPr lang="ko-KR" altLang="en-US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처리</a:t>
            </a:r>
          </a:p>
        </p:txBody>
      </p:sp>
    </p:spTree>
    <p:extLst>
      <p:ext uri="{BB962C8B-B14F-4D97-AF65-F5344CB8AC3E}">
        <p14:creationId xmlns:p14="http://schemas.microsoft.com/office/powerpoint/2010/main" val="2633586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기존 배열 밖에 다른 원소를 더 붙여서 배열을 확장하는 방식입니다</a:t>
            </a:r>
            <a:r>
              <a:rPr lang="en-US" altLang="ko-KR" sz="20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패딩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17D1B9-8B62-4C26-A6E2-548F56154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822" y="3697448"/>
            <a:ext cx="2781300" cy="1295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C5BFE0-5B91-4407-A4DF-92C092E26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24163"/>
            <a:ext cx="24574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99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함수 </a:t>
            </a:r>
            <a:r>
              <a:rPr lang="en-US" altLang="ko-KR" sz="2000" dirty="0"/>
              <a:t>pad</a:t>
            </a:r>
            <a:r>
              <a:rPr lang="ko-KR" altLang="en-US" sz="2000" dirty="0"/>
              <a:t>를 가지고 배열에 패딩을 처리합니다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상수값으로</a:t>
            </a:r>
            <a:r>
              <a:rPr lang="ko-KR" altLang="en-US" sz="2000" dirty="0"/>
              <a:t> 패딩을 할 때는 </a:t>
            </a:r>
            <a:r>
              <a:rPr lang="en-US" altLang="ko-KR" sz="2000" dirty="0"/>
              <a:t>constant </a:t>
            </a:r>
            <a:r>
              <a:rPr lang="ko-KR" altLang="en-US" sz="2000" dirty="0"/>
              <a:t>문자열을 인자로 전달합니다</a:t>
            </a:r>
            <a:r>
              <a:rPr lang="en-US" altLang="ko-KR" sz="2000" dirty="0"/>
              <a:t>. 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패딩 함수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43FE11-C435-4E5A-9FC3-5DB76F812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651" y="3162342"/>
            <a:ext cx="2228850" cy="10191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31D171-D3C7-47BC-B1D3-773A6559C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651" y="4440091"/>
            <a:ext cx="2505075" cy="10763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B4414A3-1745-48E4-B579-C7466E6D0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790" y="3209967"/>
            <a:ext cx="2828925" cy="22193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C3ECFDC-DF46-43AF-816C-EA179007FB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9221" y="3209967"/>
            <a:ext cx="3124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29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기존 배열의 값으로 패딩이 필요하면 </a:t>
            </a:r>
            <a:r>
              <a:rPr lang="en-US" altLang="ko-KR" sz="2000" dirty="0"/>
              <a:t>edge </a:t>
            </a:r>
            <a:r>
              <a:rPr lang="ko-KR" altLang="en-US" sz="2000" dirty="0"/>
              <a:t>문자열을 인자로 전달합니다</a:t>
            </a:r>
            <a:r>
              <a:rPr lang="en-US" altLang="ko-KR" sz="2000" dirty="0"/>
              <a:t>.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패딩 함수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FFC0AC-2692-40DF-BD63-B98D614C6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209" y="3584152"/>
            <a:ext cx="2962275" cy="12668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ED1DF1B-D572-4E05-B655-C720848E8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367" y="3203151"/>
            <a:ext cx="2447925" cy="20288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B08CA88-21D2-473C-A41A-83E2B13EB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399" y="3203151"/>
            <a:ext cx="29622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32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패딩되는</a:t>
            </a:r>
            <a:r>
              <a:rPr lang="ko-KR" altLang="en-US" sz="2000" dirty="0"/>
              <a:t> 값을 최대값</a:t>
            </a:r>
            <a:r>
              <a:rPr lang="en-US" altLang="ko-KR" sz="2000" dirty="0"/>
              <a:t>, </a:t>
            </a:r>
            <a:r>
              <a:rPr lang="ko-KR" altLang="en-US" sz="2000" dirty="0"/>
              <a:t>최소값</a:t>
            </a:r>
            <a:r>
              <a:rPr lang="en-US" altLang="ko-KR" sz="2000" dirty="0"/>
              <a:t>, </a:t>
            </a:r>
            <a:r>
              <a:rPr lang="ko-KR" altLang="en-US" sz="2000" dirty="0"/>
              <a:t>평균</a:t>
            </a:r>
            <a:r>
              <a:rPr lang="en-US" altLang="ko-KR" sz="2000" dirty="0"/>
              <a:t>, </a:t>
            </a:r>
            <a:r>
              <a:rPr lang="ko-KR" altLang="en-US" sz="2000" dirty="0"/>
              <a:t>중앙값 등으로 지정할 수 있습니다</a:t>
            </a:r>
            <a:r>
              <a:rPr lang="en-US" altLang="ko-KR" sz="2000" dirty="0"/>
              <a:t>.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패딩 함수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33C161-2622-4001-B851-87BD09285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535" y="2818701"/>
            <a:ext cx="3105150" cy="32523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7CD0891-B490-41B9-83C7-3BEB32EA2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725" y="2818701"/>
            <a:ext cx="2876550" cy="28860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2B06141-1246-4A7C-946E-E2421D8A8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858" y="2632526"/>
            <a:ext cx="28765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68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598" y="1877019"/>
            <a:ext cx="11684249" cy="1551981"/>
          </a:xfrm>
        </p:spPr>
        <p:txBody>
          <a:bodyPr/>
          <a:lstStyle/>
          <a:p>
            <a:r>
              <a:rPr lang="ko-KR" altLang="en-US" sz="60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넘파이 모듈의 자료형 이해하기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B8956CB-5928-45F9-BA26-8965FC465610}"/>
              </a:ext>
            </a:extLst>
          </p:cNvPr>
          <p:cNvSpPr txBox="1">
            <a:spLocks/>
          </p:cNvSpPr>
          <p:nvPr/>
        </p:nvSpPr>
        <p:spPr>
          <a:xfrm>
            <a:off x="3309001" y="3926162"/>
            <a:ext cx="5573997" cy="15519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400" b="1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Chapter 6</a:t>
            </a:r>
            <a:endParaRPr lang="ko-KR" altLang="en-US" sz="4400" b="1" dirty="0">
              <a:latin typeface="HY각헤드라인B" panose="02030600000101010101" pitchFamily="18" charset="-127"/>
              <a:ea typeface="HY각헤드라인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3132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46914" y="2400831"/>
            <a:ext cx="9328222" cy="1953455"/>
          </a:xfrm>
        </p:spPr>
        <p:txBody>
          <a:bodyPr/>
          <a:lstStyle/>
          <a:p>
            <a:r>
              <a:rPr lang="en-US" altLang="ko-KR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dtype</a:t>
            </a:r>
            <a:r>
              <a:rPr lang="ko-KR" altLang="en-US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으로 자료형 객체 생성하기</a:t>
            </a:r>
          </a:p>
        </p:txBody>
      </p:sp>
    </p:spTree>
    <p:extLst>
      <p:ext uri="{BB962C8B-B14F-4D97-AF65-F5344CB8AC3E}">
        <p14:creationId xmlns:p14="http://schemas.microsoft.com/office/powerpoint/2010/main" val="2781887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다차원 배열의 자료형을 관리하는 클래스가 </a:t>
            </a:r>
            <a:r>
              <a:rPr lang="en-US" altLang="ko-KR" sz="2000" b="0" dirty="0"/>
              <a:t>dtype </a:t>
            </a:r>
            <a:r>
              <a:rPr lang="ko-KR" altLang="en-US" sz="2000" b="0" dirty="0"/>
              <a:t>입니다</a:t>
            </a:r>
            <a:r>
              <a:rPr lang="en-US" altLang="ko-KR" sz="2000" b="0" dirty="0"/>
              <a:t>. </a:t>
            </a:r>
            <a:r>
              <a:rPr lang="ko-KR" altLang="en-US" sz="2000" b="0" dirty="0"/>
              <a:t>이 클래스로 객체를 만들어서 관리합니다</a:t>
            </a:r>
            <a:r>
              <a:rPr lang="en-US" altLang="ko-KR" sz="2000" b="0" dirty="0"/>
              <a:t>. </a:t>
            </a:r>
            <a:r>
              <a:rPr lang="ko-KR" altLang="en-US" sz="2000" b="0" dirty="0"/>
              <a:t>배열을 생성할 때 자료형 클래스가 </a:t>
            </a:r>
            <a:r>
              <a:rPr lang="en-US" altLang="ko-KR" sz="2000" b="0" dirty="0"/>
              <a:t>dtype </a:t>
            </a:r>
            <a:r>
              <a:rPr lang="ko-KR" altLang="en-US" sz="2000" b="0" dirty="0"/>
              <a:t>인자에 전달됩니다</a:t>
            </a:r>
            <a:r>
              <a:rPr lang="en-US" altLang="ko-KR" sz="2000" b="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dtype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클래스 알아보기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64FEB8-4F93-4518-B454-57026385F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067" y="3429000"/>
            <a:ext cx="3016397" cy="1704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1C1F51-2408-4D38-BDEA-2E2B9C7B2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912" y="3514725"/>
            <a:ext cx="3619119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35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넘파이 모듈의 대표적인 정수 클래스는 </a:t>
            </a:r>
            <a:r>
              <a:rPr lang="en-US" altLang="ko-KR" sz="2000" b="0" dirty="0"/>
              <a:t>np.int_ </a:t>
            </a:r>
            <a:r>
              <a:rPr lang="ko-KR" altLang="en-US" sz="2000" b="0" dirty="0"/>
              <a:t>입니다</a:t>
            </a:r>
            <a:r>
              <a:rPr lang="en-US" altLang="ko-KR" sz="2000" b="0" dirty="0"/>
              <a:t>. </a:t>
            </a:r>
            <a:r>
              <a:rPr lang="ko-KR" altLang="en-US" sz="2000" b="0" dirty="0"/>
              <a:t>이 클래스는 기본으로 </a:t>
            </a:r>
            <a:r>
              <a:rPr lang="en-US" altLang="ko-KR" sz="2000" b="0" dirty="0"/>
              <a:t>int32</a:t>
            </a:r>
            <a:r>
              <a:rPr lang="ko-KR" altLang="en-US" sz="2000" b="0" dirty="0"/>
              <a:t>입니다</a:t>
            </a:r>
            <a:r>
              <a:rPr lang="en-US" altLang="ko-KR" sz="2000" b="0" dirty="0"/>
              <a:t>. </a:t>
            </a:r>
            <a:r>
              <a:rPr lang="ko-KR" altLang="en-US" sz="2000" b="0" dirty="0"/>
              <a:t>이 클래스의 상속관계를 </a:t>
            </a:r>
            <a:r>
              <a:rPr lang="en-US" altLang="ko-KR" sz="2000" b="0" dirty="0"/>
              <a:t>mro </a:t>
            </a:r>
            <a:r>
              <a:rPr lang="ko-KR" altLang="en-US" sz="2000" b="0" dirty="0"/>
              <a:t>메소드로 확인할 수 있습니다</a:t>
            </a:r>
            <a:endParaRPr lang="en-US" altLang="ko-KR" sz="20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자료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클래스 알아보기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5A2342-A5A6-49B8-A815-95C7265D4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686" y="3448013"/>
            <a:ext cx="2171700" cy="2133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7357C2D-27C9-4386-91C5-041BDB0AD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083" y="3448013"/>
            <a:ext cx="3162300" cy="19431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7991A67-A796-4DF6-A3F8-C737CE71D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080" y="3167025"/>
            <a:ext cx="21717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2000" dirty="0"/>
              <a:t>1</a:t>
            </a:r>
            <a:r>
              <a:rPr lang="ko-KR" altLang="en-US" sz="2000" dirty="0"/>
              <a:t>차원 배열을 만들고 내부의 원소 개수가 동일한 형상을 가진 다른 차원의 배열로 변경할 수 있습니다</a:t>
            </a:r>
            <a:r>
              <a:rPr lang="en-US" altLang="ko-KR" sz="2000" dirty="0"/>
              <a:t>. 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2000" dirty="0"/>
              <a:t>Reshape </a:t>
            </a:r>
            <a:r>
              <a:rPr lang="ko-KR" altLang="en-US" sz="2000" dirty="0"/>
              <a:t>메소드에 형상을 인자로 전달해서 배열의 형상을 변경합니다</a:t>
            </a:r>
            <a:r>
              <a:rPr lang="en-US" altLang="ko-KR" sz="20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배열의 형상 변경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58505F9-641A-4C11-B569-8D334DC9D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904" y="3341523"/>
            <a:ext cx="4608000" cy="10005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0646E01-8A85-43A0-B821-41A7213E7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904" y="4757974"/>
            <a:ext cx="4504800" cy="12287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DB92A13-E206-4B71-B9E5-67A722866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133" y="3327673"/>
            <a:ext cx="4105275" cy="1143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50CF0F7-80A7-48F9-8844-551DEA043E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133" y="4975942"/>
            <a:ext cx="4255523" cy="14573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17B232-2B1E-4BCE-9D5D-3470F6A7DFD7}"/>
              </a:ext>
            </a:extLst>
          </p:cNvPr>
          <p:cNvSpPr txBox="1"/>
          <p:nvPr/>
        </p:nvSpPr>
        <p:spPr>
          <a:xfrm>
            <a:off x="6940296" y="4584808"/>
            <a:ext cx="3754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ko-KR" sz="1200" dirty="0"/>
              <a:t> -1</a:t>
            </a:r>
            <a:r>
              <a:rPr lang="ko-KR" altLang="en-US" sz="1200" dirty="0"/>
              <a:t>을</a:t>
            </a:r>
            <a:r>
              <a:rPr lang="en-US" altLang="ko-KR" sz="1200" dirty="0"/>
              <a:t> </a:t>
            </a:r>
            <a:r>
              <a:rPr lang="ko-KR" altLang="en-US" sz="1200" dirty="0"/>
              <a:t>지정하면 나머지 형상의 자동으로 세팅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762798-3481-43A5-9D3E-DB566A30CA0D}"/>
              </a:ext>
            </a:extLst>
          </p:cNvPr>
          <p:cNvSpPr txBox="1"/>
          <p:nvPr/>
        </p:nvSpPr>
        <p:spPr>
          <a:xfrm>
            <a:off x="6883650" y="3064524"/>
            <a:ext cx="3754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ko-KR" sz="1200" dirty="0"/>
              <a:t> </a:t>
            </a:r>
            <a:r>
              <a:rPr lang="ko-KR" altLang="en-US" sz="1200" dirty="0"/>
              <a:t>원소의 개수가 안 맞으면 에러 발생</a:t>
            </a:r>
          </a:p>
        </p:txBody>
      </p:sp>
    </p:spTree>
    <p:extLst>
      <p:ext uri="{BB962C8B-B14F-4D97-AF65-F5344CB8AC3E}">
        <p14:creationId xmlns:p14="http://schemas.microsoft.com/office/powerpoint/2010/main" val="39499764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정수와 실수</a:t>
            </a:r>
            <a:r>
              <a:rPr lang="en-US" altLang="ko-KR" sz="2000" b="0" dirty="0"/>
              <a:t>, </a:t>
            </a:r>
            <a:r>
              <a:rPr lang="ko-KR" altLang="en-US" sz="2000" b="0" dirty="0"/>
              <a:t>복소수를 처리하는 </a:t>
            </a:r>
            <a:r>
              <a:rPr lang="ko-KR" altLang="en-US" sz="2000" b="0" dirty="0" err="1"/>
              <a:t>자료형들입니다</a:t>
            </a:r>
            <a:r>
              <a:rPr lang="en-US" altLang="ko-KR" sz="2000" b="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040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정수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실수 자료형 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E20C75-8B56-47D2-8C9F-0E38C1DB8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651" y="3428999"/>
            <a:ext cx="4638675" cy="18764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3EFAED-C094-4336-BD5A-25BDE3845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838" y="3428998"/>
            <a:ext cx="46577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8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배열의 크기를 </a:t>
            </a:r>
            <a:r>
              <a:rPr lang="en-US" altLang="ko-KR" sz="2000" dirty="0" err="1"/>
              <a:t>resiz</a:t>
            </a:r>
            <a:r>
              <a:rPr lang="ko-KR" altLang="en-US" sz="2000" dirty="0"/>
              <a:t>로 변경해봅니다</a:t>
            </a:r>
            <a:r>
              <a:rPr lang="en-US" altLang="ko-KR" sz="2000" dirty="0"/>
              <a:t>. Reshape</a:t>
            </a:r>
            <a:r>
              <a:rPr lang="ko-KR" altLang="en-US" sz="2000" dirty="0"/>
              <a:t>와 차이점은 더 큰 배열로 확장할 수 있습니다</a:t>
            </a:r>
            <a:r>
              <a:rPr lang="en-US" altLang="ko-KR" sz="2000" dirty="0"/>
              <a:t>.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배열의 크기 변경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F63198-264B-4909-BD68-211EB785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57" y="3328987"/>
            <a:ext cx="1838325" cy="10096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3A21375-9C76-4E9A-BE37-41CAC2F56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703" y="4502657"/>
            <a:ext cx="2876550" cy="6191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91F82A6-7FB3-4D35-909D-F52869E32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703" y="5424449"/>
            <a:ext cx="2657475" cy="6286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D29A269-B6F2-4C39-AD01-BC6D9EF36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5110" y="3328987"/>
            <a:ext cx="2467793" cy="1905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DE05B4F-4691-4185-B05D-4E77B19C0F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6999" y="3386137"/>
            <a:ext cx="2933700" cy="21050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3C6897E-35ED-4DB3-AE85-5516F3F219EF}"/>
              </a:ext>
            </a:extLst>
          </p:cNvPr>
          <p:cNvSpPr txBox="1"/>
          <p:nvPr/>
        </p:nvSpPr>
        <p:spPr>
          <a:xfrm>
            <a:off x="7916999" y="2831479"/>
            <a:ext cx="3145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ko-KR" sz="1200" dirty="0"/>
              <a:t> </a:t>
            </a:r>
            <a:r>
              <a:rPr lang="ko-KR" altLang="en-US" sz="1200" dirty="0"/>
              <a:t>새로운 배열을 </a:t>
            </a:r>
            <a:r>
              <a:rPr lang="ko-KR" altLang="en-US" sz="1200" dirty="0" err="1"/>
              <a:t>만들때</a:t>
            </a:r>
            <a:r>
              <a:rPr lang="ko-KR" altLang="en-US" sz="1200" dirty="0"/>
              <a:t> </a:t>
            </a:r>
            <a:r>
              <a:rPr lang="en-US" altLang="ko-KR" sz="1200" dirty="0"/>
              <a:t>refcheck=False</a:t>
            </a:r>
            <a:r>
              <a:rPr lang="ko-KR" altLang="en-US" sz="1200" dirty="0"/>
              <a:t> 지정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319AA5-3220-473C-918B-5842A2DC6217}"/>
              </a:ext>
            </a:extLst>
          </p:cNvPr>
          <p:cNvSpPr txBox="1"/>
          <p:nvPr/>
        </p:nvSpPr>
        <p:spPr>
          <a:xfrm>
            <a:off x="4619612" y="2831479"/>
            <a:ext cx="2598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ko-KR" sz="1200" dirty="0"/>
              <a:t> shape</a:t>
            </a:r>
            <a:r>
              <a:rPr lang="ko-KR" altLang="en-US" sz="1200" dirty="0"/>
              <a:t>를 다른 차원으로 확대 가능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64C884-350D-4436-9159-323F121BF694}"/>
              </a:ext>
            </a:extLst>
          </p:cNvPr>
          <p:cNvSpPr txBox="1"/>
          <p:nvPr/>
        </p:nvSpPr>
        <p:spPr>
          <a:xfrm>
            <a:off x="972482" y="2831479"/>
            <a:ext cx="2226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ko-KR" sz="1200" dirty="0"/>
              <a:t> </a:t>
            </a:r>
            <a:r>
              <a:rPr lang="ko-KR" altLang="en-US" sz="1200" dirty="0"/>
              <a:t>동일 차원에서 크기만 확장 </a:t>
            </a:r>
          </a:p>
        </p:txBody>
      </p:sp>
    </p:spTree>
    <p:extLst>
      <p:ext uri="{BB962C8B-B14F-4D97-AF65-F5344CB8AC3E}">
        <p14:creationId xmlns:p14="http://schemas.microsoft.com/office/powerpoint/2010/main" val="354211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2000" dirty="0"/>
              <a:t>Meshgrid </a:t>
            </a:r>
            <a:r>
              <a:rPr lang="ko-KR" altLang="en-US" sz="2000" dirty="0"/>
              <a:t>함수를 사용하면 두 개의 배열을 가지고 확장된 두 개의 다른 배열을 만듭니다</a:t>
            </a:r>
            <a:r>
              <a:rPr lang="en-US" altLang="ko-KR" sz="20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3820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차원 배열을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차원 배열로 변경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DC7E3A-3432-4521-9AD9-6EA5E6452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01" y="3429000"/>
            <a:ext cx="2424562" cy="7905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36682AE-E475-4E49-BF02-4110CF310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250" y="3133688"/>
            <a:ext cx="2667000" cy="27622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E8E8631-B0E6-4372-99B7-4ACFBCA10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467" y="3133688"/>
            <a:ext cx="3551897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2000" dirty="0"/>
              <a:t> mgrid </a:t>
            </a:r>
            <a:r>
              <a:rPr lang="ko-KR" altLang="en-US" sz="2000" dirty="0"/>
              <a:t>함수에 인자로 슬라이스 전달하면 두 개의 배열을 반환합니다</a:t>
            </a:r>
            <a:r>
              <a:rPr lang="en-US" altLang="ko-KR" sz="20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3820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차원 배열을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차원 배열로 변경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61D897C-EBD7-4B6D-B250-46F8698B6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880" y="3666170"/>
            <a:ext cx="3604832" cy="20859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C7903CD-F1C2-4084-A98D-C12160E35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3504246"/>
            <a:ext cx="4299396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90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Ogird</a:t>
            </a:r>
            <a:r>
              <a:rPr lang="ko-KR" altLang="en-US" sz="2000" dirty="0"/>
              <a:t>함수에 인자로 슬라이스 전달하면  </a:t>
            </a:r>
            <a:r>
              <a:rPr lang="en-US" altLang="ko-KR" sz="2000" dirty="0"/>
              <a:t>2</a:t>
            </a:r>
            <a:r>
              <a:rPr lang="ko-KR" altLang="en-US" sz="2000" dirty="0"/>
              <a:t>차원 두 개의 배열을 반환합니다</a:t>
            </a:r>
            <a:r>
              <a:rPr lang="en-US" altLang="ko-KR" sz="2000" dirty="0"/>
              <a:t>.  </a:t>
            </a:r>
            <a:r>
              <a:rPr lang="ko-KR" altLang="en-US" sz="2000" dirty="0"/>
              <a:t>첫번째는 </a:t>
            </a:r>
            <a:r>
              <a:rPr lang="ko-KR" altLang="en-US" sz="2000" dirty="0" err="1"/>
              <a:t>열벡터이고</a:t>
            </a:r>
            <a:r>
              <a:rPr lang="ko-KR" altLang="en-US" sz="2000" dirty="0"/>
              <a:t> 두번째는 </a:t>
            </a:r>
            <a:r>
              <a:rPr lang="ko-KR" altLang="en-US" sz="2000" dirty="0" err="1"/>
              <a:t>행벡터입니다</a:t>
            </a:r>
            <a:r>
              <a:rPr lang="en-US" altLang="ko-KR" sz="2000" dirty="0"/>
              <a:t>.  </a:t>
            </a:r>
            <a:r>
              <a:rPr lang="ko-KR" altLang="en-US" sz="2000" dirty="0"/>
              <a:t>이 두개를 </a:t>
            </a:r>
            <a:r>
              <a:rPr lang="ko-KR" altLang="en-US" sz="2000" dirty="0" err="1"/>
              <a:t>브로드캐스탱해서</a:t>
            </a:r>
            <a:r>
              <a:rPr lang="ko-KR" altLang="en-US" sz="2000" dirty="0"/>
              <a:t> 동일한 형상의 배열을 만들 수 있습니다</a:t>
            </a:r>
            <a:r>
              <a:rPr lang="en-US" altLang="ko-KR" sz="20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3954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차원 배열을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차원 배열로 변경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D3C9AC-DC68-4DBB-A327-DC3B5EF86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349" y="3429000"/>
            <a:ext cx="3425265" cy="22402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FB170C-E620-43E5-A3A7-9E71A7142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910" y="3286124"/>
            <a:ext cx="3533394" cy="23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75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다차원 배열에서 축의 차원이 </a:t>
            </a:r>
            <a:r>
              <a:rPr lang="en-US" altLang="ko-KR" sz="2000" dirty="0"/>
              <a:t>1</a:t>
            </a:r>
            <a:r>
              <a:rPr lang="ko-KR" altLang="en-US" sz="2000" dirty="0"/>
              <a:t>인 것을 없애서 차원을 축소할 필요가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이때 축소하는 함수 </a:t>
            </a:r>
            <a:r>
              <a:rPr lang="en-US" altLang="ko-KR" sz="2000" dirty="0"/>
              <a:t>squeeze</a:t>
            </a:r>
            <a:r>
              <a:rPr lang="ko-KR" altLang="en-US" sz="2000" dirty="0"/>
              <a:t>에 배열을 전달해서 사용합니다</a:t>
            </a:r>
            <a:r>
              <a:rPr lang="en-US" altLang="ko-KR" sz="20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78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축이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 차원을 줄이기 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93E33F-EBAE-4AF0-8E08-3F7CDA699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686" y="3548025"/>
            <a:ext cx="3451050" cy="1933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CF8632-BBFD-4BDB-BD49-665654140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463" y="3364801"/>
            <a:ext cx="27813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9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원소를  반복해서 증가하는 </a:t>
            </a:r>
            <a:r>
              <a:rPr lang="en-US" altLang="ko-KR" sz="2000" dirty="0"/>
              <a:t>repeat </a:t>
            </a:r>
            <a:r>
              <a:rPr lang="ko-KR" altLang="en-US" sz="2000" dirty="0"/>
              <a:t>함수</a:t>
            </a:r>
            <a:r>
              <a:rPr lang="en-US" altLang="ko-KR" sz="2000" dirty="0"/>
              <a:t>, </a:t>
            </a:r>
            <a:r>
              <a:rPr lang="ko-KR" altLang="en-US" sz="2000" dirty="0"/>
              <a:t>주어진 배열의 </a:t>
            </a:r>
            <a:r>
              <a:rPr lang="ko-KR" altLang="en-US" sz="2000" dirty="0" err="1"/>
              <a:t>크키를</a:t>
            </a:r>
            <a:r>
              <a:rPr lang="ko-KR" altLang="en-US" sz="2000" dirty="0"/>
              <a:t> 확대하는 </a:t>
            </a:r>
            <a:r>
              <a:rPr lang="en-US" altLang="ko-KR" sz="2000" dirty="0"/>
              <a:t>tile </a:t>
            </a:r>
            <a:r>
              <a:rPr lang="ko-KR" altLang="en-US" sz="2000" dirty="0"/>
              <a:t>함수 등을 알아봅니다</a:t>
            </a:r>
            <a:r>
              <a:rPr lang="en-US" altLang="ko-KR" sz="20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3801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내부 원소를 가지고 배열 확대하기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1268A5-1040-44BD-B3EA-AE24A5951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651" y="3275076"/>
            <a:ext cx="3600450" cy="1752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D23ACF1-E2FA-4CF2-8111-CF8A4D24B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901" y="3275076"/>
            <a:ext cx="28098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3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1484</TotalTime>
  <Words>603</Words>
  <Application>Microsoft Office PowerPoint</Application>
  <PresentationFormat>와이드스크린</PresentationFormat>
  <Paragraphs>66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HY각헤드라인B</vt:lpstr>
      <vt:lpstr>HY헤드라인M</vt:lpstr>
      <vt:lpstr>나눔고딕 ExtraBold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LEEBOYOUNG</dc:creator>
  <cp:lastModifiedBy>ADMIN</cp:lastModifiedBy>
  <cp:revision>1793</cp:revision>
  <cp:lastPrinted>2018-09-11T11:01:44Z</cp:lastPrinted>
  <dcterms:created xsi:type="dcterms:W3CDTF">2018-08-31T05:30:56Z</dcterms:created>
  <dcterms:modified xsi:type="dcterms:W3CDTF">2020-10-26T03:45:48Z</dcterms:modified>
</cp:coreProperties>
</file>