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35" r:id="rId1"/>
  </p:sldMasterIdLst>
  <p:notesMasterIdLst>
    <p:notesMasterId r:id="rId30"/>
  </p:notesMasterIdLst>
  <p:handoutMasterIdLst>
    <p:handoutMasterId r:id="rId31"/>
  </p:handoutMasterIdLst>
  <p:sldIdLst>
    <p:sldId id="256" r:id="rId2"/>
    <p:sldId id="1762" r:id="rId3"/>
    <p:sldId id="1082" r:id="rId4"/>
    <p:sldId id="1705" r:id="rId5"/>
    <p:sldId id="1697" r:id="rId6"/>
    <p:sldId id="1050" r:id="rId7"/>
    <p:sldId id="1696" r:id="rId8"/>
    <p:sldId id="1898" r:id="rId9"/>
    <p:sldId id="1899" r:id="rId10"/>
    <p:sldId id="1900" r:id="rId11"/>
    <p:sldId id="1901" r:id="rId12"/>
    <p:sldId id="1902" r:id="rId13"/>
    <p:sldId id="1903" r:id="rId14"/>
    <p:sldId id="1904" r:id="rId15"/>
    <p:sldId id="1905" r:id="rId16"/>
    <p:sldId id="1906" r:id="rId17"/>
    <p:sldId id="1907" r:id="rId18"/>
    <p:sldId id="1908" r:id="rId19"/>
    <p:sldId id="1909" r:id="rId20"/>
    <p:sldId id="1910" r:id="rId21"/>
    <p:sldId id="1911" r:id="rId22"/>
    <p:sldId id="1912" r:id="rId23"/>
    <p:sldId id="1913" r:id="rId24"/>
    <p:sldId id="1914" r:id="rId25"/>
    <p:sldId id="1915" r:id="rId26"/>
    <p:sldId id="1916" r:id="rId27"/>
    <p:sldId id="1917" r:id="rId28"/>
    <p:sldId id="1918" r:id="rId29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DAD0238-3560-EE4B-8BA6-3C1EDD243DE1}">
          <p14:sldIdLst>
            <p14:sldId id="256"/>
            <p14:sldId id="1762"/>
            <p14:sldId id="1082"/>
            <p14:sldId id="1705"/>
            <p14:sldId id="1697"/>
            <p14:sldId id="1050"/>
            <p14:sldId id="1696"/>
            <p14:sldId id="1898"/>
            <p14:sldId id="1899"/>
            <p14:sldId id="1900"/>
            <p14:sldId id="1901"/>
            <p14:sldId id="1902"/>
            <p14:sldId id="1903"/>
            <p14:sldId id="1904"/>
            <p14:sldId id="1905"/>
            <p14:sldId id="1906"/>
            <p14:sldId id="1907"/>
            <p14:sldId id="1908"/>
            <p14:sldId id="1909"/>
            <p14:sldId id="1910"/>
            <p14:sldId id="1911"/>
            <p14:sldId id="1912"/>
            <p14:sldId id="1913"/>
            <p14:sldId id="1914"/>
            <p14:sldId id="1915"/>
            <p14:sldId id="1916"/>
            <p14:sldId id="1917"/>
            <p14:sldId id="1918"/>
          </p14:sldIdLst>
        </p14:section>
      </p14:sectionLst>
    </p:ex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orient="horz" pos="3861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D56"/>
    <a:srgbClr val="333F50"/>
    <a:srgbClr val="072C56"/>
    <a:srgbClr val="526396"/>
    <a:srgbClr val="394D87"/>
    <a:srgbClr val="7B8FC7"/>
    <a:srgbClr val="0B4C86"/>
    <a:srgbClr val="00B0F0"/>
    <a:srgbClr val="FF9443"/>
    <a:srgbClr val="A3B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79" autoAdjust="0"/>
    <p:restoredTop sz="96370" autoAdjust="0"/>
  </p:normalViewPr>
  <p:slideViewPr>
    <p:cSldViewPr snapToGrid="0" snapToObjects="1">
      <p:cViewPr varScale="1">
        <p:scale>
          <a:sx n="115" d="100"/>
          <a:sy n="115" d="100"/>
        </p:scale>
        <p:origin x="450" y="102"/>
      </p:cViewPr>
      <p:guideLst>
        <p:guide/>
        <p:guide orient="horz" pos="38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00"/>
    </p:cViewPr>
  </p:sorterViewPr>
  <p:notesViewPr>
    <p:cSldViewPr snapToGrid="0" snapToObjects="1">
      <p:cViewPr varScale="1">
        <p:scale>
          <a:sx n="77" d="100"/>
          <a:sy n="77" d="100"/>
        </p:scale>
        <p:origin x="4008" y="120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E975BC0-1B3C-AA47-8381-31D8E9532F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5267D8-94CE-EA47-935F-82593FA6DF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6687BBD7-CCE5-2942-97B4-94371F0B8E1E}" type="datetimeFigureOut">
              <a:rPr kumimoji="1" lang="ko-KR" altLang="en-US" smtClean="0"/>
              <a:pPr/>
              <a:t>2020-10-03</a:t>
            </a:fld>
            <a:endParaRPr kumimoji="1"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A3774D-4723-314D-B373-2C023BC399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E43491-3A94-6646-B703-E0F202DC07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237CE94-D50B-9942-9E46-CEDC84A2CDC8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1888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1C10679-9C98-6642-B08B-2CF286076737}" type="datetimeFigureOut">
              <a:rPr kumimoji="1" lang="ko-KR" altLang="en-US" smtClean="0"/>
              <a:pPr/>
              <a:t>2020-10-03</a:t>
            </a:fld>
            <a:endParaRPr kumimoji="1"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24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11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설명_아래마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F52F6CA1-6EF3-4F27-8152-44F6B42B11F0}"/>
              </a:ext>
            </a:extLst>
          </p:cNvPr>
          <p:cNvSpPr/>
          <p:nvPr/>
        </p:nvSpPr>
        <p:spPr>
          <a:xfrm>
            <a:off x="257927" y="231005"/>
            <a:ext cx="672123" cy="546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E051D23-8086-4DD8-8654-60E73495B1CE}"/>
              </a:ext>
            </a:extLst>
          </p:cNvPr>
          <p:cNvCxnSpPr/>
          <p:nvPr/>
        </p:nvCxnSpPr>
        <p:spPr>
          <a:xfrm flipV="1">
            <a:off x="921172" y="760484"/>
            <a:ext cx="11168369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1">
            <a:extLst>
              <a:ext uri="{FF2B5EF4-FFF2-40B4-BE49-F238E27FC236}">
                <a16:creationId xmlns:a16="http://schemas.microsoft.com/office/drawing/2014/main" id="{7AD63936-3C41-48A9-A8F4-500EFA576DD4}"/>
              </a:ext>
            </a:extLst>
          </p:cNvPr>
          <p:cNvSpPr txBox="1">
            <a:spLocks/>
          </p:cNvSpPr>
          <p:nvPr userDrawn="1"/>
        </p:nvSpPr>
        <p:spPr>
          <a:xfrm>
            <a:off x="904697" y="502036"/>
            <a:ext cx="3481388" cy="4794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Numpy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DC47E46-FAEF-49EF-8255-2C78E77AF634}"/>
              </a:ext>
            </a:extLst>
          </p:cNvPr>
          <p:cNvSpPr/>
          <p:nvPr userDrawn="1"/>
        </p:nvSpPr>
        <p:spPr>
          <a:xfrm>
            <a:off x="629621" y="586531"/>
            <a:ext cx="275076" cy="275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7" tIns="42203" rIns="84407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1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53A1482-AB60-4110-84BF-33C5B1DB0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697" y="1308840"/>
            <a:ext cx="4462838" cy="457333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6102D3-E51D-4452-9340-60A54B112D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337925" y="60848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48204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미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EF243A0-A680-4E77-9DEF-3EFC156E6A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40747" y="3008340"/>
            <a:ext cx="1110506" cy="841321"/>
          </a:xfrm>
          <a:prstGeom prst="rect">
            <a:avLst/>
          </a:prstGeom>
        </p:spPr>
      </p:pic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780A552F-F0E9-45EE-A64F-B43E3BD024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876" y="938510"/>
            <a:ext cx="11684249" cy="155198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862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6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8197-FF90-4AB7-8A89-2C51F48B1BAD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53D4-1A20-41E7-A164-64FB0163C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39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B5B88B-4C22-4344-B3E0-725D96D67FB0}"/>
              </a:ext>
            </a:extLst>
          </p:cNvPr>
          <p:cNvSpPr/>
          <p:nvPr userDrawn="1"/>
        </p:nvSpPr>
        <p:spPr>
          <a:xfrm>
            <a:off x="4530055" y="0"/>
            <a:ext cx="7661945" cy="1988191"/>
          </a:xfrm>
          <a:prstGeom prst="rect">
            <a:avLst/>
          </a:prstGeom>
          <a:blipFill dpi="0" rotWithShape="1">
            <a:blip r:embed="rId6">
              <a:alphaModFix amt="5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5">
            <a:extLst>
              <a:ext uri="{FF2B5EF4-FFF2-40B4-BE49-F238E27FC236}">
                <a16:creationId xmlns:a16="http://schemas.microsoft.com/office/drawing/2014/main" id="{B36E4F23-5F32-46E1-A0D0-DFC05218E1C1}"/>
              </a:ext>
            </a:extLst>
          </p:cNvPr>
          <p:cNvSpPr/>
          <p:nvPr userDrawn="1"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352B6924-1377-42F3-9F84-BE00A4C9D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08441" y="6063115"/>
            <a:ext cx="2743200" cy="365125"/>
          </a:xfrm>
          <a:prstGeom prst="rect">
            <a:avLst/>
          </a:prstGeom>
        </p:spPr>
        <p:txBody>
          <a:bodyPr/>
          <a:lstStyle/>
          <a:p>
            <a:fld id="{602A53D4-1A20-41E7-A164-64FB0163C8F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양쪽 모서리가 둥근 사각형 7">
            <a:extLst>
              <a:ext uri="{FF2B5EF4-FFF2-40B4-BE49-F238E27FC236}">
                <a16:creationId xmlns:a16="http://schemas.microsoft.com/office/drawing/2014/main" id="{066A06A6-EC7D-48A7-98E1-0ACB61FC23DE}"/>
              </a:ext>
            </a:extLst>
          </p:cNvPr>
          <p:cNvSpPr/>
          <p:nvPr userDrawn="1"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endParaRPr lang="ko-KR" altLang="en-US" sz="4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C16150F-39FF-4FE8-B1D3-2B8B398A631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148" y="845220"/>
            <a:ext cx="628493" cy="16105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0BFAB22-0AA1-4105-B741-3579847C481A}"/>
              </a:ext>
            </a:extLst>
          </p:cNvPr>
          <p:cNvSpPr/>
          <p:nvPr userDrawn="1"/>
        </p:nvSpPr>
        <p:spPr>
          <a:xfrm>
            <a:off x="459956" y="1009213"/>
            <a:ext cx="11272088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52C713-C4B5-4CFF-839D-BB7B29A4852B}"/>
              </a:ext>
            </a:extLst>
          </p:cNvPr>
          <p:cNvSpPr/>
          <p:nvPr userDrawn="1"/>
        </p:nvSpPr>
        <p:spPr>
          <a:xfrm>
            <a:off x="459956" y="1009213"/>
            <a:ext cx="2160000" cy="45719"/>
          </a:xfrm>
          <a:prstGeom prst="rect">
            <a:avLst/>
          </a:pr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9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48" r:id="rId2"/>
    <p:sldLayoutId id="2147483749" r:id="rId3"/>
    <p:sldLayoutId id="2147483750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24E251A-60BE-4B7A-8E7D-FF301E9DB3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77" b="19564"/>
          <a:stretch/>
        </p:blipFill>
        <p:spPr>
          <a:xfrm>
            <a:off x="-5872" y="0"/>
            <a:ext cx="12197872" cy="450303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E6D11907-169D-4648-8972-55418BFCF4B9}"/>
              </a:ext>
            </a:extLst>
          </p:cNvPr>
          <p:cNvGrpSpPr/>
          <p:nvPr/>
        </p:nvGrpSpPr>
        <p:grpSpPr>
          <a:xfrm>
            <a:off x="3156244" y="1334062"/>
            <a:ext cx="5727807" cy="4503039"/>
            <a:chOff x="3686160" y="1770339"/>
            <a:chExt cx="4541467" cy="357037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7B17F29-228B-4C89-853F-FD2D2579B514}"/>
                </a:ext>
              </a:extLst>
            </p:cNvPr>
            <p:cNvSpPr/>
            <p:nvPr/>
          </p:nvSpPr>
          <p:spPr>
            <a:xfrm>
              <a:off x="3686160" y="3428734"/>
              <a:ext cx="4541466" cy="1911978"/>
            </a:xfrm>
            <a:prstGeom prst="rect">
              <a:avLst/>
            </a:prstGeom>
            <a:solidFill>
              <a:srgbClr val="4B7FF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 lang="ko-KR" altLang="en-US"/>
              </a:pPr>
              <a:r>
                <a:rPr lang="ko-KR" altLang="en-US" sz="38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㈜</a:t>
              </a:r>
              <a:r>
                <a:rPr lang="ko-KR" altLang="en-US" sz="3800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잇플</a:t>
              </a:r>
              <a:r>
                <a:rPr lang="en-US" altLang="ko-KR" sz="38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ITPLE</a:t>
              </a:r>
              <a:endParaRPr lang="ko-KR" altLang="en-US" sz="3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양쪽 모서리가 둥근 사각형 41">
              <a:extLst>
                <a:ext uri="{FF2B5EF4-FFF2-40B4-BE49-F238E27FC236}">
                  <a16:creationId xmlns:a16="http://schemas.microsoft.com/office/drawing/2014/main" id="{9C066D4C-1CD5-4D35-AA98-210F4A4A4BE7}"/>
                </a:ext>
              </a:extLst>
            </p:cNvPr>
            <p:cNvSpPr/>
            <p:nvPr/>
          </p:nvSpPr>
          <p:spPr>
            <a:xfrm>
              <a:off x="3686161" y="1770339"/>
              <a:ext cx="4541466" cy="1658394"/>
            </a:xfrm>
            <a:prstGeom prst="round2SameRect">
              <a:avLst>
                <a:gd name="adj1" fmla="val 13667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257300" dist="38100" dir="16200000" sx="79000" sy="79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endParaRPr lang="ko-KR" altLang="en-US" sz="40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02D3BA8-0A16-4770-9DA1-679712525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3075" y="2459129"/>
              <a:ext cx="1627636" cy="419116"/>
            </a:xfrm>
            <a:prstGeom prst="rect">
              <a:avLst/>
            </a:prstGeom>
          </p:spPr>
        </p:pic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8891EB-E54D-4152-9964-6FAECEE5EACF}"/>
              </a:ext>
            </a:extLst>
          </p:cNvPr>
          <p:cNvSpPr/>
          <p:nvPr/>
        </p:nvSpPr>
        <p:spPr>
          <a:xfrm flipV="1">
            <a:off x="0" y="6740434"/>
            <a:ext cx="12192000" cy="1175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F18FEC-9223-4488-AC00-F3986166A8CA}"/>
              </a:ext>
            </a:extLst>
          </p:cNvPr>
          <p:cNvSpPr/>
          <p:nvPr/>
        </p:nvSpPr>
        <p:spPr>
          <a:xfrm flipV="1">
            <a:off x="-1" y="6740434"/>
            <a:ext cx="2336277" cy="117566"/>
          </a:xfrm>
          <a:prstGeom prst="rect">
            <a:avLst/>
          </a:pr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328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009650" y="1535621"/>
            <a:ext cx="10130407" cy="152439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969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다차원 배열은 보통 </a:t>
            </a:r>
            <a:r>
              <a:rPr lang="en-US" altLang="ko-KR" sz="2000" b="0" dirty="0"/>
              <a:t>array </a:t>
            </a:r>
            <a:r>
              <a:rPr lang="ko-KR" altLang="en-US" sz="2000" b="0" dirty="0"/>
              <a:t>함수를 사용해서 만듭니다</a:t>
            </a:r>
            <a:r>
              <a:rPr lang="en-US" altLang="ko-KR" sz="2000" b="0" dirty="0"/>
              <a:t>. 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이 함수에  리스트나 튜플을 인자로  넣고 다차원 배열을 하나 만듭니다</a:t>
            </a:r>
            <a:r>
              <a:rPr lang="en-US" altLang="ko-KR" sz="2000" b="0" dirty="0"/>
              <a:t>. </a:t>
            </a:r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7056A183-B26F-4453-8A67-02D442D85E32}"/>
              </a:ext>
            </a:extLst>
          </p:cNvPr>
          <p:cNvSpPr txBox="1">
            <a:spLocks/>
          </p:cNvSpPr>
          <p:nvPr/>
        </p:nvSpPr>
        <p:spPr>
          <a:xfrm>
            <a:off x="1289014" y="1316368"/>
            <a:ext cx="4272690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다차원 배열  만들기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1F72FD-34E2-4346-85C1-EA7097FFF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09" y="3328214"/>
            <a:ext cx="5143500" cy="26092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79AA152-B082-4710-B3E3-06FF15F3B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150" y="3328214"/>
            <a:ext cx="5067300" cy="210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45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009650" y="1535621"/>
            <a:ext cx="10130407" cy="152439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969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다차원 배열이 만들어지면 데이터는 메모리에 관리합니다</a:t>
            </a:r>
            <a:r>
              <a:rPr lang="en-US" altLang="ko-KR" sz="2000" b="0" dirty="0"/>
              <a:t>. </a:t>
            </a:r>
            <a:r>
              <a:rPr lang="ko-KR" altLang="en-US" sz="2000" b="0" dirty="0"/>
              <a:t>그 내부의 값을 속성으로 접근해서 확인할 수 있습니다</a:t>
            </a:r>
            <a:r>
              <a:rPr lang="en-US" altLang="ko-KR" sz="2000" b="0" dirty="0"/>
              <a:t>.</a:t>
            </a:r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7056A183-B26F-4453-8A67-02D442D85E32}"/>
              </a:ext>
            </a:extLst>
          </p:cNvPr>
          <p:cNvSpPr txBox="1">
            <a:spLocks/>
          </p:cNvSpPr>
          <p:nvPr/>
        </p:nvSpPr>
        <p:spPr>
          <a:xfrm>
            <a:off x="1289014" y="1316368"/>
            <a:ext cx="4272690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다차원 배열  데이터 관리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7C6FC7-45EF-43F0-883F-A0C256F94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154" y="3550907"/>
            <a:ext cx="5948934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286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009650" y="1535621"/>
            <a:ext cx="10130407" cy="152439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969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en-US" altLang="ko-KR" sz="2000" b="0" dirty="0"/>
              <a:t>array </a:t>
            </a:r>
            <a:r>
              <a:rPr lang="ko-KR" altLang="en-US" sz="2000" b="0" dirty="0"/>
              <a:t>함수에 </a:t>
            </a:r>
            <a:r>
              <a:rPr lang="en-US" altLang="ko-KR" sz="2000" b="0" dirty="0"/>
              <a:t>dtype </a:t>
            </a:r>
            <a:r>
              <a:rPr lang="ko-KR" altLang="en-US" sz="2000" b="0" dirty="0"/>
              <a:t>매개변수에 자료형을 지정해서 다차원 배열을 만듭니다</a:t>
            </a:r>
            <a:r>
              <a:rPr lang="en-US" altLang="ko-KR" sz="2000" b="0" dirty="0"/>
              <a:t>. </a:t>
            </a:r>
            <a:r>
              <a:rPr lang="ko-KR" altLang="en-US" sz="2000" b="0" dirty="0"/>
              <a:t>지정하지 않으면 내부적으로 추론해서 하나의 자료형을 결정합니다</a:t>
            </a:r>
            <a:r>
              <a:rPr lang="en-US" altLang="ko-KR" sz="2000" b="0" dirty="0"/>
              <a:t>.</a:t>
            </a:r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7056A183-B26F-4453-8A67-02D442D85E32}"/>
              </a:ext>
            </a:extLst>
          </p:cNvPr>
          <p:cNvSpPr txBox="1">
            <a:spLocks/>
          </p:cNvSpPr>
          <p:nvPr/>
        </p:nvSpPr>
        <p:spPr>
          <a:xfrm>
            <a:off x="1289014" y="1316368"/>
            <a:ext cx="4272690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다차원 배열  </a:t>
            </a:r>
            <a:r>
              <a:rPr lang="ko-KR" altLang="en-US" sz="24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자료형관리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B25E24-E7E2-49EF-91BA-13B3D78FB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359" y="3125152"/>
            <a:ext cx="5010150" cy="241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379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009650" y="1535621"/>
            <a:ext cx="10130407" cy="152439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969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리스트가 내포된 리스트를 인자로 전달하면 </a:t>
            </a:r>
            <a:r>
              <a:rPr lang="en-US" altLang="ko-KR" sz="2000" b="0" dirty="0"/>
              <a:t>2</a:t>
            </a:r>
            <a:r>
              <a:rPr lang="ko-KR" altLang="en-US" sz="2000" b="0" dirty="0"/>
              <a:t>차원 배열이 만들어집니다</a:t>
            </a:r>
            <a:r>
              <a:rPr lang="en-US" altLang="ko-KR" sz="2000" b="0" dirty="0"/>
              <a:t>. 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배열의 정보인 형태</a:t>
            </a:r>
            <a:r>
              <a:rPr lang="en-US" altLang="ko-KR" sz="2000" dirty="0"/>
              <a:t>(shape), </a:t>
            </a:r>
            <a:r>
              <a:rPr lang="ko-KR" altLang="en-US" sz="2000" dirty="0"/>
              <a:t>차원</a:t>
            </a:r>
            <a:r>
              <a:rPr lang="en-US" altLang="ko-KR" sz="2000" dirty="0"/>
              <a:t>(ndim), </a:t>
            </a:r>
            <a:r>
              <a:rPr lang="ko-KR" altLang="en-US" sz="2000" dirty="0"/>
              <a:t>하나의 원소 크기</a:t>
            </a:r>
            <a:r>
              <a:rPr lang="en-US" altLang="ko-KR" sz="2000" dirty="0"/>
              <a:t>(itemsize), </a:t>
            </a:r>
            <a:r>
              <a:rPr lang="ko-KR" altLang="en-US" sz="2000" dirty="0"/>
              <a:t>전체 원소 개수</a:t>
            </a:r>
            <a:r>
              <a:rPr lang="en-US" altLang="ko-KR" sz="2000" dirty="0"/>
              <a:t>(size), </a:t>
            </a:r>
            <a:r>
              <a:rPr lang="ko-KR" altLang="en-US" sz="2000" dirty="0"/>
              <a:t>원소와 하나의 행의 바이트 크기</a:t>
            </a:r>
            <a:r>
              <a:rPr lang="en-US" altLang="ko-KR" sz="2000" dirty="0"/>
              <a:t>(strides) </a:t>
            </a:r>
            <a:r>
              <a:rPr lang="ko-KR" altLang="en-US" sz="2000" dirty="0"/>
              <a:t>속성으로 확인합니다</a:t>
            </a:r>
            <a:r>
              <a:rPr lang="en-US" altLang="ko-KR" sz="2000" dirty="0"/>
              <a:t>.</a:t>
            </a:r>
            <a:endParaRPr lang="en-US" altLang="ko-KR" sz="2000" b="0" dirty="0"/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7056A183-B26F-4453-8A67-02D442D85E32}"/>
              </a:ext>
            </a:extLst>
          </p:cNvPr>
          <p:cNvSpPr txBox="1">
            <a:spLocks/>
          </p:cNvSpPr>
          <p:nvPr/>
        </p:nvSpPr>
        <p:spPr>
          <a:xfrm>
            <a:off x="1289014" y="1316368"/>
            <a:ext cx="4272690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차원 배열의 정보 확인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BDAC1E-7481-4BE3-95CB-E57FFC8A0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43" y="3279268"/>
            <a:ext cx="4956048" cy="29178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FE78DA-2424-435D-AF35-C20C6DE83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170" y="3429000"/>
            <a:ext cx="4991100" cy="255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865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86847" y="1523687"/>
            <a:ext cx="9149713" cy="152439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969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다차원 배열의 객체에서 관리하는 구조입니다</a:t>
            </a:r>
            <a:r>
              <a:rPr lang="en-US" altLang="ko-KR" sz="2000" b="0" dirty="0"/>
              <a:t>. 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속성으로 다차원 배열의 정보를 확인했습니다</a:t>
            </a:r>
            <a:r>
              <a:rPr lang="en-US" altLang="ko-KR" sz="2000" dirty="0"/>
              <a:t>. </a:t>
            </a:r>
            <a:endParaRPr lang="en-US" altLang="ko-KR" sz="2000" b="0" dirty="0"/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7056A183-B26F-4453-8A67-02D442D85E32}"/>
              </a:ext>
            </a:extLst>
          </p:cNvPr>
          <p:cNvSpPr txBox="1">
            <a:spLocks/>
          </p:cNvSpPr>
          <p:nvPr/>
        </p:nvSpPr>
        <p:spPr>
          <a:xfrm>
            <a:off x="1289014" y="1316368"/>
            <a:ext cx="4272690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다차원 배열 구조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B44968-2BB1-4FDB-9054-6E41BE062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287" y="2865201"/>
            <a:ext cx="6473569" cy="339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13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86847" y="1523687"/>
            <a:ext cx="10123113" cy="152439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969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두 개의 다차원 배열을 지원합니다</a:t>
            </a:r>
            <a:r>
              <a:rPr lang="en-US" altLang="ko-KR" sz="2000" b="0" dirty="0"/>
              <a:t>. </a:t>
            </a:r>
            <a:r>
              <a:rPr lang="ko-KR" altLang="en-US" sz="2000" b="0" dirty="0"/>
              <a:t>차이점은 </a:t>
            </a:r>
            <a:r>
              <a:rPr lang="en-US" altLang="ko-KR" sz="2000" b="0" dirty="0"/>
              <a:t>Matrix</a:t>
            </a:r>
            <a:r>
              <a:rPr lang="ko-KR" altLang="en-US" sz="2000" b="0" dirty="0"/>
              <a:t>는 행렬을 처리만 지원합니다</a:t>
            </a:r>
            <a:r>
              <a:rPr lang="en-US" altLang="ko-KR" sz="2000" b="0" dirty="0"/>
              <a:t>.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클래스의 상속관계를 확인하면 </a:t>
            </a:r>
            <a:r>
              <a:rPr lang="en-US" altLang="ko-KR" sz="2000" dirty="0"/>
              <a:t>matrix </a:t>
            </a:r>
            <a:r>
              <a:rPr lang="ko-KR" altLang="en-US" sz="2000" dirty="0"/>
              <a:t>클래스는 </a:t>
            </a:r>
            <a:r>
              <a:rPr lang="en-US" altLang="ko-KR" sz="2000" dirty="0"/>
              <a:t>ndarray</a:t>
            </a:r>
            <a:r>
              <a:rPr lang="ko-KR" altLang="en-US" sz="2000" dirty="0"/>
              <a:t>를 상속해서 처리합니다</a:t>
            </a:r>
            <a:r>
              <a:rPr lang="en-US" altLang="ko-KR" sz="2000" dirty="0"/>
              <a:t>. </a:t>
            </a:r>
            <a:endParaRPr lang="en-US" altLang="ko-KR" sz="2000" b="0" dirty="0"/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7056A183-B26F-4453-8A67-02D442D85E32}"/>
              </a:ext>
            </a:extLst>
          </p:cNvPr>
          <p:cNvSpPr txBox="1">
            <a:spLocks/>
          </p:cNvSpPr>
          <p:nvPr/>
        </p:nvSpPr>
        <p:spPr>
          <a:xfrm>
            <a:off x="1289014" y="1316368"/>
            <a:ext cx="4272690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대표적인 다차원 배열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E7D580-DEC1-4EE4-BF73-A6852D7B0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847" y="3243128"/>
            <a:ext cx="4574857" cy="22787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C740D46-A2FA-498E-BB72-10B745993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341" y="3255400"/>
            <a:ext cx="5010150" cy="169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205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B2726-1274-4BBD-9287-0DFA0195B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57600" y="3132351"/>
            <a:ext cx="7653528" cy="1192761"/>
          </a:xfrm>
        </p:spPr>
        <p:txBody>
          <a:bodyPr/>
          <a:lstStyle/>
          <a:p>
            <a:r>
              <a:rPr lang="ko-KR" altLang="en-US" sz="48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넘파이 모듈의 함수 특징</a:t>
            </a:r>
          </a:p>
        </p:txBody>
      </p:sp>
    </p:spTree>
    <p:extLst>
      <p:ext uri="{BB962C8B-B14F-4D97-AF65-F5344CB8AC3E}">
        <p14:creationId xmlns:p14="http://schemas.microsoft.com/office/powerpoint/2010/main" val="434110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86847" y="1523687"/>
            <a:ext cx="10123113" cy="152439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969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넘파이 모듈은  동일한 기능을 가진 함수와 메소드를 제공합니다</a:t>
            </a:r>
            <a:r>
              <a:rPr lang="en-US" altLang="ko-KR" sz="2000" b="0" dirty="0"/>
              <a:t>. </a:t>
            </a:r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7056A183-B26F-4453-8A67-02D442D85E32}"/>
              </a:ext>
            </a:extLst>
          </p:cNvPr>
          <p:cNvSpPr txBox="1">
            <a:spLocks/>
          </p:cNvSpPr>
          <p:nvPr/>
        </p:nvSpPr>
        <p:spPr>
          <a:xfrm>
            <a:off x="1289014" y="1316368"/>
            <a:ext cx="4272690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함수와 메소드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0CD0A7-7157-4A84-99AE-8D4D2A05B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7" y="3048081"/>
            <a:ext cx="5510783" cy="292295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F4FFEC9-B56E-4F00-96CB-3740FB72F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607" y="2965132"/>
            <a:ext cx="4972050" cy="264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29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86847" y="1523687"/>
            <a:ext cx="10123113" cy="152439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969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동일한 함수와 메소드들을 확인해봅니다</a:t>
            </a:r>
            <a:r>
              <a:rPr lang="en-US" altLang="ko-KR" sz="2000" b="0" dirty="0"/>
              <a:t>. </a:t>
            </a:r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7056A183-B26F-4453-8A67-02D442D85E32}"/>
              </a:ext>
            </a:extLst>
          </p:cNvPr>
          <p:cNvSpPr txBox="1">
            <a:spLocks/>
          </p:cNvSpPr>
          <p:nvPr/>
        </p:nvSpPr>
        <p:spPr>
          <a:xfrm>
            <a:off x="1289014" y="1316368"/>
            <a:ext cx="4272690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같은 이름의 함수와 메소드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009CA9-42C2-4477-97A5-7FE3B6571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403" y="2667952"/>
            <a:ext cx="5048250" cy="30765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86E499D-3B71-4541-9C3E-0B778204B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71" y="2914570"/>
            <a:ext cx="5057775" cy="275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346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86847" y="1523687"/>
            <a:ext cx="10123113" cy="152439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969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넘파이 특징은 반복문을 사용하지 않는  계산입니다</a:t>
            </a:r>
            <a:r>
              <a:rPr lang="en-US" altLang="ko-KR" sz="2000" b="0" dirty="0"/>
              <a:t>. </a:t>
            </a:r>
            <a:r>
              <a:rPr lang="ko-KR" altLang="en-US" sz="2000" b="0" dirty="0"/>
              <a:t>이런 기능을 벡터화 연산이라고 하며 이를  지원하는 함수가  </a:t>
            </a:r>
            <a:r>
              <a:rPr lang="ko-KR" altLang="en-US" sz="2000" b="0" dirty="0" err="1"/>
              <a:t>유니버셜</a:t>
            </a:r>
            <a:r>
              <a:rPr lang="ko-KR" altLang="en-US" sz="2000" b="0" dirty="0"/>
              <a:t> 함수입니다</a:t>
            </a:r>
            <a:r>
              <a:rPr lang="en-US" altLang="ko-KR" sz="2000" b="0" dirty="0"/>
              <a:t>. </a:t>
            </a:r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7056A183-B26F-4453-8A67-02D442D85E32}"/>
              </a:ext>
            </a:extLst>
          </p:cNvPr>
          <p:cNvSpPr txBox="1">
            <a:spLocks/>
          </p:cNvSpPr>
          <p:nvPr/>
        </p:nvSpPr>
        <p:spPr>
          <a:xfrm>
            <a:off x="1289014" y="1316368"/>
            <a:ext cx="4272690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유니버셜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함수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B5CC95-41B5-4AE3-927C-5333CAB75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284" y="3324144"/>
            <a:ext cx="5010150" cy="15953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B1CDDBF-DD8F-4C14-A300-E36C19FFD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410" y="3048081"/>
            <a:ext cx="4781550" cy="336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93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866C01A-F25A-42CF-877A-3BB217F42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592" y="1425771"/>
            <a:ext cx="3790950" cy="45492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64321AA-2645-4541-AA3C-05B18E710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379" y="1425772"/>
            <a:ext cx="6108192" cy="454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67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86847" y="1523687"/>
            <a:ext cx="10123113" cy="152439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969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en-US" altLang="ko-KR" sz="2000" b="0" dirty="0"/>
              <a:t>4</a:t>
            </a:r>
            <a:r>
              <a:rPr lang="ko-KR" altLang="en-US" sz="2000" b="0" dirty="0"/>
              <a:t>개의 원소를 가지는 두 개의 배열을 만듭니다</a:t>
            </a:r>
            <a:r>
              <a:rPr lang="en-US" altLang="ko-KR" sz="2000" b="0" dirty="0"/>
              <a:t>. </a:t>
            </a:r>
            <a:r>
              <a:rPr lang="ko-KR" altLang="en-US" sz="2000" b="0" dirty="0"/>
              <a:t>이 두 배열의 곱셈을 수행할 때 별도의 반복하는 코드가 </a:t>
            </a:r>
            <a:r>
              <a:rPr lang="ko-KR" altLang="en-US" sz="2000" b="0" dirty="0" err="1"/>
              <a:t>필요없습니다</a:t>
            </a:r>
            <a:r>
              <a:rPr lang="en-US" altLang="ko-KR" sz="2000" b="0" dirty="0"/>
              <a:t>. 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벡터화연산은</a:t>
            </a:r>
            <a:r>
              <a:rPr lang="ko-KR" altLang="en-US" sz="2000" dirty="0"/>
              <a:t> 배열의 같은 위치의 원소끼리 계산을 자동으로 처리하는 기능입니다</a:t>
            </a:r>
            <a:r>
              <a:rPr lang="en-US" altLang="ko-KR" sz="2000" dirty="0"/>
              <a:t>.</a:t>
            </a:r>
            <a:endParaRPr lang="en-US" altLang="ko-KR" sz="2000" b="0" dirty="0"/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7056A183-B26F-4453-8A67-02D442D85E32}"/>
              </a:ext>
            </a:extLst>
          </p:cNvPr>
          <p:cNvSpPr txBox="1">
            <a:spLocks/>
          </p:cNvSpPr>
          <p:nvPr/>
        </p:nvSpPr>
        <p:spPr>
          <a:xfrm>
            <a:off x="1289014" y="1316368"/>
            <a:ext cx="4272690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벡터화 연산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3AB8CD-9B13-4B01-943B-6BF2FB9A1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90" y="3048081"/>
            <a:ext cx="5086350" cy="25663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0B0810-0ECF-4FA5-A640-B0D35E540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123" y="3544824"/>
            <a:ext cx="5029200" cy="152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817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86847" y="1523687"/>
            <a:ext cx="10123113" cy="152439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969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en-US" altLang="ko-KR" sz="2000" b="0" dirty="0"/>
              <a:t>1</a:t>
            </a:r>
            <a:r>
              <a:rPr lang="ko-KR" altLang="en-US" sz="2000" b="0" dirty="0"/>
              <a:t>차원 배열을 만들고 </a:t>
            </a:r>
            <a:r>
              <a:rPr lang="en-US" altLang="ko-KR" sz="2000" b="0" dirty="0"/>
              <a:t>2</a:t>
            </a:r>
            <a:r>
              <a:rPr lang="ko-KR" altLang="en-US" sz="2000" b="0" dirty="0"/>
              <a:t>차원 배열로 변경한 후에 </a:t>
            </a:r>
            <a:r>
              <a:rPr lang="en-US" altLang="ko-KR" sz="2000" b="0" dirty="0"/>
              <a:t>sum</a:t>
            </a:r>
            <a:r>
              <a:rPr lang="ko-KR" altLang="en-US" sz="2000" b="0" dirty="0"/>
              <a:t>을 수행하면 전체의 원소를 합산합니다</a:t>
            </a:r>
            <a:r>
              <a:rPr lang="en-US" altLang="ko-KR" sz="2000" b="0" dirty="0"/>
              <a:t>.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en-US" altLang="ko-KR" sz="2000" dirty="0"/>
              <a:t>2</a:t>
            </a:r>
            <a:r>
              <a:rPr lang="ko-KR" altLang="en-US" sz="2000" dirty="0"/>
              <a:t>차원 배열은 두개의 축을 가지므로 각 </a:t>
            </a:r>
            <a:r>
              <a:rPr lang="ko-KR" altLang="en-US" sz="2000" dirty="0" err="1"/>
              <a:t>축별로</a:t>
            </a:r>
            <a:r>
              <a:rPr lang="ko-KR" altLang="en-US" sz="2000" dirty="0"/>
              <a:t> 계산이 가능합니다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 </a:t>
            </a:r>
            <a:endParaRPr lang="en-US" altLang="ko-KR" sz="2000" b="0" dirty="0"/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7056A183-B26F-4453-8A67-02D442D85E32}"/>
              </a:ext>
            </a:extLst>
          </p:cNvPr>
          <p:cNvSpPr txBox="1">
            <a:spLocks/>
          </p:cNvSpPr>
          <p:nvPr/>
        </p:nvSpPr>
        <p:spPr>
          <a:xfrm>
            <a:off x="1289014" y="1316368"/>
            <a:ext cx="4272690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축 연산 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40A4B1-DF4A-4537-80F5-B9DA0F334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78" y="3429000"/>
            <a:ext cx="5076825" cy="26071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88F74C9-306B-4CCE-AF85-30FC09550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599" y="3316663"/>
            <a:ext cx="4991100" cy="260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19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86847" y="1523687"/>
            <a:ext cx="10123113" cy="152439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969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 err="1"/>
              <a:t>벡터화연산을</a:t>
            </a:r>
            <a:r>
              <a:rPr lang="ko-KR" altLang="en-US" sz="2000" b="0" dirty="0"/>
              <a:t> 처리할 때 두 배열의 원소의 개수가 일치가 아주 중요합니다</a:t>
            </a:r>
            <a:r>
              <a:rPr lang="en-US" altLang="ko-KR" sz="2000" b="0" dirty="0"/>
              <a:t>. 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원소의 개수가 다른 경우는 </a:t>
            </a:r>
            <a:r>
              <a:rPr lang="en-US" altLang="ko-KR" sz="2000" b="0" dirty="0"/>
              <a:t>shape</a:t>
            </a:r>
            <a:r>
              <a:rPr lang="ko-KR" altLang="en-US" sz="2000" b="0" dirty="0"/>
              <a:t>가 다르다는 에러가 발생합니다</a:t>
            </a:r>
            <a:r>
              <a:rPr lang="en-US" altLang="ko-KR" sz="2000" b="0" dirty="0"/>
              <a:t>.</a:t>
            </a:r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7056A183-B26F-4453-8A67-02D442D85E32}"/>
              </a:ext>
            </a:extLst>
          </p:cNvPr>
          <p:cNvSpPr txBox="1">
            <a:spLocks/>
          </p:cNvSpPr>
          <p:nvPr/>
        </p:nvSpPr>
        <p:spPr>
          <a:xfrm>
            <a:off x="1289014" y="1316368"/>
            <a:ext cx="4272690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배열의 원소 개수 일치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3AA594-3D87-4132-B8E1-539C3E8B2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3429000"/>
            <a:ext cx="5010150" cy="2514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783DFEB-F6D1-4D21-A6FF-D52D70D39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786" y="3514344"/>
            <a:ext cx="4991100" cy="163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57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B2726-1274-4BBD-9287-0DFA0195B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68496" y="2400831"/>
            <a:ext cx="7342632" cy="1953455"/>
          </a:xfrm>
        </p:spPr>
        <p:txBody>
          <a:bodyPr/>
          <a:lstStyle/>
          <a:p>
            <a:r>
              <a:rPr lang="ko-KR" altLang="en-US" sz="54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배열 할당과 검색</a:t>
            </a:r>
          </a:p>
        </p:txBody>
      </p:sp>
    </p:spTree>
    <p:extLst>
      <p:ext uri="{BB962C8B-B14F-4D97-AF65-F5344CB8AC3E}">
        <p14:creationId xmlns:p14="http://schemas.microsoft.com/office/powerpoint/2010/main" val="3141405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86847" y="1523687"/>
            <a:ext cx="10123113" cy="152439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969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다차원 배열을 다른 변수에 할당하면 공유 즉 동일한 </a:t>
            </a:r>
            <a:r>
              <a:rPr lang="ko-KR" altLang="en-US" sz="2000" dirty="0"/>
              <a:t>뷰를 제공합니다</a:t>
            </a:r>
            <a:r>
              <a:rPr lang="en-US" altLang="ko-KR" sz="2000" dirty="0"/>
              <a:t>.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특정 원소를 갱신하면 원본이 갱신됩니다</a:t>
            </a:r>
            <a:r>
              <a:rPr lang="en-US" altLang="ko-KR" sz="2000" b="0" dirty="0"/>
              <a:t>. </a:t>
            </a:r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7056A183-B26F-4453-8A67-02D442D85E32}"/>
              </a:ext>
            </a:extLst>
          </p:cNvPr>
          <p:cNvSpPr txBox="1">
            <a:spLocks/>
          </p:cNvSpPr>
          <p:nvPr/>
        </p:nvSpPr>
        <p:spPr>
          <a:xfrm>
            <a:off x="1289014" y="1316368"/>
            <a:ext cx="4272690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배열을 다른 변수에 할당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E327A1-7072-4CFF-9F1D-491A34D42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847" y="3429000"/>
            <a:ext cx="5000625" cy="12763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E6E80C-4D4B-4EAF-8C3D-0E00DC14B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372" y="4715188"/>
            <a:ext cx="4991100" cy="12382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37FC4F3-B630-468D-AFE7-5A3F78035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262" y="3429000"/>
            <a:ext cx="5095875" cy="224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25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86847" y="1523687"/>
            <a:ext cx="10123113" cy="152439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969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새로운 다차원 배열로 사용하려면 </a:t>
            </a:r>
            <a:r>
              <a:rPr lang="en-US" altLang="ko-KR" sz="2000" dirty="0"/>
              <a:t>copy </a:t>
            </a:r>
            <a:r>
              <a:rPr lang="ko-KR" altLang="en-US" sz="2000" dirty="0"/>
              <a:t>메소드를 사용해 다른 변수에 할당합니다</a:t>
            </a:r>
            <a:r>
              <a:rPr lang="en-US" altLang="ko-KR" sz="2000" dirty="0"/>
              <a:t>.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다차원 배열을 </a:t>
            </a:r>
            <a:r>
              <a:rPr lang="ko-KR" altLang="en-US" sz="2000" dirty="0" err="1"/>
              <a:t>슬라이스해도</a:t>
            </a:r>
            <a:r>
              <a:rPr lang="ko-KR" altLang="en-US" sz="2000" dirty="0"/>
              <a:t> 뷰이므로 동일한 배열을 공유합니다</a:t>
            </a:r>
            <a:r>
              <a:rPr lang="en-US" altLang="ko-KR" sz="2000" dirty="0"/>
              <a:t>. </a:t>
            </a:r>
            <a:r>
              <a:rPr lang="en-US" altLang="ko-KR" sz="2000" b="0" dirty="0"/>
              <a:t> </a:t>
            </a:r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7056A183-B26F-4453-8A67-02D442D85E32}"/>
              </a:ext>
            </a:extLst>
          </p:cNvPr>
          <p:cNvSpPr txBox="1">
            <a:spLocks/>
          </p:cNvSpPr>
          <p:nvPr/>
        </p:nvSpPr>
        <p:spPr>
          <a:xfrm>
            <a:off x="1289014" y="1316368"/>
            <a:ext cx="4272690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배열의 복사</a:t>
            </a: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뷰 확인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745369-4D67-4F0A-BEC2-8B6346D13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3118866"/>
            <a:ext cx="5038725" cy="876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A1CC41E-3D8A-4765-8435-772326E99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847" y="4324663"/>
            <a:ext cx="5038725" cy="10096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C5D0222-645F-4BEA-B0EE-38355213C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218" y="4477063"/>
            <a:ext cx="50292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09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86847" y="1523687"/>
            <a:ext cx="10123113" cy="152439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969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검색 기호는 대괄호</a:t>
            </a:r>
            <a:r>
              <a:rPr lang="en-US" altLang="ko-KR" sz="2000" dirty="0"/>
              <a:t>([ ])</a:t>
            </a:r>
            <a:r>
              <a:rPr lang="ko-KR" altLang="en-US" sz="2000" dirty="0"/>
              <a:t>이며 이 기호가 실행되면 내부적으로  </a:t>
            </a:r>
            <a:r>
              <a:rPr lang="en-US" altLang="ko-KR" sz="2000" dirty="0"/>
              <a:t>__getitem__ </a:t>
            </a:r>
            <a:r>
              <a:rPr lang="ko-KR" altLang="en-US" sz="2000" dirty="0"/>
              <a:t>스페셜 메소드가 실행되는 것입니다</a:t>
            </a:r>
            <a:r>
              <a:rPr lang="en-US" altLang="ko-KR" sz="2000" dirty="0"/>
              <a:t>.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슬라이스도 검색 기호에 </a:t>
            </a:r>
            <a:r>
              <a:rPr lang="en-US" altLang="ko-KR" sz="2000" dirty="0"/>
              <a:t>slice </a:t>
            </a:r>
            <a:r>
              <a:rPr lang="ko-KR" altLang="en-US" sz="2000" dirty="0"/>
              <a:t>객체를 인자로 전달해 검색합니다</a:t>
            </a:r>
            <a:r>
              <a:rPr lang="en-US" altLang="ko-KR" sz="2000" dirty="0"/>
              <a:t>.   </a:t>
            </a:r>
            <a:endParaRPr lang="en-US" altLang="ko-KR" sz="2000" b="0" dirty="0"/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7056A183-B26F-4453-8A67-02D442D85E32}"/>
              </a:ext>
            </a:extLst>
          </p:cNvPr>
          <p:cNvSpPr txBox="1">
            <a:spLocks/>
          </p:cNvSpPr>
          <p:nvPr/>
        </p:nvSpPr>
        <p:spPr>
          <a:xfrm>
            <a:off x="1289014" y="1316368"/>
            <a:ext cx="4272690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리스트  검색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F2C701-76E4-4083-B40C-B8AD55F43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87" y="3493008"/>
            <a:ext cx="5060062" cy="23865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A4439FE-DE71-4637-B824-445DFA442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93007"/>
            <a:ext cx="5095875" cy="184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29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86847" y="1523687"/>
            <a:ext cx="10123113" cy="152439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969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리스트와 동일한 방식으로 검색을 처리합니다</a:t>
            </a:r>
            <a:r>
              <a:rPr lang="en-US" altLang="ko-KR" sz="2000" dirty="0"/>
              <a:t>. </a:t>
            </a:r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7056A183-B26F-4453-8A67-02D442D85E32}"/>
              </a:ext>
            </a:extLst>
          </p:cNvPr>
          <p:cNvSpPr txBox="1">
            <a:spLocks/>
          </p:cNvSpPr>
          <p:nvPr/>
        </p:nvSpPr>
        <p:spPr>
          <a:xfrm>
            <a:off x="1289014" y="1316368"/>
            <a:ext cx="4272690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다차원 배열  검색 </a:t>
            </a: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3CBF3C-15B4-4C24-8CA6-4E37D0504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34" y="3255400"/>
            <a:ext cx="5019675" cy="19233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273E88-BEEF-4FC2-8E02-49B6DE610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403" y="3209415"/>
            <a:ext cx="5038725" cy="155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13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86847" y="1523687"/>
            <a:ext cx="10123113" cy="152439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969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다차원 배열은 검색할 때 배열을 </a:t>
            </a:r>
            <a:r>
              <a:rPr lang="ko-KR" altLang="en-US" sz="2000" dirty="0"/>
              <a:t>인자로 전달해서 검색이 가능합니다 </a:t>
            </a:r>
            <a:r>
              <a:rPr lang="en-US" altLang="ko-KR" sz="2000" dirty="0"/>
              <a:t>.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배열을 정수나 논리 값으로 넣고 처리가 가능합니다</a:t>
            </a:r>
            <a:r>
              <a:rPr lang="en-US" altLang="ko-KR" sz="2000" dirty="0"/>
              <a:t>. </a:t>
            </a:r>
            <a:endParaRPr lang="en-US" altLang="ko-KR" sz="2000" b="0" dirty="0"/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7056A183-B26F-4453-8A67-02D442D85E32}"/>
              </a:ext>
            </a:extLst>
          </p:cNvPr>
          <p:cNvSpPr txBox="1">
            <a:spLocks/>
          </p:cNvSpPr>
          <p:nvPr/>
        </p:nvSpPr>
        <p:spPr>
          <a:xfrm>
            <a:off x="1289014" y="1316368"/>
            <a:ext cx="4272690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다차원 배열  검색 </a:t>
            </a: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36A5C9E-CA7D-4C0E-A7C5-273116586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783" y="3163945"/>
            <a:ext cx="5029200" cy="274921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3537F87-F859-4CB2-A97C-D636977A2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167" y="3185241"/>
            <a:ext cx="4972050" cy="214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5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B2726-1274-4BBD-9287-0DFA0195B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0784" y="1791363"/>
            <a:ext cx="11684249" cy="1551981"/>
          </a:xfrm>
        </p:spPr>
        <p:txBody>
          <a:bodyPr/>
          <a:lstStyle/>
          <a:p>
            <a:r>
              <a:rPr lang="ko-KR" altLang="en-US" sz="54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파이썬과 넘파이 모듈 </a:t>
            </a:r>
            <a:endParaRPr lang="en-US" altLang="ko-KR" sz="5400" dirty="0">
              <a:latin typeface="HY각헤드라인B" panose="02030600000101010101" pitchFamily="18" charset="-127"/>
              <a:ea typeface="HY각헤드라인B" panose="02030600000101010101" pitchFamily="18" charset="-127"/>
            </a:endParaRPr>
          </a:p>
          <a:p>
            <a:r>
              <a:rPr lang="ko-KR" altLang="en-US" sz="54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차이점 이해하기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440D481-9114-4C2D-AB77-CB27951637C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185909" y="4387556"/>
            <a:ext cx="5573997" cy="155198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44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Chapter 1</a:t>
            </a:r>
            <a:endParaRPr lang="ko-KR" altLang="en-US" sz="4400" dirty="0">
              <a:latin typeface="HY각헤드라인B" panose="02030600000101010101" pitchFamily="18" charset="-127"/>
              <a:ea typeface="HY각헤드라인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52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B2726-1274-4BBD-9287-0DFA0195B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57600" y="3132351"/>
            <a:ext cx="7653528" cy="1192761"/>
          </a:xfrm>
        </p:spPr>
        <p:txBody>
          <a:bodyPr/>
          <a:lstStyle/>
          <a:p>
            <a:r>
              <a:rPr lang="ko-KR" altLang="en-US" sz="48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배열</a:t>
            </a:r>
            <a:r>
              <a:rPr lang="en-US" altLang="ko-KR" sz="48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(Array) </a:t>
            </a:r>
            <a:r>
              <a:rPr lang="ko-KR" altLang="en-US" sz="48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구조 이해하기 </a:t>
            </a:r>
            <a:r>
              <a:rPr lang="ko-KR" altLang="en-US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648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5679347" y="1774442"/>
            <a:ext cx="5511764" cy="184259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969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리스트는 실제 원소의 객체를 저장하는 것이 아니라 이 객체의 레퍼런스를 관리합니다</a:t>
            </a:r>
            <a:r>
              <a:rPr lang="en-US" altLang="ko-KR" sz="2000" b="0" dirty="0"/>
              <a:t>. </a:t>
            </a:r>
            <a:r>
              <a:rPr lang="ko-KR" altLang="en-US" sz="2000" b="0" dirty="0"/>
              <a:t>인덱스를 사용해서 검색하면 객체의 레퍼런스를 사용해서 객체 정보를 반환합니다</a:t>
            </a:r>
            <a:r>
              <a:rPr lang="en-US" altLang="ko-KR" sz="2000" b="0" dirty="0"/>
              <a:t>.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리스트도 배열이지만 내부의 원소는 다양한 자료형을 모두 가질 수 있습니다</a:t>
            </a:r>
            <a:r>
              <a:rPr lang="en-US" altLang="ko-KR" sz="2000" dirty="0"/>
              <a:t>. </a:t>
            </a:r>
            <a:endParaRPr lang="en-US" altLang="ko-KR" sz="2000" b="0" dirty="0"/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7056A183-B26F-4453-8A67-02D442D85E32}"/>
              </a:ext>
            </a:extLst>
          </p:cNvPr>
          <p:cNvSpPr txBox="1">
            <a:spLocks/>
          </p:cNvSpPr>
          <p:nvPr/>
        </p:nvSpPr>
        <p:spPr>
          <a:xfrm>
            <a:off x="1289014" y="1316368"/>
            <a:ext cx="4272690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리스트 구조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7812F2-5B56-4BF9-BD7A-0F11D8B1C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89" y="2390862"/>
            <a:ext cx="4390333" cy="35180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4F01BCB-B99A-4199-B1BD-932862004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427290"/>
            <a:ext cx="5010150" cy="177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54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11139" y="1806843"/>
            <a:ext cx="9869637" cy="982077"/>
          </a:xfrm>
          <a:prstGeom prst="rect">
            <a:avLst/>
          </a:prstGeom>
        </p:spPr>
        <p:txBody>
          <a:bodyPr/>
          <a:lstStyle/>
          <a:p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 내의 원소는 </a:t>
            </a:r>
            <a:r>
              <a:rPr lang="en-US" altLang="ko-KR" sz="2000" b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index </a:t>
            </a:r>
            <a:r>
              <a:rPr lang="ko-KR" altLang="en-US" sz="2000" b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라는 정보를 가집니다</a:t>
            </a:r>
            <a:r>
              <a:rPr lang="en-US" altLang="ko-KR" sz="2000" b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원소를 하나 검색할 때 인덱스를 사용합니다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endParaRPr lang="ko-KR" altLang="en-US" sz="2000" b="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26F8D7AF-1CA2-4499-AB18-D59C47898D31}"/>
              </a:ext>
            </a:extLst>
          </p:cNvPr>
          <p:cNvSpPr txBox="1">
            <a:spLocks/>
          </p:cNvSpPr>
          <p:nvPr/>
        </p:nvSpPr>
        <p:spPr>
          <a:xfrm>
            <a:off x="1289014" y="1350959"/>
            <a:ext cx="3204658" cy="479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리스트 인덱스 검색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5E94A7-20A0-4B8C-987C-06FC70229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026" y="3452070"/>
            <a:ext cx="5238750" cy="1609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16A2F18-0546-40AF-8CAE-CECBFCC47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335" y="3110537"/>
            <a:ext cx="2447925" cy="12763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CDAEF83-3023-420A-B015-C7C793905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198" y="4779086"/>
            <a:ext cx="31242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6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11139" y="1806843"/>
            <a:ext cx="9869637" cy="982077"/>
          </a:xfrm>
          <a:prstGeom prst="rect">
            <a:avLst/>
          </a:prstGeom>
        </p:spPr>
        <p:txBody>
          <a:bodyPr/>
          <a:lstStyle/>
          <a:p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 내에 리스트가 내포된 경우에 인덱스는 각각 지정됩니다</a:t>
            </a:r>
            <a:r>
              <a:rPr lang="en-US" altLang="ko-KR" sz="2000" b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Enumerate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사용해 인덱스 정보를 가져와서 출력해봅니다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endParaRPr lang="ko-KR" altLang="en-US" sz="2000" b="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26F8D7AF-1CA2-4499-AB18-D59C47898D31}"/>
              </a:ext>
            </a:extLst>
          </p:cNvPr>
          <p:cNvSpPr txBox="1">
            <a:spLocks/>
          </p:cNvSpPr>
          <p:nvPr/>
        </p:nvSpPr>
        <p:spPr>
          <a:xfrm>
            <a:off x="1289014" y="1350959"/>
            <a:ext cx="3761158" cy="479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리스트 내의 리스트 검색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81C9076-5CEF-4127-87B0-01122194C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198" y="3361345"/>
            <a:ext cx="3869086" cy="18985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0688FBE-1F57-4DCE-8334-3ED27E12B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640" y="3135631"/>
            <a:ext cx="5095875" cy="251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862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5679347" y="1774442"/>
            <a:ext cx="5511764" cy="184259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969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다차원 배열을 제공하는 넘파이는  별도로 설치해야 하는 라이브러리입니다</a:t>
            </a:r>
            <a:r>
              <a:rPr lang="en-US" altLang="ko-KR" sz="2000" b="0" dirty="0"/>
              <a:t>.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넘파이 모듈을 사용하려면 먼저 </a:t>
            </a:r>
            <a:r>
              <a:rPr lang="en-US" altLang="ko-KR" sz="2000" b="0" dirty="0"/>
              <a:t>import</a:t>
            </a:r>
            <a:r>
              <a:rPr lang="ko-KR" altLang="en-US" sz="2000" b="0" dirty="0"/>
              <a:t>를 합니다</a:t>
            </a:r>
            <a:r>
              <a:rPr lang="en-US" altLang="ko-KR" sz="2000" b="0" dirty="0"/>
              <a:t>. 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다차원 배열은 하나의 자료형으로 구성된 원소로 처리됩니다</a:t>
            </a:r>
            <a:r>
              <a:rPr lang="en-US" altLang="ko-KR" sz="2000" dirty="0"/>
              <a:t>.</a:t>
            </a:r>
            <a:endParaRPr lang="en-US" altLang="ko-KR" sz="2000" b="0" dirty="0"/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7056A183-B26F-4453-8A67-02D442D85E32}"/>
              </a:ext>
            </a:extLst>
          </p:cNvPr>
          <p:cNvSpPr txBox="1">
            <a:spLocks/>
          </p:cNvSpPr>
          <p:nvPr/>
        </p:nvSpPr>
        <p:spPr>
          <a:xfrm>
            <a:off x="1289014" y="1316368"/>
            <a:ext cx="4272690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다차원 배열 구조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C6D9CE-1F97-41D0-B4DF-5487478E0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14" y="2413495"/>
            <a:ext cx="3924300" cy="2713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B326AD9-69DB-4474-9B34-4A01CB872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461" y="4575801"/>
            <a:ext cx="5200650" cy="132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16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009650" y="1535621"/>
            <a:ext cx="10130407" cy="152439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969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다차원 배열은 </a:t>
            </a:r>
            <a:r>
              <a:rPr lang="en-US" altLang="ko-KR" sz="2000" b="0" dirty="0"/>
              <a:t>ndarray </a:t>
            </a:r>
            <a:r>
              <a:rPr lang="ko-KR" altLang="en-US" sz="2000" b="0" dirty="0"/>
              <a:t>클래스 입니다</a:t>
            </a:r>
            <a:r>
              <a:rPr lang="en-US" altLang="ko-KR" sz="2000" b="0" dirty="0"/>
              <a:t>.  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다차원 배열의 정보를 관리하는 다양한 속성을 가집니다</a:t>
            </a:r>
            <a:r>
              <a:rPr lang="en-US" altLang="ko-KR" sz="2000" dirty="0"/>
              <a:t>. </a:t>
            </a:r>
            <a:endParaRPr lang="en-US" altLang="ko-KR" sz="2000" b="0" dirty="0"/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7056A183-B26F-4453-8A67-02D442D85E32}"/>
              </a:ext>
            </a:extLst>
          </p:cNvPr>
          <p:cNvSpPr txBox="1">
            <a:spLocks/>
          </p:cNvSpPr>
          <p:nvPr/>
        </p:nvSpPr>
        <p:spPr>
          <a:xfrm>
            <a:off x="1289014" y="1316368"/>
            <a:ext cx="4272690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다차원 배열  클래스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EF115F-11DB-4EA6-8AE3-755B496D5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3797985"/>
            <a:ext cx="5133975" cy="17436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0A1FEFE-DAAF-47B7-AA3B-9ABAEDCE2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853" y="2849118"/>
            <a:ext cx="50863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64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1610</TotalTime>
  <Words>539</Words>
  <Application>Microsoft Office PowerPoint</Application>
  <PresentationFormat>와이드스크린</PresentationFormat>
  <Paragraphs>88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HY각헤드라인B</vt:lpstr>
      <vt:lpstr>HY헤드라인M</vt:lpstr>
      <vt:lpstr>나눔고딕 ExtraBold</vt:lpstr>
      <vt:lpstr>나눔스퀘어</vt:lpstr>
      <vt:lpstr>나눔스퀘어 Bold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LEEBOYOUNG</dc:creator>
  <cp:lastModifiedBy>ADMIN</cp:lastModifiedBy>
  <cp:revision>1793</cp:revision>
  <cp:lastPrinted>2018-09-11T11:01:44Z</cp:lastPrinted>
  <dcterms:created xsi:type="dcterms:W3CDTF">2018-08-31T05:30:56Z</dcterms:created>
  <dcterms:modified xsi:type="dcterms:W3CDTF">2020-10-03T08:49:52Z</dcterms:modified>
</cp:coreProperties>
</file>