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97" r:id="rId4"/>
    <p:sldId id="301" r:id="rId5"/>
    <p:sldId id="303" r:id="rId6"/>
    <p:sldId id="304" r:id="rId7"/>
    <p:sldId id="309" r:id="rId8"/>
    <p:sldId id="306" r:id="rId9"/>
    <p:sldId id="310" r:id="rId10"/>
    <p:sldId id="311" r:id="rId11"/>
    <p:sldId id="307" r:id="rId12"/>
    <p:sldId id="312" r:id="rId13"/>
    <p:sldId id="308" r:id="rId14"/>
    <p:sldId id="313" r:id="rId15"/>
    <p:sldId id="314" r:id="rId16"/>
    <p:sldId id="264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82"/>
    <a:srgbClr val="EFEFEF"/>
    <a:srgbClr val="0081B7"/>
    <a:srgbClr val="F0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7"/>
    <p:restoredTop sz="96928"/>
  </p:normalViewPr>
  <p:slideViewPr>
    <p:cSldViewPr snapToGrid="0" snapToObjects="1">
      <p:cViewPr>
        <p:scale>
          <a:sx n="103" d="100"/>
          <a:sy n="103" d="100"/>
        </p:scale>
        <p:origin x="-2384" y="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6403-FDAE-9A4C-B8D4-29A17587F41F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1F9-093D-6246-AD16-A3130603A93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77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504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618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697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DD1F9-093D-6246-AD16-A3130603A936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040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6FDB-74E3-DA40-84F2-342E6250C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B74A-09E3-154B-BC33-41288422E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2A19-84D7-D348-839E-72AB95A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4765-2086-E74B-819F-72812B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C603-1DE6-B54B-B241-C654A19E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17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8745-832B-1543-9FB2-E74D7972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9844-73CF-1146-B3B9-3E7E53D5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186-C52B-1040-A0C5-C3BD7FD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3456-2D27-2B4A-AA75-864AE30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B05-1D77-D145-B24C-892B973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41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FDC27-DA35-A249-84E8-1C711CCC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5F6C7-DABE-594E-B337-5CFDA322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6F8C-B799-9E4F-AB60-CA6FFC5C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506-5B3A-374B-93D3-BBC157D5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F47-26C5-C740-91E0-CA7CBAB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1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1FA-5612-5547-95E9-1257C20B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7837-2BE0-B646-824A-A913809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8A5-6DDF-0349-8D10-07EED20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EF6-7292-D74C-869B-5B6A500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C063-55B2-B440-A980-749E881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967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956-FB9F-7F47-9CB1-1256BC2E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925-E60C-3747-9B3D-262BB856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9E1-6317-E845-A869-297C1043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819B-E2E0-3E4A-BA46-F165C02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AD9-2BC9-594C-9793-EEF6F9F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27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5D-E296-E243-86F5-811D489C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CAC0-D2BB-B348-8726-21F6A019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9D2E-67ED-F846-8B84-8A690751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899-0018-D54F-9757-07694728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D935-9ED9-6D47-B41F-94DCD11B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16DB-3DD0-3545-AFB2-C1E0B585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56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7AA-4F9B-8E42-8DA7-FE0FE512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373A-130D-6D44-8583-0321E863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FA86-7320-8A4D-BF64-2410034A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EEB01-E903-A641-BB2F-DD350681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5397E-FB6F-7147-AB65-58812DE8D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7E203-C592-FA4B-ACBC-B7E8E2A0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DA0-BF4E-434B-B5DD-860CA494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16D6-6F62-E54D-879B-DDA33C0B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18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425E-A4CF-694D-843B-5BFC0FA4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891C-0D82-0D48-B350-8974F10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BD5C-9746-A549-A4D0-9E636AC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A2ABA-D8F1-2441-9844-51896D16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97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F0B6-D63D-DF4D-82F9-80C16D1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E0BDB-A734-BF4E-961F-5AA1D54C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E650-B723-9E43-8A17-A141872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8936-2226-C740-96DF-AD82C1D4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A6F-F75E-B146-8365-DBE58FF8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B6287-3AFC-A446-83DA-39345714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F872-B7E4-1342-B605-962B347B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6213-F764-A94A-87EF-7BBB9CC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794B-9B00-F74F-9063-C746E19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451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B3D-8218-B94E-9F5B-CDF380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DCC1B-EBED-9E41-BA37-DC76B143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AFE3F-1D68-1F4A-83AE-26C6C19F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90B-2765-234F-97E9-D6DF4D55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DED7-15D4-9949-A581-282F56F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BA3D-98CB-D944-BF51-FA85B99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36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13C8-AE0C-9047-A345-5DA22810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F414-82D9-0A4B-94C6-7A679A50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805-BAAE-C840-86A5-93CBAF36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BFC7-0E2A-3D45-8BEE-6842479193F0}" type="datetimeFigureOut">
              <a:rPr lang="en-KR" smtClean="0"/>
              <a:t>10/27/20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9EDC-5DF6-0544-84E8-E8100276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B40C-C78F-1F45-ABCB-B558179A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5038-3A8F-D049-B1A1-D9DCC57CCE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49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E4D482-C68E-AA4A-8AED-582482560DC7}"/>
              </a:ext>
            </a:extLst>
          </p:cNvPr>
          <p:cNvSpPr txBox="1"/>
          <p:nvPr/>
        </p:nvSpPr>
        <p:spPr>
          <a:xfrm>
            <a:off x="4261104" y="2901696"/>
            <a:ext cx="36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2020_02 </a:t>
            </a:r>
            <a:r>
              <a:rPr lang="en-US" altLang="ko-KR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Kuggle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정규세션</a:t>
            </a:r>
            <a:r>
              <a:rPr lang="en-US" altLang="ko-KR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_W6</a:t>
            </a:r>
            <a:endParaRPr lang="en-KR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F73C-E384-B34C-837C-AFA7C5961BDD}"/>
              </a:ext>
            </a:extLst>
          </p:cNvPr>
          <p:cNvSpPr txBox="1"/>
          <p:nvPr/>
        </p:nvSpPr>
        <p:spPr>
          <a:xfrm>
            <a:off x="4261104" y="3488436"/>
            <a:ext cx="366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2020.10.27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발표자</a:t>
            </a:r>
            <a:r>
              <a:rPr lang="en-US" altLang="ko-KR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정성준</a:t>
            </a:r>
            <a:endParaRPr lang="en-KR" sz="1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3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500" dirty="0">
                <a:latin typeface="+mn-ea"/>
              </a:rPr>
              <a:t>클래스 간의 거리의 합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40BD3-E8E9-5340-A9DE-EF114B28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43" y="535709"/>
            <a:ext cx="2668446" cy="10496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F83B3E-FEB1-1945-B883-12A35F124A2C}"/>
              </a:ext>
            </a:extLst>
          </p:cNvPr>
          <p:cNvSpPr txBox="1"/>
          <p:nvPr/>
        </p:nvSpPr>
        <p:spPr>
          <a:xfrm>
            <a:off x="612419" y="2162324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클래스</a:t>
            </a:r>
            <a:r>
              <a:rPr kumimoji="1" lang="ko-KR" altLang="en-US" sz="1100" dirty="0"/>
              <a:t> 간의 </a:t>
            </a:r>
            <a:r>
              <a:rPr kumimoji="1" lang="ko-KR" altLang="en-US" sz="1100" dirty="0" err="1"/>
              <a:t>거리구하기</a:t>
            </a:r>
            <a:endParaRPr kumimoji="1" lang="ko-Kore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FFBDDA-A76A-9C4A-8BCE-3488A234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9" y="2423934"/>
            <a:ext cx="3291451" cy="20400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FB1E2E-D8E7-BE46-A699-373ED75B18BA}"/>
              </a:ext>
            </a:extLst>
          </p:cNvPr>
          <p:cNvCxnSpPr/>
          <p:nvPr/>
        </p:nvCxnSpPr>
        <p:spPr>
          <a:xfrm>
            <a:off x="1287344" y="4312219"/>
            <a:ext cx="54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36B5C-CDE6-6C4C-A88C-4ECC68870CEC}"/>
              </a:ext>
            </a:extLst>
          </p:cNvPr>
          <p:cNvSpPr txBox="1"/>
          <p:nvPr/>
        </p:nvSpPr>
        <p:spPr>
          <a:xfrm>
            <a:off x="1794041" y="4172457"/>
            <a:ext cx="3147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Bet</a:t>
            </a:r>
            <a:r>
              <a:rPr kumimoji="1" lang="en-US" altLang="ko-KR" sz="1100" dirty="0"/>
              <a:t>ween-class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scatter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matrix</a:t>
            </a:r>
            <a:endParaRPr kumimoji="1" lang="ko-Kore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4CAE2-C5CB-604C-B8E2-08B430BA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79" y="1754917"/>
            <a:ext cx="3662977" cy="37821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B28586-AD25-7E42-9922-6DB7B9EC95E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70075" y="3646010"/>
            <a:ext cx="72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9AFA673-FBC4-CB4E-A0E6-FB49E5B0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907" y="1935432"/>
            <a:ext cx="4030990" cy="3782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052F47-2F2A-0E46-8A27-BCCE936A2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939" y="1141801"/>
            <a:ext cx="1079500" cy="533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1503D0-B044-5142-94CD-E9775A3C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00" y="5180282"/>
            <a:ext cx="3297644" cy="115819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5C1F8D-DF48-624A-AEF6-746D1BF613A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951644" y="3863340"/>
            <a:ext cx="842778" cy="189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902732" y="1506822"/>
            <a:ext cx="5726668" cy="121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1)</a:t>
            </a:r>
            <a:r>
              <a:rPr lang="ko-KR" altLang="en-US" sz="1500" dirty="0">
                <a:latin typeface="+mn-ea"/>
              </a:rPr>
              <a:t> 클래스 간의 거리의 합</a:t>
            </a: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AFF19-7BDF-8B49-B3EE-B9DBA5F6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2821722"/>
            <a:ext cx="3995040" cy="1403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7D46AA-162A-9849-9AF1-2BDB9109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87" y="2068596"/>
            <a:ext cx="3728197" cy="2909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C0884-E59F-8145-A924-9862AB6CE20A}"/>
              </a:ext>
            </a:extLst>
          </p:cNvPr>
          <p:cNvSpPr txBox="1"/>
          <p:nvPr/>
        </p:nvSpPr>
        <p:spPr>
          <a:xfrm>
            <a:off x="6339087" y="5175619"/>
            <a:ext cx="5230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 err="1">
                <a:latin typeface="+mn-ea"/>
              </a:rPr>
              <a:t>Beween</a:t>
            </a:r>
            <a:r>
              <a:rPr kumimoji="1" lang="en-US" altLang="ko-Kore-KR" sz="1300" dirty="0">
                <a:latin typeface="+mn-ea"/>
              </a:rPr>
              <a:t>-class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>
                <a:latin typeface="+mn-ea"/>
              </a:rPr>
              <a:t>scatter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>
                <a:latin typeface="+mn-ea"/>
              </a:rPr>
              <a:t>matrix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kumimoji="1" lang="en-US" altLang="ko-KR" sz="1300" dirty="0">
                <a:latin typeface="+mn-ea"/>
              </a:rPr>
              <a:t>:</a:t>
            </a:r>
            <a:r>
              <a:rPr kumimoji="1" lang="ko-KR" altLang="en-US" sz="1300" dirty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각 클래스 평균 사이의 거리들의 합은 각 클래스 평균과 전체 </a:t>
            </a:r>
            <a:r>
              <a:rPr lang="ko-KR" altLang="en-US" sz="1300" dirty="0" err="1">
                <a:latin typeface="+mn-ea"/>
              </a:rPr>
              <a:t>평균간의</a:t>
            </a:r>
            <a:r>
              <a:rPr lang="ko-KR" altLang="en-US" sz="1300" dirty="0">
                <a:latin typeface="+mn-ea"/>
              </a:rPr>
              <a:t> 거리들의 합과 같다</a:t>
            </a:r>
            <a:r>
              <a:rPr lang="en-US" altLang="ko-KR" sz="1300" dirty="0">
                <a:latin typeface="+mn-ea"/>
              </a:rPr>
              <a:t>.</a:t>
            </a:r>
            <a:endParaRPr kumimoji="1" lang="ko-Kore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78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500" dirty="0">
                <a:latin typeface="+mn-ea"/>
              </a:rPr>
              <a:t>각 클래스 내의 분산의 합 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40BD3-E8E9-5340-A9DE-EF114B28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83" y="681872"/>
            <a:ext cx="2668446" cy="10496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1C8AC4-5FB4-0141-9B56-1A680785B44C}"/>
              </a:ext>
            </a:extLst>
          </p:cNvPr>
          <p:cNvSpPr txBox="1"/>
          <p:nvPr/>
        </p:nvSpPr>
        <p:spPr>
          <a:xfrm>
            <a:off x="633531" y="2423934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클래스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i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에 속하는 데이터 포인트들의 사상들의 분산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83B3E-FEB1-1945-B883-12A35F124A2C}"/>
              </a:ext>
            </a:extLst>
          </p:cNvPr>
          <p:cNvSpPr txBox="1"/>
          <p:nvPr/>
        </p:nvSpPr>
        <p:spPr>
          <a:xfrm>
            <a:off x="633531" y="3363911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모든</a:t>
            </a:r>
            <a:r>
              <a:rPr kumimoji="1" lang="ko-KR" altLang="en-US" sz="1100" dirty="0"/>
              <a:t> 클래스의 사상의 분산의 합</a:t>
            </a:r>
            <a:endParaRPr kumimoji="1" lang="ko-Kore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21E73E-79EA-7140-8595-78E87EB9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8" y="2660980"/>
            <a:ext cx="11811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ED35ED-80D1-9E40-ACA1-5222C4D5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2" y="3781389"/>
            <a:ext cx="3928398" cy="234300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5CC686-AE1C-684B-8366-E98E95ACF5D7}"/>
              </a:ext>
            </a:extLst>
          </p:cNvPr>
          <p:cNvCxnSpPr/>
          <p:nvPr/>
        </p:nvCxnSpPr>
        <p:spPr>
          <a:xfrm>
            <a:off x="1536700" y="5862788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6BAD1-8491-A449-A8FC-0A2434DF8139}"/>
              </a:ext>
            </a:extLst>
          </p:cNvPr>
          <p:cNvSpPr txBox="1"/>
          <p:nvPr/>
        </p:nvSpPr>
        <p:spPr>
          <a:xfrm>
            <a:off x="2489200" y="5755066"/>
            <a:ext cx="26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Within-class scatter matrix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3DB6FA-4D97-BD4F-90F2-A227A2901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88" y="2564889"/>
            <a:ext cx="4127119" cy="1049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43CD33-665C-8748-AAF2-61DA2A3F4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2" y="3839940"/>
            <a:ext cx="2400082" cy="1865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EA38F2-C5DE-9647-9570-4CBD97931162}"/>
              </a:ext>
            </a:extLst>
          </p:cNvPr>
          <p:cNvSpPr txBox="1"/>
          <p:nvPr/>
        </p:nvSpPr>
        <p:spPr>
          <a:xfrm>
            <a:off x="6578601" y="5854700"/>
            <a:ext cx="4762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300" dirty="0">
                <a:latin typeface="+mn-ea"/>
              </a:rPr>
              <a:t>within-class scatter matrix</a:t>
            </a:r>
            <a:r>
              <a:rPr lang="en-US" altLang="ko-KR" sz="1300" dirty="0">
                <a:latin typeface="+mn-ea"/>
              </a:rPr>
              <a:t>: </a:t>
            </a:r>
            <a:r>
              <a:rPr lang="ko-KR" altLang="en-US" sz="1300" dirty="0">
                <a:latin typeface="+mn-ea"/>
              </a:rPr>
              <a:t>각 클래스 내의 데이터포인트들과 각 클래스의 평균 사이의 거리를 모두 더한다</a:t>
            </a:r>
            <a:r>
              <a:rPr lang="en-US" altLang="ko-KR" sz="1300" dirty="0">
                <a:latin typeface="+mn-ea"/>
              </a:rPr>
              <a:t>.</a:t>
            </a:r>
            <a:endParaRPr kumimoji="1" lang="ko-Kore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0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2CEB1A-E2DD-9D4C-935E-55331342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34" y="2399107"/>
            <a:ext cx="2562750" cy="150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D6B66C-E229-C246-84C8-669A699F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34" y="3955228"/>
            <a:ext cx="1858932" cy="766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417DA-D0A3-4D46-8DDD-F14E528E0883}"/>
              </a:ext>
            </a:extLst>
          </p:cNvPr>
          <p:cNvSpPr txBox="1"/>
          <p:nvPr/>
        </p:nvSpPr>
        <p:spPr>
          <a:xfrm>
            <a:off x="501199" y="1819850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목적함수를 </a:t>
            </a:r>
            <a:r>
              <a:rPr kumimoji="1" lang="en-US" altLang="ko-KR" dirty="0"/>
              <a:t>v</a:t>
            </a:r>
            <a:r>
              <a:rPr kumimoji="1" lang="ko-KR" altLang="en-US" dirty="0"/>
              <a:t>에 대해 미분하고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가지는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찾는다</a:t>
            </a:r>
            <a:r>
              <a:rPr kumimoji="1" lang="en-US" altLang="ko-KR" dirty="0"/>
              <a:t>!!</a:t>
            </a:r>
            <a:endParaRPr kumimoji="1" lang="ko-Kore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21FDB16-44FF-254E-8FC9-B0848D062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19" y="4714670"/>
            <a:ext cx="1025919" cy="3693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D1A1CB-4EAA-1847-8D89-2B0D9EE30CE2}"/>
              </a:ext>
            </a:extLst>
          </p:cNvPr>
          <p:cNvSpPr txBox="1"/>
          <p:nvPr/>
        </p:nvSpPr>
        <p:spPr>
          <a:xfrm>
            <a:off x="1654400" y="4714669"/>
            <a:ext cx="629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</a:t>
            </a:r>
            <a:r>
              <a:rPr kumimoji="1" lang="ko-KR" altLang="en-US" dirty="0"/>
              <a:t>  고유 값</a:t>
            </a:r>
            <a:r>
              <a:rPr kumimoji="1" lang="en-US" altLang="ko-KR" dirty="0"/>
              <a:t>(eigen value)</a:t>
            </a:r>
            <a:r>
              <a:rPr kumimoji="1" lang="ko-KR" altLang="en-US" dirty="0"/>
              <a:t>과 고유벡터</a:t>
            </a:r>
            <a:r>
              <a:rPr kumimoji="1" lang="en-US" altLang="ko-KR" dirty="0"/>
              <a:t>(eigen vector)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526EAD8-DD4C-3D46-A88B-01E1D224F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070" y="5091130"/>
            <a:ext cx="2289700" cy="7188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4C5525-1C8C-F043-80BA-96DF63A67198}"/>
              </a:ext>
            </a:extLst>
          </p:cNvPr>
          <p:cNvSpPr txBox="1"/>
          <p:nvPr/>
        </p:nvSpPr>
        <p:spPr>
          <a:xfrm>
            <a:off x="605481" y="609188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가장</a:t>
            </a:r>
            <a:r>
              <a:rPr kumimoji="1" lang="ko-KR" altLang="en-US" dirty="0"/>
              <a:t> 높은 고유 값을 가지는 고유벡터가 사상 벡터가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11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7926100" cy="81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>
                <a:latin typeface="+mn-ea"/>
              </a:rPr>
              <a:t>Bayes’s</a:t>
            </a:r>
            <a:r>
              <a:rPr lang="en-US" altLang="ko-KR" b="1" dirty="0">
                <a:latin typeface="+mn-ea"/>
              </a:rPr>
              <a:t> rule</a:t>
            </a:r>
          </a:p>
          <a:p>
            <a:pPr>
              <a:lnSpc>
                <a:spcPct val="150000"/>
              </a:lnSpc>
            </a:pPr>
            <a:r>
              <a:rPr lang="en-US" altLang="ko-Kore-KR" sz="1500" dirty="0"/>
              <a:t>LDA </a:t>
            </a:r>
            <a:r>
              <a:rPr lang="ko-KR" altLang="en-US" sz="1500" dirty="0"/>
              <a:t>가정 </a:t>
            </a:r>
            <a:r>
              <a:rPr lang="en-US" altLang="ko-KR" sz="1500" dirty="0"/>
              <a:t>:</a:t>
            </a:r>
            <a:r>
              <a:rPr lang="ko-KR" altLang="en-US" sz="1500" dirty="0"/>
              <a:t> 데이터 분포가 </a:t>
            </a:r>
            <a:r>
              <a:rPr lang="ko-KR" altLang="en-US" sz="1500" b="1" dirty="0" err="1"/>
              <a:t>다변량</a:t>
            </a:r>
            <a:r>
              <a:rPr lang="ko-KR" altLang="en-US" sz="1500" b="1" dirty="0"/>
              <a:t> 정규분포</a:t>
            </a:r>
            <a:r>
              <a:rPr lang="en-US" altLang="ko-KR" sz="1500" b="1" dirty="0"/>
              <a:t>(</a:t>
            </a:r>
            <a:r>
              <a:rPr lang="en-US" altLang="ko-Kore-KR" sz="1500" b="1" dirty="0"/>
              <a:t>multivariate normal distribution)</a:t>
            </a:r>
            <a:endParaRPr lang="en-US" altLang="ko-KR" sz="15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81A42B-5090-AC4C-A131-DCD18B6F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7" y="2023151"/>
            <a:ext cx="2917652" cy="16672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2EC810-B4F8-C541-9DF2-765302AA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7" y="3967245"/>
            <a:ext cx="3255454" cy="1079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9BDA8-DC3C-FD4C-A17C-4E24554B90C6}"/>
              </a:ext>
            </a:extLst>
          </p:cNvPr>
          <p:cNvSpPr txBox="1"/>
          <p:nvPr/>
        </p:nvSpPr>
        <p:spPr>
          <a:xfrm>
            <a:off x="3986471" y="2533600"/>
            <a:ext cx="6870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/>
              <a:t>P(</a:t>
            </a:r>
            <a:r>
              <a:rPr lang="en-US" altLang="ko-Kore-KR" sz="1400" dirty="0" err="1"/>
              <a:t>Wi|x</a:t>
            </a:r>
            <a:r>
              <a:rPr lang="en-US" altLang="ko-Kore-KR" sz="1400" dirty="0"/>
              <a:t>)</a:t>
            </a:r>
            <a:r>
              <a:rPr lang="ko-KR" altLang="en-US" sz="1400" dirty="0"/>
              <a:t>는 새로운 데이터 </a:t>
            </a:r>
            <a:r>
              <a:rPr lang="en-US" altLang="ko-Kore-KR" sz="1400" dirty="0"/>
              <a:t>x</a:t>
            </a:r>
            <a:r>
              <a:rPr lang="ko-KR" altLang="en-US" sz="1400" dirty="0"/>
              <a:t>가 주어졌을 때</a:t>
            </a:r>
            <a:r>
              <a:rPr lang="en-US" altLang="ko-KR" sz="1400" dirty="0"/>
              <a:t>(=</a:t>
            </a:r>
            <a:r>
              <a:rPr lang="ko-KR" altLang="en-US" sz="1400" dirty="0"/>
              <a:t>정답 범주를 모를 때</a:t>
            </a:r>
            <a:r>
              <a:rPr lang="en-US" altLang="ko-KR" sz="1400" dirty="0"/>
              <a:t>=</a:t>
            </a:r>
            <a:r>
              <a:rPr lang="ko-KR" altLang="en-US" sz="1400" dirty="0"/>
              <a:t>예측할 때</a:t>
            </a:r>
            <a:r>
              <a:rPr lang="en-US" altLang="ko-KR" sz="1400" dirty="0"/>
              <a:t>) </a:t>
            </a:r>
            <a:r>
              <a:rPr lang="en-US" altLang="ko-Kore-KR" sz="1400" dirty="0" err="1"/>
              <a:t>WiWi</a:t>
            </a:r>
            <a:r>
              <a:rPr lang="ko-KR" altLang="en-US" sz="1400" dirty="0"/>
              <a:t>일 확률</a:t>
            </a:r>
            <a:r>
              <a:rPr lang="en-US" altLang="ko-KR" sz="1400" dirty="0"/>
              <a:t>, </a:t>
            </a:r>
            <a:r>
              <a:rPr lang="ko-KR" altLang="en-US" sz="1400" dirty="0"/>
              <a:t>즉 검증데이터가 특정 범주에 할당하기 위한 스코어를 의미합니다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범주 분류를 위한 확률</a:t>
            </a:r>
            <a:r>
              <a:rPr lang="en-US" altLang="ko-KR" sz="1400" dirty="0"/>
              <a:t>(</a:t>
            </a:r>
            <a:r>
              <a:rPr lang="ko-KR" altLang="en-US" sz="1400" dirty="0"/>
              <a:t>스코어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내어주는 함수를 </a:t>
            </a:r>
            <a:r>
              <a:rPr lang="ko-KR" altLang="en-US" sz="1400" b="1" dirty="0" err="1"/>
              <a:t>판별함수</a:t>
            </a:r>
            <a:r>
              <a:rPr lang="en-US" altLang="ko-KR" sz="1400" b="1" dirty="0"/>
              <a:t>(</a:t>
            </a:r>
            <a:r>
              <a:rPr lang="en-US" altLang="ko-Kore-KR" sz="1400" b="1" dirty="0"/>
              <a:t>discriminant function)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합니다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판별함수는</a:t>
            </a:r>
            <a:r>
              <a:rPr kumimoji="1" lang="ko-KR" altLang="en-US" sz="1400" dirty="0"/>
              <a:t>  </a:t>
            </a:r>
            <a:r>
              <a:rPr kumimoji="1" lang="ko-KR" altLang="en-US" sz="1400" dirty="0" err="1"/>
              <a:t>다변량</a:t>
            </a:r>
            <a:r>
              <a:rPr kumimoji="1" lang="ko-KR" altLang="en-US" sz="1400" dirty="0"/>
              <a:t> 정규분포를 따른다고 가정한다</a:t>
            </a:r>
            <a:r>
              <a:rPr kumimoji="1"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두</a:t>
            </a:r>
            <a:r>
              <a:rPr kumimoji="1" lang="ko-KR" altLang="en-US" sz="1400" dirty="0"/>
              <a:t> 범주의 </a:t>
            </a:r>
            <a:r>
              <a:rPr kumimoji="1" lang="ko-KR" altLang="en-US" sz="1400" dirty="0" err="1"/>
              <a:t>판별함수가</a:t>
            </a:r>
            <a:r>
              <a:rPr kumimoji="1" lang="ko-KR" altLang="en-US" sz="1400" dirty="0"/>
              <a:t> 같아지는 선형식을 구하고 선형식의 </a:t>
            </a:r>
            <a:r>
              <a:rPr kumimoji="1" lang="en-US" altLang="ko-KR" sz="1400" dirty="0" err="1"/>
              <a:t>coefficeint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구하면 위에서 구한 </a:t>
            </a:r>
            <a:r>
              <a:rPr kumimoji="1" lang="ko-KR" altLang="en-US" sz="1400" dirty="0" err="1"/>
              <a:t>사상벡터가</a:t>
            </a:r>
            <a:r>
              <a:rPr kumimoji="1" lang="ko-KR" altLang="en-US" sz="1400" dirty="0"/>
              <a:t> 나온다</a:t>
            </a:r>
            <a:r>
              <a:rPr kumimoji="1" lang="en-US" altLang="ko-KR" sz="1400" dirty="0"/>
              <a:t>.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2296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497597" y="1658679"/>
            <a:ext cx="3925548" cy="2048696"/>
            <a:chOff x="880231" y="1963232"/>
            <a:chExt cx="2208959" cy="1849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Linear Discriminant Analysis(LDA)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개요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605670" y="2941185"/>
              <a:ext cx="1483520" cy="53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선형판별분석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LDA vs PCA</a:t>
              </a: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80D74827-0DF2-3847-9489-6AC1B9DBB721}"/>
              </a:ext>
            </a:extLst>
          </p:cNvPr>
          <p:cNvGrpSpPr/>
          <p:nvPr/>
        </p:nvGrpSpPr>
        <p:grpSpPr>
          <a:xfrm>
            <a:off x="4079952" y="1680292"/>
            <a:ext cx="3925548" cy="1258126"/>
            <a:chOff x="880231" y="1963232"/>
            <a:chExt cx="2208959" cy="11360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427DD0-C2A2-D34C-B8AD-622DD61398F9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203B41-AE0F-E747-9745-FA21C0B1063B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6FF38-C29E-754F-81E7-98856BD2F07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480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Fisher’s linear discriminant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Basysian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rule</a:t>
              </a: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BBC15371-D981-B24A-A738-273B2FD8EA49}"/>
              </a:ext>
            </a:extLst>
          </p:cNvPr>
          <p:cNvGrpSpPr/>
          <p:nvPr/>
        </p:nvGrpSpPr>
        <p:grpSpPr>
          <a:xfrm>
            <a:off x="7662307" y="1680292"/>
            <a:ext cx="3925548" cy="1027294"/>
            <a:chOff x="880231" y="1963232"/>
            <a:chExt cx="2208959" cy="9276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F225E7-3B17-3443-ADD3-521AD9F81092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92003E-8E7C-6F45-828A-0C69AC74E81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highlight>
                    <a:srgbClr val="FFFF00"/>
                  </a:highlight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 </a:t>
              </a:r>
              <a:r>
                <a:rPr lang="ko-KR" altLang="en-US" sz="2000" b="1" dirty="0">
                  <a:highlight>
                    <a:srgbClr val="FFFF00"/>
                  </a:highlight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실습</a:t>
              </a:r>
              <a:endParaRPr lang="en-KR" sz="2000" b="1" dirty="0">
                <a:highlight>
                  <a:srgbClr val="FFFF00"/>
                </a:highlight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459285-F0DA-FE48-BA4A-F404E9B7F42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2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Sklearn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, iris dataset</a:t>
              </a: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을 이용한 실습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4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6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497597" y="1658679"/>
            <a:ext cx="3925548" cy="2048696"/>
            <a:chOff x="880231" y="1963232"/>
            <a:chExt cx="2208959" cy="1849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Linear Discriminant Analysis(LDA)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개요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605670" y="2941185"/>
              <a:ext cx="1483520" cy="53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선형판별분석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LDA vs PCA</a:t>
              </a: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80D74827-0DF2-3847-9489-6AC1B9DBB721}"/>
              </a:ext>
            </a:extLst>
          </p:cNvPr>
          <p:cNvGrpSpPr/>
          <p:nvPr/>
        </p:nvGrpSpPr>
        <p:grpSpPr>
          <a:xfrm>
            <a:off x="4381348" y="1693602"/>
            <a:ext cx="3925548" cy="1258126"/>
            <a:chOff x="880231" y="1963232"/>
            <a:chExt cx="2208959" cy="11360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427DD0-C2A2-D34C-B8AD-622DD61398F9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203B41-AE0F-E747-9745-FA21C0B1063B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접근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6FF38-C29E-754F-81E7-98856BD2F07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480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Fisher’s linear discriminant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Basysian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rule</a:t>
              </a: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BBC15371-D981-B24A-A738-273B2FD8EA49}"/>
              </a:ext>
            </a:extLst>
          </p:cNvPr>
          <p:cNvGrpSpPr/>
          <p:nvPr/>
        </p:nvGrpSpPr>
        <p:grpSpPr>
          <a:xfrm>
            <a:off x="7662307" y="1680292"/>
            <a:ext cx="3925548" cy="1027294"/>
            <a:chOff x="880231" y="1963232"/>
            <a:chExt cx="2208959" cy="9276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F225E7-3B17-3443-ADD3-521AD9F81092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92003E-8E7C-6F45-828A-0C69AC74E81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실습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459285-F0DA-FE48-BA4A-F404E9B7F42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2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Sklearn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, iris dataset</a:t>
              </a: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을 이용한 실습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5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06275" cy="958752"/>
            <a:chOff x="880231" y="1963232"/>
            <a:chExt cx="6106275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05670" y="2171486"/>
              <a:ext cx="5380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Linear Discriminant Analysis(LDA)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개요</a:t>
              </a:r>
              <a:endParaRPr lang="en-KR" altLang="ko-Kore-KR" sz="2000" b="1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  <a:p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902732" y="1506822"/>
            <a:ext cx="5726668" cy="627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ore-KR" b="1" dirty="0">
                <a:latin typeface="+mn-ea"/>
              </a:rPr>
              <a:t>LDA, Linear Discriminant Analysis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:</a:t>
            </a:r>
            <a:r>
              <a:rPr lang="ko-KR" altLang="en-US" sz="1500" dirty="0" err="1">
                <a:latin typeface="+mn-ea"/>
              </a:rPr>
              <a:t>클래스간</a:t>
            </a:r>
            <a:r>
              <a:rPr lang="ko-KR" altLang="en-US" sz="1500" dirty="0">
                <a:latin typeface="+mn-ea"/>
              </a:rPr>
              <a:t> 분산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ore-KR" sz="1500" dirty="0">
                <a:latin typeface="+mn-ea"/>
              </a:rPr>
              <a:t>between-class scatter)</a:t>
            </a:r>
            <a:r>
              <a:rPr lang="ko-KR" altLang="en-US" sz="1500" dirty="0">
                <a:latin typeface="+mn-ea"/>
              </a:rPr>
              <a:t>과 클래스내 분산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ore-KR" sz="1500" dirty="0">
                <a:latin typeface="+mn-ea"/>
              </a:rPr>
              <a:t>within-class scatter)</a:t>
            </a:r>
            <a:r>
              <a:rPr lang="ko-KR" altLang="en-US" sz="1500" dirty="0">
                <a:latin typeface="+mn-ea"/>
              </a:rPr>
              <a:t>의 비율을 최대화하는 방식으로 데이터에 대한 특징 벡터의 차원을 축소하는 방법 </a:t>
            </a: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-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ore-KR" sz="1500" dirty="0">
                <a:latin typeface="+mn-ea"/>
              </a:rPr>
              <a:t>LDA</a:t>
            </a:r>
            <a:r>
              <a:rPr lang="ko-KR" altLang="en-US" sz="1500" dirty="0">
                <a:latin typeface="+mn-ea"/>
              </a:rPr>
              <a:t>는 아래와 같은 두 가지 성질을 가진 벡터를 찾는다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1) </a:t>
            </a:r>
            <a:r>
              <a:rPr lang="ko-KR" altLang="en-US" sz="1500" dirty="0">
                <a:latin typeface="+mn-ea"/>
              </a:rPr>
              <a:t>데이터 포인트들을 투영시켰을 때 각 클래스에 속하는 투영들의 </a:t>
            </a:r>
            <a:r>
              <a:rPr lang="ko-KR" altLang="en-US" sz="1500" dirty="0" err="1">
                <a:latin typeface="+mn-ea"/>
              </a:rPr>
              <a:t>평균간의</a:t>
            </a:r>
            <a:r>
              <a:rPr lang="ko-KR" altLang="en-US" sz="1500" dirty="0">
                <a:latin typeface="+mn-ea"/>
              </a:rPr>
              <a:t> 거리의 합이 최대가 되게 하는 벡터</a:t>
            </a:r>
            <a:r>
              <a:rPr lang="en-US" altLang="ko-KR" sz="1500" dirty="0">
                <a:latin typeface="+mn-ea"/>
              </a:rPr>
              <a:t>. </a:t>
            </a:r>
            <a:r>
              <a:rPr lang="ko-KR" altLang="en-US" sz="1500" dirty="0">
                <a:latin typeface="+mn-ea"/>
              </a:rPr>
              <a:t>다른 말로</a:t>
            </a:r>
            <a:r>
              <a:rPr lang="en-US" altLang="ko-KR" sz="1500" dirty="0">
                <a:latin typeface="+mn-ea"/>
              </a:rPr>
              <a:t>, </a:t>
            </a:r>
            <a:r>
              <a:rPr lang="ko-KR" altLang="en-US" sz="1500" b="1" dirty="0">
                <a:latin typeface="+mn-ea"/>
              </a:rPr>
              <a:t>클래스 간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ore-KR" sz="1500" b="1" dirty="0">
                <a:latin typeface="+mn-ea"/>
              </a:rPr>
              <a:t>between-class)</a:t>
            </a:r>
            <a:r>
              <a:rPr lang="ko-KR" altLang="en-US" sz="1500" b="1" dirty="0">
                <a:latin typeface="+mn-ea"/>
              </a:rPr>
              <a:t>의 거리가 최대가 되게 하는 벡터</a:t>
            </a:r>
            <a:r>
              <a:rPr lang="en-US" altLang="ko-KR" sz="1500" dirty="0">
                <a:latin typeface="+mn-ea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</a:rPr>
              <a:t>2) </a:t>
            </a:r>
            <a:r>
              <a:rPr lang="ko-KR" altLang="en-US" sz="1500" dirty="0">
                <a:latin typeface="+mn-ea"/>
              </a:rPr>
              <a:t>데이터 포인트들을 투영시켰을 때 클래스 내의 투영들의 분산이 최소가 되게 하는 벡터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다른 말로</a:t>
            </a:r>
            <a:r>
              <a:rPr lang="en-US" altLang="ko-KR" sz="1500" dirty="0">
                <a:latin typeface="+mn-ea"/>
              </a:rPr>
              <a:t>, </a:t>
            </a:r>
            <a:r>
              <a:rPr lang="ko-KR" altLang="en-US" sz="1500" b="1" dirty="0">
                <a:latin typeface="+mn-ea"/>
              </a:rPr>
              <a:t>클래스 내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ore-KR" sz="1500" b="1" dirty="0">
                <a:latin typeface="+mn-ea"/>
              </a:rPr>
              <a:t>within-class)</a:t>
            </a:r>
            <a:r>
              <a:rPr lang="ko-KR" altLang="en-US" sz="1500" b="1" dirty="0">
                <a:latin typeface="+mn-ea"/>
              </a:rPr>
              <a:t>의 분산이 최소가 되게 하는 벡터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19120-4C71-5D49-90B1-A834CE25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29" y="991136"/>
            <a:ext cx="2998671" cy="30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BDAEB-3A02-2344-B24C-8D9F4E6F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19954"/>
            <a:ext cx="4298560" cy="1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06275" cy="958752"/>
            <a:chOff x="880231" y="1963232"/>
            <a:chExt cx="6106275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05670" y="2171486"/>
              <a:ext cx="5380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ore-KR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Linear Discriminant Analysis(LDA)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개요</a:t>
              </a:r>
              <a:endParaRPr lang="en-KR" altLang="ko-Kore-KR" sz="2000" b="1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  <a:p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755775" y="1719669"/>
            <a:ext cx="5645025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LDA vs PCA</a:t>
            </a:r>
            <a:endParaRPr lang="en-US" altLang="ko-KR" sz="15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/>
              <a:t>선형판별분석</a:t>
            </a:r>
            <a:r>
              <a:rPr lang="en-US" altLang="ko-KR" sz="1500" dirty="0"/>
              <a:t>(</a:t>
            </a:r>
            <a:r>
              <a:rPr lang="en-US" altLang="ko-Kore-KR" sz="1500" dirty="0"/>
              <a:t>LDA)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: </a:t>
            </a:r>
            <a:r>
              <a:rPr lang="ko-KR" altLang="en-US" sz="1500" dirty="0"/>
              <a:t>데이터의 최적 분류</a:t>
            </a:r>
            <a:r>
              <a:rPr lang="en-US" altLang="ko-KR" sz="1500" dirty="0"/>
              <a:t>(</a:t>
            </a:r>
            <a:r>
              <a:rPr lang="en-US" altLang="ko-Kore-KR" sz="1500" dirty="0"/>
              <a:t>best discrimination between classes)</a:t>
            </a:r>
            <a:r>
              <a:rPr lang="ko-KR" altLang="en-US" sz="1500" dirty="0"/>
              <a:t>의 관점에서 차원을 축소하는 방법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2. </a:t>
            </a:r>
            <a:r>
              <a:rPr lang="ko-KR" altLang="en-US" sz="1500" dirty="0" err="1"/>
              <a:t>주성분분석</a:t>
            </a:r>
            <a:r>
              <a:rPr lang="en-US" altLang="ko-KR" sz="1500" dirty="0"/>
              <a:t>(</a:t>
            </a:r>
            <a:r>
              <a:rPr lang="en-US" altLang="ko-Kore-KR" sz="1500" dirty="0"/>
              <a:t>PCA)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: </a:t>
            </a:r>
            <a:r>
              <a:rPr lang="ko-KR" altLang="en-US" sz="1500" dirty="0"/>
              <a:t>데이터의 최적 표현</a:t>
            </a:r>
            <a:r>
              <a:rPr lang="en-US" altLang="ko-KR" sz="1500" dirty="0"/>
              <a:t>(</a:t>
            </a:r>
            <a:r>
              <a:rPr lang="en-US" altLang="ko-Kore-KR" sz="1500" dirty="0"/>
              <a:t>best description of the data in its entirety)</a:t>
            </a:r>
            <a:r>
              <a:rPr lang="ko-KR" altLang="en-US" sz="1500" dirty="0"/>
              <a:t>의 관점에서 데이 터를 축소하는 방법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B19A6A-B9B6-FB48-89A2-B93C00FC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69" y="1677057"/>
            <a:ext cx="5473163" cy="28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E710-1781-754C-A2F4-CB7AB23C7968}"/>
              </a:ext>
            </a:extLst>
          </p:cNvPr>
          <p:cNvGrpSpPr/>
          <p:nvPr/>
        </p:nvGrpSpPr>
        <p:grpSpPr>
          <a:xfrm>
            <a:off x="497597" y="1658679"/>
            <a:ext cx="3925548" cy="2048696"/>
            <a:chOff x="880231" y="1963232"/>
            <a:chExt cx="2208959" cy="18499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28CD71-CD96-554A-831A-D97ACBCB0E73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01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4F4873-CD26-124D-9599-A7CA5297A95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Linear Discriminant Analysis(LDA)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개요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92FEB4-E0F9-FF4D-9881-FAABA3ECCCB1}"/>
                </a:ext>
              </a:extLst>
            </p:cNvPr>
            <p:cNvSpPr txBox="1"/>
            <p:nvPr/>
          </p:nvSpPr>
          <p:spPr>
            <a:xfrm>
              <a:off x="1605670" y="2941185"/>
              <a:ext cx="1483520" cy="531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선형판별분석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LDA vs PCA</a:t>
              </a: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80D74827-0DF2-3847-9489-6AC1B9DBB721}"/>
              </a:ext>
            </a:extLst>
          </p:cNvPr>
          <p:cNvGrpSpPr/>
          <p:nvPr/>
        </p:nvGrpSpPr>
        <p:grpSpPr>
          <a:xfrm>
            <a:off x="4079952" y="1680292"/>
            <a:ext cx="3925548" cy="1258126"/>
            <a:chOff x="880231" y="1963232"/>
            <a:chExt cx="2208959" cy="11360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427DD0-C2A2-D34C-B8AD-622DD61398F9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203B41-AE0F-E747-9745-FA21C0B1063B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highlight>
                    <a:srgbClr val="FFFF00"/>
                  </a:highlight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highlight>
                    <a:srgbClr val="FFFF00"/>
                  </a:highlight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KR" sz="2000" b="1" dirty="0">
                <a:highlight>
                  <a:srgbClr val="FFFF00"/>
                </a:highlight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6FF38-C29E-754F-81E7-98856BD2F07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480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Fisher’s linear discriminant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Basysian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rule</a:t>
              </a: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BBC15371-D981-B24A-A738-273B2FD8EA49}"/>
              </a:ext>
            </a:extLst>
          </p:cNvPr>
          <p:cNvGrpSpPr/>
          <p:nvPr/>
        </p:nvGrpSpPr>
        <p:grpSpPr>
          <a:xfrm>
            <a:off x="7662307" y="1680292"/>
            <a:ext cx="3925548" cy="1027294"/>
            <a:chOff x="880231" y="1963232"/>
            <a:chExt cx="2208959" cy="9276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F225E7-3B17-3443-ADD3-521AD9F81092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63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03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92003E-8E7C-6F45-828A-0C69AC74E817}"/>
                </a:ext>
              </a:extLst>
            </p:cNvPr>
            <p:cNvSpPr txBox="1"/>
            <p:nvPr/>
          </p:nvSpPr>
          <p:spPr>
            <a:xfrm>
              <a:off x="1605671" y="2181996"/>
              <a:ext cx="1483519" cy="36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 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실습</a:t>
              </a:r>
              <a:endParaRPr lang="en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459285-F0DA-FE48-BA4A-F404E9B7F42C}"/>
                </a:ext>
              </a:extLst>
            </p:cNvPr>
            <p:cNvSpPr txBox="1"/>
            <p:nvPr/>
          </p:nvSpPr>
          <p:spPr>
            <a:xfrm>
              <a:off x="1605670" y="2619096"/>
              <a:ext cx="1483520" cy="2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Sklearn</a:t>
              </a:r>
              <a:r>
                <a:rPr lang="en-US" altLang="ko-KR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, iris dataset</a:t>
              </a:r>
              <a:r>
                <a:rPr lang="ko-KR" altLang="en-US" sz="10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을 이용한 실습</a:t>
              </a:r>
              <a:endParaRPr lang="en-US" altLang="ko-KR" sz="10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63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902732" y="1506822"/>
            <a:ext cx="5726668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ko-KR" altLang="en-US" dirty="0"/>
              <a:t>클래스 내 분산</a:t>
            </a:r>
            <a:r>
              <a:rPr lang="en-US" altLang="ko-KR" dirty="0"/>
              <a:t>(</a:t>
            </a:r>
            <a:r>
              <a:rPr lang="en-US" altLang="ko-Kore-KR" dirty="0"/>
              <a:t>within-class scatter)</a:t>
            </a:r>
            <a:r>
              <a:rPr lang="ko-KR" altLang="en-US" dirty="0" err="1"/>
              <a:t>으로</a:t>
            </a:r>
            <a:r>
              <a:rPr lang="ko-KR" altLang="en-US" dirty="0"/>
              <a:t> 평균 간의 차이를 </a:t>
            </a:r>
            <a:r>
              <a:rPr lang="ko-KR" altLang="en-US" dirty="0" err="1"/>
              <a:t>정규화하여</a:t>
            </a:r>
            <a:r>
              <a:rPr lang="ko-KR" altLang="en-US" dirty="0"/>
              <a:t> 목적 함수로 표 현하고</a:t>
            </a:r>
            <a:r>
              <a:rPr lang="en-US" altLang="ko-KR" dirty="0"/>
              <a:t>, </a:t>
            </a:r>
            <a:r>
              <a:rPr lang="ko-KR" altLang="en-US" dirty="0"/>
              <a:t>이를 최대화하는 방법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:</a:t>
            </a:r>
            <a:r>
              <a:rPr lang="en-US" altLang="ko-Kore-KR" dirty="0"/>
              <a:t>Fisher</a:t>
            </a:r>
            <a:r>
              <a:rPr lang="ko-KR" altLang="en-US" dirty="0"/>
              <a:t>의 선형 판별식은 목적 함수를 최대화하는 선형 </a:t>
            </a:r>
            <a:r>
              <a:rPr lang="ko-KR" altLang="en-US" dirty="0" err="1"/>
              <a:t>변환행렬</a:t>
            </a:r>
            <a:r>
              <a:rPr lang="ko-KR" altLang="en-US" dirty="0"/>
              <a:t> </a:t>
            </a:r>
            <a:r>
              <a:rPr lang="en-US" altLang="ko-Kore-KR" dirty="0"/>
              <a:t>W</a:t>
            </a:r>
            <a:r>
              <a:rPr lang="ko-KR" altLang="en-US" dirty="0" err="1"/>
              <a:t>를</a:t>
            </a:r>
            <a:r>
              <a:rPr lang="ko-KR" altLang="en-US" dirty="0"/>
              <a:t> 찾아내는 것 → </a:t>
            </a:r>
            <a:r>
              <a:rPr lang="en-US" altLang="ko-Kore-KR" dirty="0"/>
              <a:t>W</a:t>
            </a:r>
            <a:r>
              <a:rPr lang="ko-KR" altLang="en-US" dirty="0"/>
              <a:t>라는 변환 행렬은 같은 클래스의 표본들은 인접하게 </a:t>
            </a:r>
            <a:r>
              <a:rPr lang="ko-KR" altLang="en-US" dirty="0" err="1"/>
              <a:t>사영을</a:t>
            </a:r>
            <a:r>
              <a:rPr lang="ko-KR" altLang="en-US" dirty="0"/>
              <a:t> 취하고</a:t>
            </a:r>
            <a:r>
              <a:rPr lang="en-US" altLang="ko-KR" dirty="0"/>
              <a:t>, </a:t>
            </a:r>
            <a:r>
              <a:rPr lang="ko-KR" altLang="en-US" dirty="0"/>
              <a:t>다른 클래스간의 </a:t>
            </a:r>
            <a:r>
              <a:rPr lang="ko-KR" altLang="en-US" dirty="0" err="1"/>
              <a:t>사영은</a:t>
            </a:r>
            <a:r>
              <a:rPr lang="ko-KR" altLang="en-US" dirty="0"/>
              <a:t> 가능한 중심이 멀리 떨어지도록 변환시키는 행렬을 의미 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A2E94C-D06E-9C4D-9761-62EC5490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95" y="1728439"/>
            <a:ext cx="3580058" cy="27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수학적 이해</a:t>
            </a: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40BD3-E8E9-5340-A9DE-EF114B28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4" y="2374899"/>
            <a:ext cx="3857723" cy="1517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8BCA47-3770-0143-B1D3-40E59961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4" y="3945473"/>
            <a:ext cx="2289700" cy="418547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C66A2CF-4FF0-B041-B8D2-4D8E06C6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54" y="1755343"/>
            <a:ext cx="52299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부터 클래스</a:t>
            </a:r>
            <a:r>
              <a:rPr lang="en-US" altLang="ko-Kore-KR" dirty="0">
                <a:latin typeface="Arial" panose="020B0604020202020204" pitchFamily="34" charset="0"/>
              </a:rPr>
              <a:t>L 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까지의 데이터포인트들을 나열하면 아래와 </a:t>
            </a:r>
            <a:r>
              <a:rPr lang="ko-Kore-KR" altLang="en-US" dirty="0">
                <a:latin typeface="Arial" panose="020B0604020202020204" pitchFamily="34" charset="0"/>
              </a:rPr>
              <a:t>같다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0DA910-87D7-F14E-818C-661396215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08" y="2486093"/>
            <a:ext cx="4878859" cy="481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28A8E7-1747-F945-A6BA-77A9EC240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007" y="3671334"/>
            <a:ext cx="6588406" cy="428349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93D5E327-D739-3E47-A499-C1058971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54" y="2872147"/>
            <a:ext cx="6672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부터 클래스</a:t>
            </a:r>
            <a:r>
              <a:rPr lang="en-US" altLang="ko-Kore-KR" dirty="0">
                <a:latin typeface="Arial" panose="020B0604020202020204" pitchFamily="34" charset="0"/>
              </a:rPr>
              <a:t>L </a:t>
            </a:r>
            <a:r>
              <a:rPr kumimoji="0" lang="ko-Kore-KR" altLang="ko-Kore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까지의 데이터포인트들을</a:t>
            </a:r>
            <a:r>
              <a:rPr kumimoji="0" lang="ko-Kore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벡터</a:t>
            </a:r>
            <a:r>
              <a:rPr lang="en-US" altLang="ko-Kore-KR" dirty="0">
                <a:latin typeface="Arial" panose="020B0604020202020204" pitchFamily="34" charset="0"/>
              </a:rPr>
              <a:t>v</a:t>
            </a:r>
            <a:r>
              <a:rPr lang="ko-KR" altLang="en-US" dirty="0">
                <a:latin typeface="Arial" panose="020B0604020202020204" pitchFamily="34" charset="0"/>
              </a:rPr>
              <a:t>에 사상</a:t>
            </a:r>
            <a:r>
              <a:rPr lang="en-US" altLang="ko-KR" dirty="0">
                <a:latin typeface="Arial" panose="020B0604020202020204" pitchFamily="34" charset="0"/>
              </a:rPr>
              <a:t>(linear map)</a:t>
            </a:r>
            <a:r>
              <a:rPr lang="ko-KR" altLang="en-US" dirty="0">
                <a:latin typeface="Arial" panose="020B0604020202020204" pitchFamily="34" charset="0"/>
              </a:rPr>
              <a:t>하면 다음과 같다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45BA46-0CC1-0741-8F1E-050D212AACD6}"/>
              </a:ext>
            </a:extLst>
          </p:cNvPr>
          <p:cNvSpPr/>
          <p:nvPr/>
        </p:nvSpPr>
        <p:spPr>
          <a:xfrm>
            <a:off x="2620835" y="50605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Roboto"/>
              </a:rPr>
              <a:t>사상한 벡터들을 가지고 두 가지를 구한다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Roboto"/>
              </a:rPr>
              <a:t>1)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클래스 간의 거리의 합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Roboto"/>
              </a:rPr>
              <a:t>2)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각 클래스 내의 분산의 합</a:t>
            </a:r>
            <a:endParaRPr lang="ko-KR" alt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AF55800-CFDB-9E47-9C00-AE34B87EA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4598792"/>
            <a:ext cx="4298560" cy="18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500" dirty="0">
                <a:latin typeface="+mn-ea"/>
              </a:rPr>
              <a:t>클래스 간의 거리의 합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40BD3-E8E9-5340-A9DE-EF114B28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83" y="681872"/>
            <a:ext cx="2668446" cy="10496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654126-B6AD-D94B-A789-ED4CD3CF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9" y="2689190"/>
            <a:ext cx="1839869" cy="14586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1C8AC4-5FB4-0141-9B56-1A680785B44C}"/>
              </a:ext>
            </a:extLst>
          </p:cNvPr>
          <p:cNvSpPr txBox="1"/>
          <p:nvPr/>
        </p:nvSpPr>
        <p:spPr>
          <a:xfrm>
            <a:off x="633531" y="2423934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클래스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i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에 속하는 데이터 포인트들의 사상들의 평균</a:t>
            </a:r>
            <a:endParaRPr kumimoji="1" lang="ko-Kore-KR" altLang="en-US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8408AA0-A4BE-4B44-915F-BE091284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74" y="2832967"/>
            <a:ext cx="1054100" cy="520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F83B3E-FEB1-1945-B883-12A35F124A2C}"/>
              </a:ext>
            </a:extLst>
          </p:cNvPr>
          <p:cNvSpPr txBox="1"/>
          <p:nvPr/>
        </p:nvSpPr>
        <p:spPr>
          <a:xfrm>
            <a:off x="633531" y="4243596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클래스</a:t>
            </a:r>
            <a:r>
              <a:rPr kumimoji="1" lang="ko-KR" altLang="en-US" sz="1100" dirty="0"/>
              <a:t> 간의 </a:t>
            </a:r>
            <a:r>
              <a:rPr kumimoji="1" lang="ko-KR" altLang="en-US" sz="1100" dirty="0" err="1"/>
              <a:t>거리구하기</a:t>
            </a:r>
            <a:endParaRPr kumimoji="1" lang="ko-Kore-KR" altLang="en-US" sz="11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C59896-B8AD-A240-9B36-2CF5A1F69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88" y="4582150"/>
            <a:ext cx="4241800" cy="1435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A1632-AACE-354F-A7C6-E9BC8F75F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829" y="4994900"/>
            <a:ext cx="16510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95EB65-19FB-E84F-9BE5-A3BB85A673DB}"/>
              </a:ext>
            </a:extLst>
          </p:cNvPr>
          <p:cNvCxnSpPr>
            <a:stCxn id="21" idx="3"/>
          </p:cNvCxnSpPr>
          <p:nvPr/>
        </p:nvCxnSpPr>
        <p:spPr>
          <a:xfrm>
            <a:off x="4959588" y="5299700"/>
            <a:ext cx="94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2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>
            <a:extLst>
              <a:ext uri="{FF2B5EF4-FFF2-40B4-BE49-F238E27FC236}">
                <a16:creationId xmlns:a16="http://schemas.microsoft.com/office/drawing/2014/main" id="{E86155E7-A352-0840-9041-FBE2FB0BF9AA}"/>
              </a:ext>
            </a:extLst>
          </p:cNvPr>
          <p:cNvGrpSpPr/>
          <p:nvPr/>
        </p:nvGrpSpPr>
        <p:grpSpPr>
          <a:xfrm>
            <a:off x="177294" y="224585"/>
            <a:ext cx="6161793" cy="958752"/>
            <a:chOff x="880231" y="1963232"/>
            <a:chExt cx="6161793" cy="958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0F88D0-754B-B140-B2AD-568697CA888D}"/>
                </a:ext>
              </a:extLst>
            </p:cNvPr>
            <p:cNvSpPr txBox="1"/>
            <p:nvPr/>
          </p:nvSpPr>
          <p:spPr>
            <a:xfrm>
              <a:off x="880231" y="1963232"/>
              <a:ext cx="912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solidFill>
                    <a:srgbClr val="035282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02</a:t>
              </a:r>
              <a:endParaRPr lang="en-KR" sz="4000" b="1" spc="-300" dirty="0">
                <a:solidFill>
                  <a:srgbClr val="03528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5B9EEF-53C8-FD46-AA44-35AE77A56D6D}"/>
                </a:ext>
              </a:extLst>
            </p:cNvPr>
            <p:cNvSpPr txBox="1"/>
            <p:nvPr/>
          </p:nvSpPr>
          <p:spPr>
            <a:xfrm>
              <a:off x="1661188" y="2137473"/>
              <a:ext cx="5380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LDA</a:t>
              </a:r>
              <a:r>
                <a:rPr lang="ko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의 이해</a:t>
              </a:r>
              <a:endParaRPr 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62B68-2A69-B54A-8442-7BBFA3A3EB69}"/>
                </a:ext>
              </a:extLst>
            </p:cNvPr>
            <p:cNvSpPr txBox="1"/>
            <p:nvPr/>
          </p:nvSpPr>
          <p:spPr>
            <a:xfrm>
              <a:off x="1605669" y="2537583"/>
              <a:ext cx="2020499" cy="38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64A13F-B752-ED40-B722-157941A644F1}"/>
              </a:ext>
            </a:extLst>
          </p:cNvPr>
          <p:cNvSpPr txBox="1"/>
          <p:nvPr/>
        </p:nvSpPr>
        <p:spPr>
          <a:xfrm>
            <a:off x="612419" y="1206709"/>
            <a:ext cx="5726668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</a:rPr>
              <a:t>Fisher’s linear discriminant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500" dirty="0">
                <a:latin typeface="+mn-ea"/>
              </a:rPr>
              <a:t>클래스 간의 거리의 합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40BD3-E8E9-5340-A9DE-EF114B28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83" y="681872"/>
            <a:ext cx="2668446" cy="10496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F83B3E-FEB1-1945-B883-12A35F124A2C}"/>
              </a:ext>
            </a:extLst>
          </p:cNvPr>
          <p:cNvSpPr txBox="1"/>
          <p:nvPr/>
        </p:nvSpPr>
        <p:spPr>
          <a:xfrm>
            <a:off x="612419" y="2162324"/>
            <a:ext cx="3595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클래스</a:t>
            </a:r>
            <a:r>
              <a:rPr kumimoji="1" lang="ko-KR" altLang="en-US" sz="1100" dirty="0"/>
              <a:t> 간의 </a:t>
            </a:r>
            <a:r>
              <a:rPr kumimoji="1" lang="ko-KR" altLang="en-US" sz="1100" dirty="0" err="1"/>
              <a:t>거리구하기</a:t>
            </a:r>
            <a:endParaRPr kumimoji="1" lang="ko-Kore-KR" altLang="en-US" sz="11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C59896-B8AD-A240-9B36-2CF5A1F6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6" y="2500878"/>
            <a:ext cx="4241800" cy="1435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1A1632-AACE-354F-A7C6-E9BC8F75F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829" y="2913628"/>
            <a:ext cx="16510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95EB65-19FB-E84F-9BE5-A3BB85A673DB}"/>
              </a:ext>
            </a:extLst>
          </p:cNvPr>
          <p:cNvCxnSpPr>
            <a:stCxn id="21" idx="3"/>
          </p:cNvCxnSpPr>
          <p:nvPr/>
        </p:nvCxnSpPr>
        <p:spPr>
          <a:xfrm>
            <a:off x="4938476" y="3218428"/>
            <a:ext cx="94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2FFBDDA-A76A-9C4A-8BCE-3488A2347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6" y="4169615"/>
            <a:ext cx="3975100" cy="2463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8FB1E2E-D8E7-BE46-A699-373ED75B18BA}"/>
              </a:ext>
            </a:extLst>
          </p:cNvPr>
          <p:cNvCxnSpPr/>
          <p:nvPr/>
        </p:nvCxnSpPr>
        <p:spPr>
          <a:xfrm>
            <a:off x="1371600" y="6457950"/>
            <a:ext cx="54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36B5C-CDE6-6C4C-A88C-4ECC68870CEC}"/>
              </a:ext>
            </a:extLst>
          </p:cNvPr>
          <p:cNvSpPr txBox="1"/>
          <p:nvPr/>
        </p:nvSpPr>
        <p:spPr>
          <a:xfrm>
            <a:off x="1912981" y="6273284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Bet</a:t>
            </a:r>
            <a:r>
              <a:rPr kumimoji="1" lang="en-US" altLang="ko-KR" dirty="0"/>
              <a:t>ween-class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scatter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matrix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16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665</Words>
  <Application>Microsoft Macintosh PowerPoint</Application>
  <PresentationFormat>와이드스크린</PresentationFormat>
  <Paragraphs>117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NanumSquare</vt:lpstr>
      <vt:lpstr>NanumSquare ExtraBold</vt:lpstr>
      <vt:lpstr>Roboto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서민</dc:creator>
  <cp:lastModifiedBy>Jeong SeongJun</cp:lastModifiedBy>
  <cp:revision>58</cp:revision>
  <dcterms:created xsi:type="dcterms:W3CDTF">2020-09-06T17:04:43Z</dcterms:created>
  <dcterms:modified xsi:type="dcterms:W3CDTF">2020-10-27T08:41:50Z</dcterms:modified>
</cp:coreProperties>
</file>