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2" r:id="rId3"/>
    <p:sldId id="284" r:id="rId4"/>
    <p:sldId id="303" r:id="rId5"/>
    <p:sldId id="300" r:id="rId6"/>
    <p:sldId id="301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CAC"/>
    <a:srgbClr val="326393"/>
    <a:srgbClr val="21345C"/>
    <a:srgbClr val="2A345C"/>
    <a:srgbClr val="1C2244"/>
    <a:srgbClr val="F1ECE6"/>
    <a:srgbClr val="0F1225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1326911" y="2505670"/>
            <a:ext cx="9538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산업체요구문제연구</a:t>
            </a:r>
            <a:r>
              <a:rPr lang="en-US" altLang="ko-KR" sz="5400" dirty="0">
                <a:solidFill>
                  <a:schemeClr val="bg1"/>
                </a:solidFill>
              </a:rPr>
              <a:t>3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en-US" altLang="ko-KR" sz="5400" dirty="0">
                <a:solidFill>
                  <a:schemeClr val="bg1"/>
                </a:solidFill>
              </a:rPr>
              <a:t>- 26</a:t>
            </a:r>
            <a:r>
              <a:rPr lang="ko-KR" altLang="en-US" sz="5400" dirty="0">
                <a:solidFill>
                  <a:schemeClr val="bg1"/>
                </a:solidFill>
              </a:rPr>
              <a:t>진수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535590" y="3917911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최성현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21812095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07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계산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46EBCCD-3527-4738-9C11-853DB1CFBDDC}"/>
              </a:ext>
            </a:extLst>
          </p:cNvPr>
          <p:cNvCxnSpPr>
            <a:cxnSpLocks/>
          </p:cNvCxnSpPr>
          <p:nvPr/>
        </p:nvCxnSpPr>
        <p:spPr>
          <a:xfrm>
            <a:off x="6096000" y="835707"/>
            <a:ext cx="0" cy="40970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77EB31-C9F0-4908-8CC9-C7A9B2494A22}"/>
              </a:ext>
            </a:extLst>
          </p:cNvPr>
          <p:cNvSpPr txBox="1"/>
          <p:nvPr/>
        </p:nvSpPr>
        <p:spPr>
          <a:xfrm>
            <a:off x="255712" y="998365"/>
            <a:ext cx="5662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덧셈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- Adder </a:t>
            </a:r>
            <a:r>
              <a:rPr lang="ko-KR" altLang="en-US" dirty="0"/>
              <a:t>계산 방식 이용</a:t>
            </a:r>
            <a:endParaRPr lang="en-US" altLang="ko-KR" dirty="0"/>
          </a:p>
          <a:p>
            <a:r>
              <a:rPr lang="en-US" altLang="ko-KR" dirty="0"/>
              <a:t>	- Carry </a:t>
            </a:r>
            <a:r>
              <a:rPr lang="ko-KR" altLang="en-US" dirty="0"/>
              <a:t>초기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ED3F05-18D0-46D3-A0BF-E4EC073EB5DD}"/>
              </a:ext>
            </a:extLst>
          </p:cNvPr>
          <p:cNvSpPr txBox="1"/>
          <p:nvPr/>
        </p:nvSpPr>
        <p:spPr>
          <a:xfrm>
            <a:off x="6184899" y="998365"/>
            <a:ext cx="519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뺄셈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* </a:t>
            </a:r>
            <a:r>
              <a:rPr lang="ko-KR" altLang="en-US" dirty="0"/>
              <a:t>반드시 절대값이 큰 값에서 빼 줘야함</a:t>
            </a:r>
            <a:r>
              <a:rPr lang="en-US" altLang="ko-KR" dirty="0"/>
              <a:t>	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4E1D7689-F904-417F-A799-827197F8B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28294"/>
              </p:ext>
            </p:extLst>
          </p:nvPr>
        </p:nvGraphicFramePr>
        <p:xfrm>
          <a:off x="177801" y="2048191"/>
          <a:ext cx="5740395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61">
                  <a:extLst>
                    <a:ext uri="{9D8B030D-6E8A-4147-A177-3AD203B41FA5}">
                      <a16:colId xmlns:a16="http://schemas.microsoft.com/office/drawing/2014/main" val="3813876300"/>
                    </a:ext>
                  </a:extLst>
                </a:gridCol>
                <a:gridCol w="1140996">
                  <a:extLst>
                    <a:ext uri="{9D8B030D-6E8A-4147-A177-3AD203B41FA5}">
                      <a16:colId xmlns:a16="http://schemas.microsoft.com/office/drawing/2014/main" val="114748153"/>
                    </a:ext>
                  </a:extLst>
                </a:gridCol>
                <a:gridCol w="1140996">
                  <a:extLst>
                    <a:ext uri="{9D8B030D-6E8A-4147-A177-3AD203B41FA5}">
                      <a16:colId xmlns:a16="http://schemas.microsoft.com/office/drawing/2014/main" val="1010656823"/>
                    </a:ext>
                  </a:extLst>
                </a:gridCol>
                <a:gridCol w="3150442">
                  <a:extLst>
                    <a:ext uri="{9D8B030D-6E8A-4147-A177-3AD203B41FA5}">
                      <a16:colId xmlns:a16="http://schemas.microsoft.com/office/drawing/2014/main" val="117469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67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F(5)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A(0)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X(23)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9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V(21)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C(2)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Z(25)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29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 + V + 0</a:t>
                      </a: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Carry = 1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Value = 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 + 2 + 1</a:t>
                      </a: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Carry = 0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Value = 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 + Z + Carry = 23 + 25 + 0 = 48</a:t>
                      </a: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Carry = 48 // 26 = 1</a:t>
                      </a: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Value = 48 % 26 = 22 = 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1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 W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31074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03D416B-5AF3-491A-96D2-17A1BDE4C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26726"/>
              </p:ext>
            </p:extLst>
          </p:nvPr>
        </p:nvGraphicFramePr>
        <p:xfrm>
          <a:off x="6273801" y="2048191"/>
          <a:ext cx="5918201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3813876300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114748153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1010656823"/>
                    </a:ext>
                  </a:extLst>
                </a:gridCol>
                <a:gridCol w="3248025">
                  <a:extLst>
                    <a:ext uri="{9D8B030D-6E8A-4147-A177-3AD203B41FA5}">
                      <a16:colId xmlns:a16="http://schemas.microsoft.com/office/drawing/2014/main" val="1174698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67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F(5)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D(3)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A(0)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97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B(1)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A(0)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F(5)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29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5 - 1 - 0</a:t>
                      </a: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Carry = 0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Value = 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3 - 0 - 1</a:t>
                      </a:r>
                    </a:p>
                    <a:p>
                      <a:pPr algn="ctr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Carry = 0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Value = 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 - F = 0 - 5 = -5</a:t>
                      </a: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Carry = 1</a:t>
                      </a: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Value = -5 + 26 = 21 = V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1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 V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31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0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거꾸로 읽기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639DE-471F-40D2-82FD-5CF659354310}"/>
              </a:ext>
            </a:extLst>
          </p:cNvPr>
          <p:cNvSpPr txBox="1"/>
          <p:nvPr/>
        </p:nvSpPr>
        <p:spPr>
          <a:xfrm>
            <a:off x="177800" y="1483217"/>
            <a:ext cx="1201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Ex)</a:t>
            </a:r>
          </a:p>
          <a:p>
            <a:pPr algn="ctr"/>
            <a:r>
              <a:rPr lang="en-US" altLang="ko-KR" sz="4400" dirty="0">
                <a:highlight>
                  <a:srgbClr val="00FFFF"/>
                </a:highlight>
              </a:rPr>
              <a:t>CEERFGBC+SDEIF</a:t>
            </a:r>
            <a:r>
              <a:rPr lang="en-US" altLang="ko-KR" sz="4400" dirty="0"/>
              <a:t>-BFFAABKL-DFE+FADSZ-LDDFE</a:t>
            </a:r>
            <a:endParaRPr lang="ko-KR" altLang="en-US" sz="44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6C16D3F-5388-40AB-B3AF-2BE4371B9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2106"/>
              </p:ext>
            </p:extLst>
          </p:nvPr>
        </p:nvGraphicFramePr>
        <p:xfrm>
          <a:off x="7000874" y="3207944"/>
          <a:ext cx="4889008" cy="182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26">
                  <a:extLst>
                    <a:ext uri="{9D8B030D-6E8A-4147-A177-3AD203B41FA5}">
                      <a16:colId xmlns:a16="http://schemas.microsoft.com/office/drawing/2014/main" val="29777517"/>
                    </a:ext>
                  </a:extLst>
                </a:gridCol>
                <a:gridCol w="611126">
                  <a:extLst>
                    <a:ext uri="{9D8B030D-6E8A-4147-A177-3AD203B41FA5}">
                      <a16:colId xmlns:a16="http://schemas.microsoft.com/office/drawing/2014/main" val="2462312456"/>
                    </a:ext>
                  </a:extLst>
                </a:gridCol>
                <a:gridCol w="611126">
                  <a:extLst>
                    <a:ext uri="{9D8B030D-6E8A-4147-A177-3AD203B41FA5}">
                      <a16:colId xmlns:a16="http://schemas.microsoft.com/office/drawing/2014/main" val="4013159142"/>
                    </a:ext>
                  </a:extLst>
                </a:gridCol>
                <a:gridCol w="611126">
                  <a:extLst>
                    <a:ext uri="{9D8B030D-6E8A-4147-A177-3AD203B41FA5}">
                      <a16:colId xmlns:a16="http://schemas.microsoft.com/office/drawing/2014/main" val="108580898"/>
                    </a:ext>
                  </a:extLst>
                </a:gridCol>
                <a:gridCol w="611126">
                  <a:extLst>
                    <a:ext uri="{9D8B030D-6E8A-4147-A177-3AD203B41FA5}">
                      <a16:colId xmlns:a16="http://schemas.microsoft.com/office/drawing/2014/main" val="3262553995"/>
                    </a:ext>
                  </a:extLst>
                </a:gridCol>
                <a:gridCol w="611126">
                  <a:extLst>
                    <a:ext uri="{9D8B030D-6E8A-4147-A177-3AD203B41FA5}">
                      <a16:colId xmlns:a16="http://schemas.microsoft.com/office/drawing/2014/main" val="3212682050"/>
                    </a:ext>
                  </a:extLst>
                </a:gridCol>
                <a:gridCol w="611126">
                  <a:extLst>
                    <a:ext uri="{9D8B030D-6E8A-4147-A177-3AD203B41FA5}">
                      <a16:colId xmlns:a16="http://schemas.microsoft.com/office/drawing/2014/main" val="3670398251"/>
                    </a:ext>
                  </a:extLst>
                </a:gridCol>
                <a:gridCol w="611126">
                  <a:extLst>
                    <a:ext uri="{9D8B030D-6E8A-4147-A177-3AD203B41FA5}">
                      <a16:colId xmlns:a16="http://schemas.microsoft.com/office/drawing/2014/main" val="436087481"/>
                    </a:ext>
                  </a:extLst>
                </a:gridCol>
              </a:tblGrid>
              <a:tr h="45651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531247"/>
                  </a:ext>
                </a:extLst>
              </a:tr>
              <a:tr h="456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696551"/>
                  </a:ext>
                </a:extLst>
              </a:tr>
              <a:tr h="456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57936"/>
                  </a:ext>
                </a:extLst>
              </a:tr>
              <a:tr h="456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326106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DBD4A9D-B1B6-4F8A-8A0B-384979558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25393"/>
              </p:ext>
            </p:extLst>
          </p:nvPr>
        </p:nvGraphicFramePr>
        <p:xfrm>
          <a:off x="403225" y="3565743"/>
          <a:ext cx="51974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497">
                  <a:extLst>
                    <a:ext uri="{9D8B030D-6E8A-4147-A177-3AD203B41FA5}">
                      <a16:colId xmlns:a16="http://schemas.microsoft.com/office/drawing/2014/main" val="2320296303"/>
                    </a:ext>
                  </a:extLst>
                </a:gridCol>
                <a:gridCol w="577497">
                  <a:extLst>
                    <a:ext uri="{9D8B030D-6E8A-4147-A177-3AD203B41FA5}">
                      <a16:colId xmlns:a16="http://schemas.microsoft.com/office/drawing/2014/main" val="1482976658"/>
                    </a:ext>
                  </a:extLst>
                </a:gridCol>
                <a:gridCol w="577497">
                  <a:extLst>
                    <a:ext uri="{9D8B030D-6E8A-4147-A177-3AD203B41FA5}">
                      <a16:colId xmlns:a16="http://schemas.microsoft.com/office/drawing/2014/main" val="210362635"/>
                    </a:ext>
                  </a:extLst>
                </a:gridCol>
                <a:gridCol w="577497">
                  <a:extLst>
                    <a:ext uri="{9D8B030D-6E8A-4147-A177-3AD203B41FA5}">
                      <a16:colId xmlns:a16="http://schemas.microsoft.com/office/drawing/2014/main" val="328193979"/>
                    </a:ext>
                  </a:extLst>
                </a:gridCol>
                <a:gridCol w="577497">
                  <a:extLst>
                    <a:ext uri="{9D8B030D-6E8A-4147-A177-3AD203B41FA5}">
                      <a16:colId xmlns:a16="http://schemas.microsoft.com/office/drawing/2014/main" val="1135372667"/>
                    </a:ext>
                  </a:extLst>
                </a:gridCol>
                <a:gridCol w="577497">
                  <a:extLst>
                    <a:ext uri="{9D8B030D-6E8A-4147-A177-3AD203B41FA5}">
                      <a16:colId xmlns:a16="http://schemas.microsoft.com/office/drawing/2014/main" val="168826150"/>
                    </a:ext>
                  </a:extLst>
                </a:gridCol>
                <a:gridCol w="577497">
                  <a:extLst>
                    <a:ext uri="{9D8B030D-6E8A-4147-A177-3AD203B41FA5}">
                      <a16:colId xmlns:a16="http://schemas.microsoft.com/office/drawing/2014/main" val="1191810901"/>
                    </a:ext>
                  </a:extLst>
                </a:gridCol>
                <a:gridCol w="577497">
                  <a:extLst>
                    <a:ext uri="{9D8B030D-6E8A-4147-A177-3AD203B41FA5}">
                      <a16:colId xmlns:a16="http://schemas.microsoft.com/office/drawing/2014/main" val="3112205970"/>
                    </a:ext>
                  </a:extLst>
                </a:gridCol>
                <a:gridCol w="577497">
                  <a:extLst>
                    <a:ext uri="{9D8B030D-6E8A-4147-A177-3AD203B41FA5}">
                      <a16:colId xmlns:a16="http://schemas.microsoft.com/office/drawing/2014/main" val="1121684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09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97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10088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E0D7A67-DE17-4D9B-94E6-B5B3CB5F7507}"/>
              </a:ext>
            </a:extLst>
          </p:cNvPr>
          <p:cNvSpPr/>
          <p:nvPr/>
        </p:nvSpPr>
        <p:spPr>
          <a:xfrm>
            <a:off x="857250" y="2560435"/>
            <a:ext cx="2724150" cy="260068"/>
          </a:xfrm>
          <a:prstGeom prst="rightArrow">
            <a:avLst>
              <a:gd name="adj1" fmla="val 26907"/>
              <a:gd name="adj2" fmla="val 9618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E4503-B03E-485E-89B7-97C123B1BB33}"/>
              </a:ext>
            </a:extLst>
          </p:cNvPr>
          <p:cNvSpPr txBox="1"/>
          <p:nvPr/>
        </p:nvSpPr>
        <p:spPr>
          <a:xfrm>
            <a:off x="4775368" y="523452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* </a:t>
            </a:r>
            <a:r>
              <a:rPr lang="ko-KR" altLang="en-US" dirty="0"/>
              <a:t>자릿수 맞추기가 번거로움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7B1CFFD-0CAF-4987-8E90-E25FE01EA64C}"/>
              </a:ext>
            </a:extLst>
          </p:cNvPr>
          <p:cNvSpPr/>
          <p:nvPr/>
        </p:nvSpPr>
        <p:spPr>
          <a:xfrm>
            <a:off x="5600698" y="4122003"/>
            <a:ext cx="1228727" cy="260068"/>
          </a:xfrm>
          <a:prstGeom prst="rightArrow">
            <a:avLst>
              <a:gd name="adj1" fmla="val 26907"/>
              <a:gd name="adj2" fmla="val 9618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거꾸로 읽기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639DE-471F-40D2-82FD-5CF659354310}"/>
              </a:ext>
            </a:extLst>
          </p:cNvPr>
          <p:cNvSpPr txBox="1"/>
          <p:nvPr/>
        </p:nvSpPr>
        <p:spPr>
          <a:xfrm>
            <a:off x="177800" y="1483217"/>
            <a:ext cx="1201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Ex)</a:t>
            </a:r>
          </a:p>
          <a:p>
            <a:pPr algn="ctr"/>
            <a:r>
              <a:rPr lang="en-US" altLang="ko-KR" sz="4400" dirty="0"/>
              <a:t>CEERFGBC+SDEIF-BFFAABKL-DFE</a:t>
            </a:r>
            <a:r>
              <a:rPr lang="en-US" altLang="ko-KR" sz="4400" dirty="0">
                <a:highlight>
                  <a:srgbClr val="00FFFF"/>
                </a:highlight>
              </a:rPr>
              <a:t>+DSZ+LDDFE</a:t>
            </a:r>
            <a:endParaRPr lang="ko-KR" altLang="en-US" sz="4400" dirty="0">
              <a:highlight>
                <a:srgbClr val="00FFFF"/>
              </a:highlight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2D9EE66-E64C-4F30-82C6-C1D5FDBBD83E}"/>
              </a:ext>
            </a:extLst>
          </p:cNvPr>
          <p:cNvSpPr/>
          <p:nvPr/>
        </p:nvSpPr>
        <p:spPr>
          <a:xfrm rot="10800000">
            <a:off x="8743950" y="2657475"/>
            <a:ext cx="2724150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6000223-DC15-44EB-A98C-47C000544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46104"/>
              </p:ext>
            </p:extLst>
          </p:nvPr>
        </p:nvGraphicFramePr>
        <p:xfrm>
          <a:off x="3972453" y="3251893"/>
          <a:ext cx="4247094" cy="180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49">
                  <a:extLst>
                    <a:ext uri="{9D8B030D-6E8A-4147-A177-3AD203B41FA5}">
                      <a16:colId xmlns:a16="http://schemas.microsoft.com/office/drawing/2014/main" val="2320296303"/>
                    </a:ext>
                  </a:extLst>
                </a:gridCol>
                <a:gridCol w="707849">
                  <a:extLst>
                    <a:ext uri="{9D8B030D-6E8A-4147-A177-3AD203B41FA5}">
                      <a16:colId xmlns:a16="http://schemas.microsoft.com/office/drawing/2014/main" val="1482976658"/>
                    </a:ext>
                  </a:extLst>
                </a:gridCol>
                <a:gridCol w="707849">
                  <a:extLst>
                    <a:ext uri="{9D8B030D-6E8A-4147-A177-3AD203B41FA5}">
                      <a16:colId xmlns:a16="http://schemas.microsoft.com/office/drawing/2014/main" val="210362635"/>
                    </a:ext>
                  </a:extLst>
                </a:gridCol>
                <a:gridCol w="707849">
                  <a:extLst>
                    <a:ext uri="{9D8B030D-6E8A-4147-A177-3AD203B41FA5}">
                      <a16:colId xmlns:a16="http://schemas.microsoft.com/office/drawing/2014/main" val="328193979"/>
                    </a:ext>
                  </a:extLst>
                </a:gridCol>
                <a:gridCol w="707849">
                  <a:extLst>
                    <a:ext uri="{9D8B030D-6E8A-4147-A177-3AD203B41FA5}">
                      <a16:colId xmlns:a16="http://schemas.microsoft.com/office/drawing/2014/main" val="1135372667"/>
                    </a:ext>
                  </a:extLst>
                </a:gridCol>
                <a:gridCol w="707849">
                  <a:extLst>
                    <a:ext uri="{9D8B030D-6E8A-4147-A177-3AD203B41FA5}">
                      <a16:colId xmlns:a16="http://schemas.microsoft.com/office/drawing/2014/main" val="168826150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097519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97374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10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528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 (+)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(-)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6C16D3F-5388-40AB-B3AF-2BE4371B9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61309"/>
              </p:ext>
            </p:extLst>
          </p:nvPr>
        </p:nvGraphicFramePr>
        <p:xfrm>
          <a:off x="2169453" y="1828800"/>
          <a:ext cx="7853094" cy="2514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66">
                  <a:extLst>
                    <a:ext uri="{9D8B030D-6E8A-4147-A177-3AD203B41FA5}">
                      <a16:colId xmlns:a16="http://schemas.microsoft.com/office/drawing/2014/main" val="690847292"/>
                    </a:ext>
                  </a:extLst>
                </a:gridCol>
                <a:gridCol w="872566">
                  <a:extLst>
                    <a:ext uri="{9D8B030D-6E8A-4147-A177-3AD203B41FA5}">
                      <a16:colId xmlns:a16="http://schemas.microsoft.com/office/drawing/2014/main" val="29777517"/>
                    </a:ext>
                  </a:extLst>
                </a:gridCol>
                <a:gridCol w="872566">
                  <a:extLst>
                    <a:ext uri="{9D8B030D-6E8A-4147-A177-3AD203B41FA5}">
                      <a16:colId xmlns:a16="http://schemas.microsoft.com/office/drawing/2014/main" val="2462312456"/>
                    </a:ext>
                  </a:extLst>
                </a:gridCol>
                <a:gridCol w="872566">
                  <a:extLst>
                    <a:ext uri="{9D8B030D-6E8A-4147-A177-3AD203B41FA5}">
                      <a16:colId xmlns:a16="http://schemas.microsoft.com/office/drawing/2014/main" val="4013159142"/>
                    </a:ext>
                  </a:extLst>
                </a:gridCol>
                <a:gridCol w="872566">
                  <a:extLst>
                    <a:ext uri="{9D8B030D-6E8A-4147-A177-3AD203B41FA5}">
                      <a16:colId xmlns:a16="http://schemas.microsoft.com/office/drawing/2014/main" val="108580898"/>
                    </a:ext>
                  </a:extLst>
                </a:gridCol>
                <a:gridCol w="872566">
                  <a:extLst>
                    <a:ext uri="{9D8B030D-6E8A-4147-A177-3AD203B41FA5}">
                      <a16:colId xmlns:a16="http://schemas.microsoft.com/office/drawing/2014/main" val="3262553995"/>
                    </a:ext>
                  </a:extLst>
                </a:gridCol>
                <a:gridCol w="872566">
                  <a:extLst>
                    <a:ext uri="{9D8B030D-6E8A-4147-A177-3AD203B41FA5}">
                      <a16:colId xmlns:a16="http://schemas.microsoft.com/office/drawing/2014/main" val="3212682050"/>
                    </a:ext>
                  </a:extLst>
                </a:gridCol>
                <a:gridCol w="872566">
                  <a:extLst>
                    <a:ext uri="{9D8B030D-6E8A-4147-A177-3AD203B41FA5}">
                      <a16:colId xmlns:a16="http://schemas.microsoft.com/office/drawing/2014/main" val="3670398251"/>
                    </a:ext>
                  </a:extLst>
                </a:gridCol>
                <a:gridCol w="872566">
                  <a:extLst>
                    <a:ext uri="{9D8B030D-6E8A-4147-A177-3AD203B41FA5}">
                      <a16:colId xmlns:a16="http://schemas.microsoft.com/office/drawing/2014/main" val="436087481"/>
                    </a:ext>
                  </a:extLst>
                </a:gridCol>
              </a:tblGrid>
              <a:tr h="627862"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FF0000"/>
                          </a:solidFill>
                        </a:rPr>
                        <a:t>-B</a:t>
                      </a:r>
                      <a:endParaRPr lang="ko-KR" alt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FF0000"/>
                          </a:solidFill>
                        </a:rPr>
                        <a:t>+Z</a:t>
                      </a:r>
                      <a:endParaRPr lang="ko-KR" alt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FF0000"/>
                          </a:solidFill>
                        </a:rPr>
                        <a:t>-B</a:t>
                      </a:r>
                      <a:endParaRPr lang="ko-KR" alt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FF0000"/>
                          </a:solidFill>
                        </a:rPr>
                        <a:t>-B+Z</a:t>
                      </a:r>
                      <a:endParaRPr lang="ko-KR" alt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dirty="0">
                          <a:solidFill>
                            <a:srgbClr val="FF0000"/>
                          </a:solidFill>
                        </a:rPr>
                        <a:t>+Z</a:t>
                      </a:r>
                      <a:endParaRPr lang="ko-KR" alt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531247"/>
                  </a:ext>
                </a:extLst>
              </a:tr>
              <a:tr h="628799">
                <a:tc>
                  <a:txBody>
                    <a:bodyPr/>
                    <a:lstStyle/>
                    <a:p>
                      <a:pPr algn="ctr" latinLnBrk="1"/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strike="noStrike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3300" strike="no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strike="noStrike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sz="3300" strike="no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strike="noStrike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3300" strike="noStrik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696551"/>
                  </a:ext>
                </a:extLst>
              </a:tr>
              <a:tr h="628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b="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3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3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3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3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3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3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3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b="0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sz="3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b="0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ko-KR" altLang="en-US" sz="3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57936"/>
                  </a:ext>
                </a:extLst>
              </a:tr>
              <a:tr h="628799">
                <a:tc>
                  <a:txBody>
                    <a:bodyPr/>
                    <a:lstStyle/>
                    <a:p>
                      <a:pPr algn="ctr" latinLnBrk="1"/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 sz="3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5760" marR="125760" marT="62880" marB="62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326106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6401BEB1-DB01-4740-B01D-075D79EDEFAB}"/>
              </a:ext>
            </a:extLst>
          </p:cNvPr>
          <p:cNvSpPr/>
          <p:nvPr/>
        </p:nvSpPr>
        <p:spPr>
          <a:xfrm>
            <a:off x="3165439" y="3736598"/>
            <a:ext cx="635036" cy="6350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1D1E2-21CB-4918-B763-01386B2FE49D}"/>
              </a:ext>
            </a:extLst>
          </p:cNvPr>
          <p:cNvSpPr txBox="1"/>
          <p:nvPr/>
        </p:nvSpPr>
        <p:spPr>
          <a:xfrm>
            <a:off x="2385228" y="4371634"/>
            <a:ext cx="600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자릿수 처리가 어려움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	-&gt; </a:t>
            </a:r>
            <a:r>
              <a:rPr lang="ko-KR" altLang="en-US" dirty="0">
                <a:solidFill>
                  <a:srgbClr val="FF0000"/>
                </a:solidFill>
              </a:rPr>
              <a:t>뺄셈을 위한 절대값 크기 비교가 어려워 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뺄셈할 때마다 부호를 결정하기 위해서 비교과정 필요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추가적인 검사시간 필요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16460-4F57-494D-907B-4855501649FA}"/>
              </a:ext>
            </a:extLst>
          </p:cNvPr>
          <p:cNvSpPr txBox="1"/>
          <p:nvPr/>
        </p:nvSpPr>
        <p:spPr>
          <a:xfrm>
            <a:off x="662189" y="1091237"/>
            <a:ext cx="25032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</a:t>
            </a:r>
            <a:r>
              <a:rPr lang="ko-KR" altLang="en-US" sz="2500" dirty="0"/>
              <a:t>뺄셈의 문제점</a:t>
            </a:r>
          </a:p>
        </p:txBody>
      </p:sp>
    </p:spTree>
    <p:extLst>
      <p:ext uri="{BB962C8B-B14F-4D97-AF65-F5344CB8AC3E}">
        <p14:creationId xmlns:p14="http://schemas.microsoft.com/office/powerpoint/2010/main" val="2805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528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 (+)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(-)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639DE-471F-40D2-82FD-5CF659354310}"/>
              </a:ext>
            </a:extLst>
          </p:cNvPr>
          <p:cNvSpPr txBox="1"/>
          <p:nvPr/>
        </p:nvSpPr>
        <p:spPr>
          <a:xfrm>
            <a:off x="177800" y="1483217"/>
            <a:ext cx="1201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Ex)</a:t>
            </a:r>
          </a:p>
          <a:p>
            <a:pPr algn="ctr"/>
            <a:r>
              <a:rPr lang="en-US" altLang="ko-KR" sz="4400" dirty="0">
                <a:highlight>
                  <a:srgbClr val="00FFFF"/>
                </a:highlight>
              </a:rPr>
              <a:t>CFERFGBC</a:t>
            </a:r>
            <a:r>
              <a:rPr lang="en-US" altLang="ko-KR" sz="4400" dirty="0"/>
              <a:t>+</a:t>
            </a:r>
            <a:r>
              <a:rPr lang="en-US" altLang="ko-KR" sz="4400" dirty="0">
                <a:highlight>
                  <a:srgbClr val="00FFFF"/>
                </a:highlight>
              </a:rPr>
              <a:t>SDEIF</a:t>
            </a:r>
            <a:r>
              <a:rPr lang="en-US" altLang="ko-KR" sz="4400" dirty="0"/>
              <a:t>-</a:t>
            </a:r>
            <a:r>
              <a:rPr lang="en-US" altLang="ko-KR" sz="4400" dirty="0">
                <a:highlight>
                  <a:srgbClr val="FF0000"/>
                </a:highlight>
              </a:rPr>
              <a:t>BFFAABKL</a:t>
            </a:r>
            <a:r>
              <a:rPr lang="en-US" altLang="ko-KR" sz="4400" dirty="0"/>
              <a:t>-</a:t>
            </a:r>
            <a:r>
              <a:rPr lang="en-US" altLang="ko-KR" sz="4400" dirty="0">
                <a:highlight>
                  <a:srgbClr val="FF0000"/>
                </a:highlight>
              </a:rPr>
              <a:t>DFE</a:t>
            </a:r>
            <a:r>
              <a:rPr lang="en-US" altLang="ko-KR" sz="4400" dirty="0"/>
              <a:t>+</a:t>
            </a:r>
            <a:r>
              <a:rPr lang="en-US" altLang="ko-KR" sz="4400" dirty="0">
                <a:highlight>
                  <a:srgbClr val="00FFFF"/>
                </a:highlight>
              </a:rPr>
              <a:t>FADSZ</a:t>
            </a:r>
            <a:r>
              <a:rPr lang="en-US" altLang="ko-KR" sz="4400" dirty="0"/>
              <a:t>-</a:t>
            </a:r>
            <a:r>
              <a:rPr lang="en-US" altLang="ko-KR" sz="4400" dirty="0">
                <a:highlight>
                  <a:srgbClr val="FF0000"/>
                </a:highlight>
              </a:rPr>
              <a:t>LDDFE</a:t>
            </a:r>
            <a:r>
              <a:rPr lang="en-US" altLang="ko-KR" sz="4400" dirty="0"/>
              <a:t> </a:t>
            </a:r>
            <a:endParaRPr lang="ko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CEF9E-46C3-46B4-9C35-9F8FB886A597}"/>
              </a:ext>
            </a:extLst>
          </p:cNvPr>
          <p:cNvSpPr txBox="1"/>
          <p:nvPr/>
        </p:nvSpPr>
        <p:spPr>
          <a:xfrm>
            <a:off x="469784" y="4167289"/>
            <a:ext cx="26548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마지막에 뺄셈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1500" dirty="0"/>
              <a:t>(</a:t>
            </a:r>
            <a:r>
              <a:rPr lang="en-US" altLang="ko-KR" sz="1500" dirty="0" err="1">
                <a:highlight>
                  <a:srgbClr val="00FFFF"/>
                </a:highlight>
              </a:rPr>
              <a:t>p_res</a:t>
            </a:r>
            <a:r>
              <a:rPr lang="en-US" altLang="ko-KR" sz="1500" dirty="0"/>
              <a:t> - </a:t>
            </a:r>
            <a:r>
              <a:rPr lang="en-US" altLang="ko-KR" sz="1500" dirty="0" err="1">
                <a:highlight>
                  <a:srgbClr val="FF0000"/>
                </a:highlight>
              </a:rPr>
              <a:t>m_res</a:t>
            </a:r>
            <a:r>
              <a:rPr lang="en-US" altLang="ko-KR" sz="1500" dirty="0"/>
              <a:t>) </a:t>
            </a:r>
          </a:p>
          <a:p>
            <a:r>
              <a:rPr lang="en-US" altLang="ko-KR" sz="1500" dirty="0"/>
              <a:t>	      or </a:t>
            </a:r>
          </a:p>
          <a:p>
            <a:r>
              <a:rPr lang="en-US" altLang="ko-KR" sz="1500" dirty="0"/>
              <a:t>	          (</a:t>
            </a:r>
            <a:r>
              <a:rPr lang="en-US" altLang="ko-KR" sz="1500" dirty="0" err="1">
                <a:highlight>
                  <a:srgbClr val="FF0000"/>
                </a:highlight>
              </a:rPr>
              <a:t>m_res</a:t>
            </a:r>
            <a:r>
              <a:rPr lang="en-US" altLang="ko-KR" sz="1500" dirty="0"/>
              <a:t> - </a:t>
            </a:r>
            <a:r>
              <a:rPr lang="en-US" altLang="ko-KR" sz="1500" dirty="0" err="1">
                <a:highlight>
                  <a:srgbClr val="00FFFF"/>
                </a:highlight>
              </a:rPr>
              <a:t>p_res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부호결정</a:t>
            </a:r>
            <a:r>
              <a:rPr lang="en-US" altLang="ko-KR" sz="1500" dirty="0"/>
              <a:t>, </a:t>
            </a:r>
            <a:r>
              <a:rPr lang="ko-KR" altLang="en-US" sz="1500" dirty="0"/>
              <a:t>자릿수 조정</a:t>
            </a:r>
            <a:endParaRPr lang="en-US" altLang="ko-KR" sz="1500" dirty="0"/>
          </a:p>
          <a:p>
            <a:r>
              <a:rPr lang="en-US" altLang="ko-KR" sz="1500" dirty="0"/>
              <a:t>-&gt; </a:t>
            </a:r>
            <a:r>
              <a:rPr lang="ko-KR" altLang="en-US" sz="1500" dirty="0"/>
              <a:t>마지막 뺄셈만 조정하면 됨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endParaRPr lang="ko-KR" altLang="en-US" sz="15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586D111-3F0E-4A79-ACC6-E247AAD3C918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3124655" y="3957309"/>
            <a:ext cx="1558471" cy="505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E623083-C54C-41BD-8B14-B0952D86A134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3124655" y="4462943"/>
            <a:ext cx="1558471" cy="437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C367A1-E5E6-4070-9CDF-86FBB061EE8C}"/>
              </a:ext>
            </a:extLst>
          </p:cNvPr>
          <p:cNvSpPr txBox="1"/>
          <p:nvPr/>
        </p:nvSpPr>
        <p:spPr>
          <a:xfrm>
            <a:off x="4683125" y="3603367"/>
            <a:ext cx="6941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highlight>
                  <a:srgbClr val="00FFFF"/>
                </a:highlight>
              </a:rPr>
              <a:t>p_res</a:t>
            </a:r>
            <a:r>
              <a:rPr lang="en-US" altLang="ko-KR" sz="4000" dirty="0"/>
              <a:t> = CFERFGBC+SDEIF+FADSZ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4BDA2-18C0-40CF-8AF4-4A5382F3D06E}"/>
              </a:ext>
            </a:extLst>
          </p:cNvPr>
          <p:cNvSpPr txBox="1"/>
          <p:nvPr/>
        </p:nvSpPr>
        <p:spPr>
          <a:xfrm>
            <a:off x="4683125" y="4546544"/>
            <a:ext cx="668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highlight>
                  <a:srgbClr val="FF0000"/>
                </a:highlight>
              </a:rPr>
              <a:t>m_res</a:t>
            </a:r>
            <a:r>
              <a:rPr lang="en-US" altLang="ko-KR" sz="4000" dirty="0"/>
              <a:t> = BFFAABKL+DFE+LDDFE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94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437</Words>
  <Application>Microsoft Office PowerPoint</Application>
  <PresentationFormat>와이드스크린</PresentationFormat>
  <Paragraphs>175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최 성현</cp:lastModifiedBy>
  <cp:revision>41</cp:revision>
  <dcterms:created xsi:type="dcterms:W3CDTF">2020-11-18T01:48:02Z</dcterms:created>
  <dcterms:modified xsi:type="dcterms:W3CDTF">2023-05-21T14:22:16Z</dcterms:modified>
</cp:coreProperties>
</file>