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76" r:id="rId4"/>
    <p:sldId id="261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64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5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7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0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82812070-361A-2CC8-0AEA-AED17149C566}"/>
              </a:ext>
            </a:extLst>
          </p:cNvPr>
          <p:cNvSpPr/>
          <p:nvPr/>
        </p:nvSpPr>
        <p:spPr>
          <a:xfrm>
            <a:off x="7128742" y="907312"/>
            <a:ext cx="4570827" cy="5950688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907312"/>
            <a:ext cx="6419682" cy="5950688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</a:t>
            </a:r>
            <a:r>
              <a:rPr lang="en-US" altLang="ko-KR" b="1" i="1" kern="0" dirty="0" smtClean="0">
                <a:solidFill>
                  <a:prstClr val="white"/>
                </a:solidFill>
              </a:rPr>
              <a:t>PRESENTATION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BD401-B529-8318-79A2-E44460944058}"/>
              </a:ext>
            </a:extLst>
          </p:cNvPr>
          <p:cNvSpPr txBox="1"/>
          <p:nvPr/>
        </p:nvSpPr>
        <p:spPr>
          <a:xfrm>
            <a:off x="492430" y="1099416"/>
            <a:ext cx="30809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01 </a:t>
            </a:r>
            <a:r>
              <a:rPr lang="ko-KR" altLang="en-US" sz="2400" b="1" dirty="0">
                <a:solidFill>
                  <a:srgbClr val="4B4784"/>
                </a:solidFill>
              </a:rPr>
              <a:t>개요 </a:t>
            </a:r>
            <a:r>
              <a:rPr lang="en-US" altLang="ko-KR" sz="2400" b="1" dirty="0">
                <a:solidFill>
                  <a:srgbClr val="4B4784"/>
                </a:solidFill>
              </a:rPr>
              <a:t>– </a:t>
            </a:r>
            <a:r>
              <a:rPr lang="ko-KR" altLang="en-US" sz="2400" b="1" dirty="0">
                <a:solidFill>
                  <a:srgbClr val="4B4784"/>
                </a:solidFill>
              </a:rPr>
              <a:t>주제 요약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BC168-7564-DB5B-13BF-6CBB87ACF2D0}"/>
              </a:ext>
            </a:extLst>
          </p:cNvPr>
          <p:cNvSpPr txBox="1"/>
          <p:nvPr/>
        </p:nvSpPr>
        <p:spPr>
          <a:xfrm>
            <a:off x="492431" y="1836796"/>
            <a:ext cx="3568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7030A0"/>
                </a:solidFill>
              </a:rPr>
              <a:t>Floorz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20F7F-D597-0CB5-08B3-B4EC4CFCFAE5}"/>
              </a:ext>
            </a:extLst>
          </p:cNvPr>
          <p:cNvSpPr txBox="1"/>
          <p:nvPr/>
        </p:nvSpPr>
        <p:spPr>
          <a:xfrm>
            <a:off x="2167649" y="1959582"/>
            <a:ext cx="42622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공공시설 스포츠 예약</a:t>
            </a:r>
            <a:endParaRPr lang="en-US" altLang="ko-KR" sz="2200" b="1" dirty="0"/>
          </a:p>
          <a:p>
            <a:endParaRPr lang="en-US" altLang="ko-KR" dirty="0"/>
          </a:p>
          <a:p>
            <a:r>
              <a:rPr lang="ko-KR" altLang="en-US" dirty="0"/>
              <a:t>혼자서 사용할 수 없는 공공 시설을 예약 등록하고 누구나 참가하여 같이 즐길 수 있는 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BEABB-2130-2066-417F-F4E3DCAACDB1}"/>
              </a:ext>
            </a:extLst>
          </p:cNvPr>
          <p:cNvSpPr txBox="1"/>
          <p:nvPr/>
        </p:nvSpPr>
        <p:spPr>
          <a:xfrm>
            <a:off x="2200177" y="4069593"/>
            <a:ext cx="3568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구현된 기능</a:t>
            </a:r>
            <a:endParaRPr lang="en-US" altLang="ko-KR" sz="2200" b="1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/>
              <a:t>정보 수정</a:t>
            </a:r>
            <a:r>
              <a:rPr lang="en-US" altLang="ko-KR" dirty="0"/>
              <a:t>/</a:t>
            </a:r>
            <a:r>
              <a:rPr lang="ko-KR" altLang="en-US" dirty="0"/>
              <a:t>탈퇴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지도 및 시설 위치 표시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시설 예약 및 예약 조회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커뮤니티 게시판</a:t>
            </a:r>
          </a:p>
        </p:txBody>
      </p:sp>
      <p:pic>
        <p:nvPicPr>
          <p:cNvPr id="23" name="그래픽 22" descr="시계">
            <a:extLst>
              <a:ext uri="{FF2B5EF4-FFF2-40B4-BE49-F238E27FC236}">
                <a16:creationId xmlns:a16="http://schemas.microsoft.com/office/drawing/2014/main" id="{C95CC49C-1C13-1ED7-4DD9-4B83DA795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5524" y="2981362"/>
            <a:ext cx="378604" cy="3786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12CD5A-36DC-C7D0-2369-D056B63761A4}"/>
              </a:ext>
            </a:extLst>
          </p:cNvPr>
          <p:cNvSpPr txBox="1"/>
          <p:nvPr/>
        </p:nvSpPr>
        <p:spPr>
          <a:xfrm>
            <a:off x="9106598" y="2852134"/>
            <a:ext cx="35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개발기간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sz="1600" dirty="0"/>
              <a:t>총 </a:t>
            </a:r>
            <a:r>
              <a:rPr lang="en-US" altLang="ko-KR" sz="1600" dirty="0"/>
              <a:t>14</a:t>
            </a:r>
            <a:r>
              <a:rPr lang="ko-KR" altLang="en-US" sz="1600" dirty="0"/>
              <a:t>일</a:t>
            </a:r>
            <a:endParaRPr lang="en-US" altLang="ko-KR" sz="1600" dirty="0"/>
          </a:p>
        </p:txBody>
      </p:sp>
      <p:pic>
        <p:nvPicPr>
          <p:cNvPr id="27" name="그래픽 26" descr="그룹">
            <a:extLst>
              <a:ext uri="{FF2B5EF4-FFF2-40B4-BE49-F238E27FC236}">
                <a16:creationId xmlns:a16="http://schemas.microsoft.com/office/drawing/2014/main" id="{D3275366-4FC6-EC77-A789-877605819E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5524" y="4212163"/>
            <a:ext cx="389987" cy="6394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A135CD-6E21-ABC8-A6B9-8016A83855BB}"/>
              </a:ext>
            </a:extLst>
          </p:cNvPr>
          <p:cNvSpPr txBox="1"/>
          <p:nvPr/>
        </p:nvSpPr>
        <p:spPr>
          <a:xfrm>
            <a:off x="9106598" y="4212163"/>
            <a:ext cx="35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인원</a:t>
            </a:r>
            <a:endParaRPr lang="en-US" altLang="ko-KR" sz="2000" b="1" dirty="0"/>
          </a:p>
          <a:p>
            <a:r>
              <a:rPr lang="en-US" altLang="ko-KR" sz="1600" dirty="0"/>
              <a:t>4</a:t>
            </a:r>
            <a:r>
              <a:rPr lang="ko-KR" altLang="en-US" sz="1600" dirty="0"/>
              <a:t>명</a:t>
            </a:r>
            <a:endParaRPr lang="en-US" altLang="ko-KR" sz="16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76ACD-5313-2FCB-3476-AC8B9FD71ADC}"/>
              </a:ext>
            </a:extLst>
          </p:cNvPr>
          <p:cNvCxnSpPr>
            <a:cxnSpLocks/>
          </p:cNvCxnSpPr>
          <p:nvPr/>
        </p:nvCxnSpPr>
        <p:spPr>
          <a:xfrm flipV="1">
            <a:off x="1830057" y="1959582"/>
            <a:ext cx="39252" cy="451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99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582431" y="1468289"/>
            <a:ext cx="6318514" cy="5137177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1080-85C6-84BA-6F79-E2B34D7B88D4}"/>
              </a:ext>
            </a:extLst>
          </p:cNvPr>
          <p:cNvSpPr txBox="1"/>
          <p:nvPr/>
        </p:nvSpPr>
        <p:spPr>
          <a:xfrm>
            <a:off x="492431" y="1006624"/>
            <a:ext cx="4055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03 </a:t>
            </a:r>
            <a:r>
              <a:rPr lang="ko-KR" altLang="en-US" sz="2400" b="1" dirty="0">
                <a:solidFill>
                  <a:srgbClr val="4B4784"/>
                </a:solidFill>
              </a:rPr>
              <a:t>기능 </a:t>
            </a:r>
            <a:r>
              <a:rPr lang="en-US" altLang="ko-KR" sz="2400" b="1" dirty="0">
                <a:solidFill>
                  <a:srgbClr val="4B4784"/>
                </a:solidFill>
              </a:rPr>
              <a:t>– </a:t>
            </a:r>
            <a:r>
              <a:rPr lang="ko-KR" altLang="en-US" sz="2400" b="1" dirty="0">
                <a:solidFill>
                  <a:srgbClr val="4B4784"/>
                </a:solidFill>
              </a:rPr>
              <a:t>예약 현황 페이지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15F76-3497-E859-04E7-F24D6841291D}"/>
              </a:ext>
            </a:extLst>
          </p:cNvPr>
          <p:cNvSpPr txBox="1"/>
          <p:nvPr/>
        </p:nvSpPr>
        <p:spPr>
          <a:xfrm>
            <a:off x="7237865" y="3060700"/>
            <a:ext cx="415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현황 조회 및 취소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1600" dirty="0"/>
              <a:t>  현재 예약 또는 지난 예약 조회</a:t>
            </a:r>
            <a:endParaRPr lang="en-US" altLang="ko-KR" sz="1600" dirty="0"/>
          </a:p>
          <a:p>
            <a:pPr algn="ctr"/>
            <a:r>
              <a:rPr lang="ko-KR" altLang="en-US" sz="1600" dirty="0"/>
              <a:t>참가 취소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E4A64-2F9B-9F2F-0923-47F89A5E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68" y="2020739"/>
            <a:ext cx="5706039" cy="42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9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1080-85C6-84BA-6F79-E2B34D7B88D4}"/>
              </a:ext>
            </a:extLst>
          </p:cNvPr>
          <p:cNvSpPr txBox="1"/>
          <p:nvPr/>
        </p:nvSpPr>
        <p:spPr>
          <a:xfrm>
            <a:off x="492431" y="1006624"/>
            <a:ext cx="5191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03 </a:t>
            </a:r>
            <a:r>
              <a:rPr lang="ko-KR" altLang="en-US" sz="2400" b="1" dirty="0">
                <a:solidFill>
                  <a:srgbClr val="4B4784"/>
                </a:solidFill>
              </a:rPr>
              <a:t>기능 </a:t>
            </a:r>
            <a:r>
              <a:rPr lang="en-US" altLang="ko-KR" sz="2400" b="1" dirty="0">
                <a:solidFill>
                  <a:srgbClr val="4B4784"/>
                </a:solidFill>
              </a:rPr>
              <a:t>– </a:t>
            </a:r>
            <a:r>
              <a:rPr lang="ko-KR" altLang="en-US" sz="2400" b="1" dirty="0">
                <a:solidFill>
                  <a:srgbClr val="4B4784"/>
                </a:solidFill>
              </a:rPr>
              <a:t>회원 기능 페이지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CCA18E-7512-41C4-6B5A-B9B365E4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7" y="1698476"/>
            <a:ext cx="3679823" cy="4595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FCA2C7-72F6-3B21-A2B2-B51F91A7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2" y="1720823"/>
            <a:ext cx="3851276" cy="45954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C829B3-B3E1-05FF-4926-47A84A86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600" y="1720823"/>
            <a:ext cx="3949700" cy="482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22693F-9F13-5585-3B41-2D5D039EE0B3}"/>
              </a:ext>
            </a:extLst>
          </p:cNvPr>
          <p:cNvSpPr txBox="1"/>
          <p:nvPr/>
        </p:nvSpPr>
        <p:spPr>
          <a:xfrm>
            <a:off x="33741" y="5651321"/>
            <a:ext cx="415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비 로그인 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289AD-A7E5-BF61-AE78-75FCD8BC848A}"/>
              </a:ext>
            </a:extLst>
          </p:cNvPr>
          <p:cNvSpPr txBox="1"/>
          <p:nvPr/>
        </p:nvSpPr>
        <p:spPr>
          <a:xfrm>
            <a:off x="3992765" y="5651321"/>
            <a:ext cx="415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회원가입 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ED505-4664-1A78-62D2-876CA7607D6A}"/>
              </a:ext>
            </a:extLst>
          </p:cNvPr>
          <p:cNvSpPr txBox="1"/>
          <p:nvPr/>
        </p:nvSpPr>
        <p:spPr>
          <a:xfrm>
            <a:off x="8001403" y="5783732"/>
            <a:ext cx="415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로그인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12822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1080-85C6-84BA-6F79-E2B34D7B88D4}"/>
              </a:ext>
            </a:extLst>
          </p:cNvPr>
          <p:cNvSpPr txBox="1"/>
          <p:nvPr/>
        </p:nvSpPr>
        <p:spPr>
          <a:xfrm>
            <a:off x="492431" y="1006624"/>
            <a:ext cx="5191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03 </a:t>
            </a:r>
            <a:r>
              <a:rPr lang="ko-KR" altLang="en-US" sz="2400" b="1" dirty="0">
                <a:solidFill>
                  <a:srgbClr val="4B4784"/>
                </a:solidFill>
              </a:rPr>
              <a:t>기능 </a:t>
            </a:r>
            <a:r>
              <a:rPr lang="en-US" altLang="ko-KR" sz="2400" b="1" dirty="0">
                <a:solidFill>
                  <a:srgbClr val="4B4784"/>
                </a:solidFill>
              </a:rPr>
              <a:t>– </a:t>
            </a:r>
            <a:r>
              <a:rPr lang="ko-KR" altLang="en-US" sz="2400" b="1" dirty="0">
                <a:solidFill>
                  <a:srgbClr val="4B4784"/>
                </a:solidFill>
              </a:rPr>
              <a:t>게시판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2693F-9F13-5585-3B41-2D5D039EE0B3}"/>
              </a:ext>
            </a:extLst>
          </p:cNvPr>
          <p:cNvSpPr txBox="1"/>
          <p:nvPr/>
        </p:nvSpPr>
        <p:spPr>
          <a:xfrm>
            <a:off x="49015" y="5430961"/>
            <a:ext cx="415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게시글 리스트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289AD-A7E5-BF61-AE78-75FCD8BC848A}"/>
              </a:ext>
            </a:extLst>
          </p:cNvPr>
          <p:cNvSpPr txBox="1"/>
          <p:nvPr/>
        </p:nvSpPr>
        <p:spPr>
          <a:xfrm>
            <a:off x="3992765" y="5388052"/>
            <a:ext cx="415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글 보기 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ED505-4664-1A78-62D2-876CA7607D6A}"/>
              </a:ext>
            </a:extLst>
          </p:cNvPr>
          <p:cNvSpPr txBox="1"/>
          <p:nvPr/>
        </p:nvSpPr>
        <p:spPr>
          <a:xfrm>
            <a:off x="7885715" y="5430961"/>
            <a:ext cx="415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글 작성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639C5C-EC3D-9294-EDAC-91C4F710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2" y="1589336"/>
            <a:ext cx="3693403" cy="37426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1B4B69-19AE-9793-41D6-CA4E6EC4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154" y="1528811"/>
            <a:ext cx="3816148" cy="37426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FD0E88-ED6C-48B2-5BEA-CC7B7A70A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402" y="1468288"/>
            <a:ext cx="3920721" cy="3863659"/>
          </a:xfrm>
          <a:prstGeom prst="rect">
            <a:avLst/>
          </a:prstGeom>
        </p:spPr>
      </p:pic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31AE7936-25CD-997E-0C80-3E1605F84342}"/>
              </a:ext>
            </a:extLst>
          </p:cNvPr>
          <p:cNvSpPr/>
          <p:nvPr/>
        </p:nvSpPr>
        <p:spPr>
          <a:xfrm rot="10800000">
            <a:off x="3505200" y="5887174"/>
            <a:ext cx="5003800" cy="97082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D5510-15FC-9448-4BB0-17045ED4D3CD}"/>
              </a:ext>
            </a:extLst>
          </p:cNvPr>
          <p:cNvSpPr txBox="1"/>
          <p:nvPr/>
        </p:nvSpPr>
        <p:spPr>
          <a:xfrm>
            <a:off x="3116965" y="6282434"/>
            <a:ext cx="595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조회수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추천수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신고수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댓글 기능 구현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90211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1080-85C6-84BA-6F79-E2B34D7B88D4}"/>
              </a:ext>
            </a:extLst>
          </p:cNvPr>
          <p:cNvSpPr txBox="1"/>
          <p:nvPr/>
        </p:nvSpPr>
        <p:spPr>
          <a:xfrm>
            <a:off x="492431" y="1006624"/>
            <a:ext cx="5191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04 </a:t>
            </a:r>
            <a:r>
              <a:rPr lang="ko-KR" altLang="en-US" sz="2400" b="1" dirty="0">
                <a:solidFill>
                  <a:srgbClr val="4B4784"/>
                </a:solidFill>
              </a:rPr>
              <a:t>시연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D5510-15FC-9448-4BB0-17045ED4D3CD}"/>
              </a:ext>
            </a:extLst>
          </p:cNvPr>
          <p:cNvSpPr txBox="1"/>
          <p:nvPr/>
        </p:nvSpPr>
        <p:spPr>
          <a:xfrm>
            <a:off x="3421765" y="3228945"/>
            <a:ext cx="595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깃허브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0FF2E-9473-84D8-84F9-875D1E13EBFD}"/>
              </a:ext>
            </a:extLst>
          </p:cNvPr>
          <p:cNvSpPr txBox="1"/>
          <p:nvPr/>
        </p:nvSpPr>
        <p:spPr>
          <a:xfrm>
            <a:off x="3421765" y="37584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https://github.com/Romantree23/InstitutionProject</a:t>
            </a:r>
          </a:p>
        </p:txBody>
      </p:sp>
    </p:spTree>
    <p:extLst>
      <p:ext uri="{BB962C8B-B14F-4D97-AF65-F5344CB8AC3E}">
        <p14:creationId xmlns:p14="http://schemas.microsoft.com/office/powerpoint/2010/main" val="195938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 0"/>
          <p:cNvSpPr>
            <a:spLocks/>
          </p:cNvSpPr>
          <p:nvPr/>
        </p:nvSpPr>
        <p:spPr>
          <a:xfrm>
            <a:off x="269875" y="263525"/>
            <a:ext cx="11652885" cy="491490"/>
          </a:xfrm>
          <a:prstGeom prst="round2SameRect">
            <a:avLst/>
          </a:prstGeom>
          <a:solidFill>
            <a:srgbClr val="7670AE"/>
          </a:solidFill>
          <a:ln w="0">
            <a:noFill/>
            <a:prstDash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b="1" i="1">
                <a:solidFill>
                  <a:srgbClr val="FFFFFF"/>
                </a:solidFill>
              </a:rPr>
              <a:t>PPT PRESENTATION </a:t>
            </a:r>
            <a:r>
              <a:rPr lang="en-US" altLang="ko-KR" sz="500">
                <a:solidFill>
                  <a:srgbClr val="FFFFFF"/>
                </a:solidFill>
              </a:rPr>
              <a:t>Enjoy your stylish business and campus life with BIZCAM</a:t>
            </a:r>
            <a:endParaRPr lang="ko-KR" altLang="en-US" sz="500">
              <a:solidFill>
                <a:srgbClr val="FFFFFF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402590" y="416560"/>
            <a:ext cx="180340" cy="18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402590" y="490220"/>
            <a:ext cx="180340" cy="18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402590" y="563880"/>
            <a:ext cx="180340" cy="18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>
            <a:off x="492125" y="1006475"/>
            <a:ext cx="519176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 b="1">
                <a:solidFill>
                  <a:srgbClr val="4B4784"/>
                </a:solidFill>
              </a:rPr>
              <a:t>마무리 - 개선사항 (해야할 것)</a:t>
            </a:r>
            <a:endParaRPr lang="ko-KR" altLang="en-US" sz="2400" b="1">
              <a:solidFill>
                <a:srgbClr val="4B4784"/>
              </a:solidFill>
            </a:endParaRPr>
          </a:p>
        </p:txBody>
      </p:sp>
      <p:sp>
        <p:nvSpPr>
          <p:cNvPr id="25" name="텍스트 상자 3"/>
          <p:cNvSpPr txBox="1">
            <a:spLocks/>
          </p:cNvSpPr>
          <p:nvPr/>
        </p:nvSpPr>
        <p:spPr>
          <a:xfrm>
            <a:off x="402590" y="1631103"/>
            <a:ext cx="96012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b="1"/>
              <a:t>예약</a:t>
            </a:r>
          </a:p>
        </p:txBody>
      </p:sp>
      <p:sp>
        <p:nvSpPr>
          <p:cNvPr id="26" name="텍스트 상자 4"/>
          <p:cNvSpPr txBox="1">
            <a:spLocks/>
          </p:cNvSpPr>
          <p:nvPr/>
        </p:nvSpPr>
        <p:spPr>
          <a:xfrm>
            <a:off x="582930" y="2189479"/>
            <a:ext cx="6096635" cy="9233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1. 전체적인 UI/UX 수정</a:t>
            </a:r>
          </a:p>
          <a:p>
            <a:pPr marL="0" indent="0" latinLnBrk="0">
              <a:buFontTx/>
              <a:buNone/>
            </a:pPr>
            <a:r>
              <a:rPr lang="ko-KR" altLang="en-US" dirty="0"/>
              <a:t>2. 여러 시간을 동시에 </a:t>
            </a:r>
            <a:r>
              <a:rPr lang="ko-KR" altLang="en-US" dirty="0" smtClean="0"/>
              <a:t>예약하기</a:t>
            </a:r>
            <a:endParaRPr lang="en-US" altLang="ko-KR" dirty="0" smtClean="0"/>
          </a:p>
          <a:p>
            <a:pPr marL="0" indent="0" latinLnBrk="0">
              <a:buFontTx/>
              <a:buNone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1AC9A4AB-6D8A-D476-4410-F01A4EDFB331}"/>
              </a:ext>
            </a:extLst>
          </p:cNvPr>
          <p:cNvSpPr/>
          <p:nvPr/>
        </p:nvSpPr>
        <p:spPr>
          <a:xfrm>
            <a:off x="9194301" y="1227449"/>
            <a:ext cx="2715740" cy="556429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309D18E-1766-407A-ED8A-D67FE3B4FD4F}"/>
              </a:ext>
            </a:extLst>
          </p:cNvPr>
          <p:cNvSpPr/>
          <p:nvPr/>
        </p:nvSpPr>
        <p:spPr>
          <a:xfrm>
            <a:off x="6512052" y="1227449"/>
            <a:ext cx="2604447" cy="556429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97C739CF-81BF-934B-ABF8-B44EF82F48D3}"/>
              </a:ext>
            </a:extLst>
          </p:cNvPr>
          <p:cNvSpPr/>
          <p:nvPr/>
        </p:nvSpPr>
        <p:spPr>
          <a:xfrm>
            <a:off x="3424010" y="1227449"/>
            <a:ext cx="2894417" cy="556429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77191" y="1227449"/>
            <a:ext cx="2909625" cy="556429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</a:t>
            </a:r>
            <a:r>
              <a:rPr lang="en-US" altLang="ko-KR" b="1" i="1" kern="0" dirty="0" smtClean="0">
                <a:solidFill>
                  <a:prstClr val="white"/>
                </a:solidFill>
              </a:rPr>
              <a:t>PRESENTATION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93254" y="2036671"/>
            <a:ext cx="1296000" cy="12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74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149496" y="3620638"/>
            <a:ext cx="1196544" cy="301589"/>
          </a:xfrm>
          <a:prstGeom prst="rect">
            <a:avLst/>
          </a:prstGeom>
          <a:solidFill>
            <a:srgbClr val="FFC000">
              <a:alpha val="7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최덕희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95F14F5B-29F6-D0F7-D69D-C35945572974}"/>
              </a:ext>
            </a:extLst>
          </p:cNvPr>
          <p:cNvSpPr/>
          <p:nvPr/>
        </p:nvSpPr>
        <p:spPr>
          <a:xfrm>
            <a:off x="4279368" y="3624403"/>
            <a:ext cx="1196544" cy="301589"/>
          </a:xfrm>
          <a:prstGeom prst="rect">
            <a:avLst/>
          </a:prstGeom>
          <a:solidFill>
            <a:srgbClr val="FFC000">
              <a:alpha val="7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김민지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7175001" y="2072700"/>
            <a:ext cx="1296000" cy="1296000"/>
            <a:chOff x="2547739" y="4231535"/>
            <a:chExt cx="1296000" cy="1296000"/>
          </a:xfrm>
        </p:grpSpPr>
        <p:sp>
          <p:nvSpPr>
            <p:cNvPr id="76" name="직사각형 75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sp>
        <p:nvSpPr>
          <p:cNvPr id="8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224281" y="3624403"/>
            <a:ext cx="1196544" cy="301589"/>
          </a:xfrm>
          <a:prstGeom prst="rect">
            <a:avLst/>
          </a:prstGeom>
          <a:solidFill>
            <a:srgbClr val="7670AE">
              <a:alpha val="7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prstClr val="white"/>
                </a:solidFill>
              </a:rPr>
              <a:t>최석현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</a:p>
        </p:txBody>
      </p:sp>
      <p:grpSp>
        <p:nvGrpSpPr>
          <p:cNvPr id="81" name="Group 58"/>
          <p:cNvGrpSpPr>
            <a:grpSpLocks noChangeAspect="1"/>
          </p:cNvGrpSpPr>
          <p:nvPr/>
        </p:nvGrpSpPr>
        <p:grpSpPr bwMode="auto">
          <a:xfrm>
            <a:off x="7422625" y="2378103"/>
            <a:ext cx="762444" cy="978872"/>
            <a:chOff x="648" y="958"/>
            <a:chExt cx="1078" cy="1384"/>
          </a:xfrm>
        </p:grpSpPr>
        <p:sp>
          <p:nvSpPr>
            <p:cNvPr id="82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963875" y="3600333"/>
            <a:ext cx="1196544" cy="301589"/>
          </a:xfrm>
          <a:prstGeom prst="rect">
            <a:avLst/>
          </a:prstGeom>
          <a:solidFill>
            <a:srgbClr val="7670AE">
              <a:alpha val="7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김수호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9905876" y="2063917"/>
            <a:ext cx="1296000" cy="1296000"/>
            <a:chOff x="2547739" y="4231535"/>
            <a:chExt cx="1296000" cy="1296000"/>
          </a:xfrm>
        </p:grpSpPr>
        <p:sp>
          <p:nvSpPr>
            <p:cNvPr id="111" name="직사각형 110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4223218" y="2064999"/>
            <a:ext cx="1296000" cy="12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726" y="2386986"/>
            <a:ext cx="965629" cy="965629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058" y="2317435"/>
            <a:ext cx="751163" cy="1045199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478427" y="4256183"/>
            <a:ext cx="2575990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예약 및 예약 정보 페이지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예약 기능 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예약 정보 페이지 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154284" y="4165801"/>
            <a:ext cx="3343325" cy="17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 페이지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 가입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로그아웃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정보 수정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 정보 수정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헤더 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427743" y="4170215"/>
            <a:ext cx="2575990" cy="17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시설 조회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 페이지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시설 조회 검색 기능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페이지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네이션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 추천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신고 기능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페이지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298501" y="4252327"/>
            <a:ext cx="2575990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커뮤니티 게시판 페이지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페이지 및 구성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 작성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댓글 작성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댓글 리스트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에디터 등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41B85-23E7-4696-D0D4-48A1E34FE8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56" y="2367042"/>
            <a:ext cx="965629" cy="965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B76D4C-2AD2-A550-520B-3B708C1A62EC}"/>
              </a:ext>
            </a:extLst>
          </p:cNvPr>
          <p:cNvSpPr txBox="1"/>
          <p:nvPr/>
        </p:nvSpPr>
        <p:spPr>
          <a:xfrm>
            <a:off x="269877" y="765784"/>
            <a:ext cx="3343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01 </a:t>
            </a:r>
            <a:r>
              <a:rPr lang="ko-KR" altLang="en-US" sz="2400" b="1" dirty="0">
                <a:solidFill>
                  <a:srgbClr val="4B4784"/>
                </a:solidFill>
              </a:rPr>
              <a:t>개요 </a:t>
            </a:r>
            <a:r>
              <a:rPr lang="en-US" altLang="ko-KR" sz="2400" b="1" dirty="0">
                <a:solidFill>
                  <a:srgbClr val="4B4784"/>
                </a:solidFill>
              </a:rPr>
              <a:t>-</a:t>
            </a:r>
            <a:r>
              <a:rPr lang="ko-KR" altLang="en-US" sz="2400" b="1" dirty="0">
                <a:solidFill>
                  <a:srgbClr val="4B4784"/>
                </a:solidFill>
              </a:rPr>
              <a:t>팀원 및 역할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10" name="순서도: 다른 페이지 연결선 9">
            <a:extLst>
              <a:ext uri="{FF2B5EF4-FFF2-40B4-BE49-F238E27FC236}">
                <a16:creationId xmlns:a16="http://schemas.microsoft.com/office/drawing/2014/main" id="{04B1A3C7-440D-DD26-BD69-33DB5EC062D9}"/>
              </a:ext>
            </a:extLst>
          </p:cNvPr>
          <p:cNvSpPr/>
          <p:nvPr/>
        </p:nvSpPr>
        <p:spPr>
          <a:xfrm>
            <a:off x="1259808" y="1530298"/>
            <a:ext cx="1067291" cy="421105"/>
          </a:xfrm>
          <a:prstGeom prst="flowChartOffpage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2060"/>
                </a:solidFill>
              </a:rPr>
              <a:t>팀장</a:t>
            </a:r>
          </a:p>
        </p:txBody>
      </p:sp>
      <p:sp>
        <p:nvSpPr>
          <p:cNvPr id="11" name="순서도: 다른 페이지 연결선 10">
            <a:extLst>
              <a:ext uri="{FF2B5EF4-FFF2-40B4-BE49-F238E27FC236}">
                <a16:creationId xmlns:a16="http://schemas.microsoft.com/office/drawing/2014/main" id="{ED3CF409-5950-D05E-A204-05884FD0BE9A}"/>
              </a:ext>
            </a:extLst>
          </p:cNvPr>
          <p:cNvSpPr/>
          <p:nvPr/>
        </p:nvSpPr>
        <p:spPr>
          <a:xfrm>
            <a:off x="4315495" y="1508148"/>
            <a:ext cx="1067291" cy="421105"/>
          </a:xfrm>
          <a:prstGeom prst="flowChartOffpage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팀원</a:t>
            </a:r>
          </a:p>
        </p:txBody>
      </p:sp>
      <p:sp>
        <p:nvSpPr>
          <p:cNvPr id="12" name="순서도: 다른 페이지 연결선 11">
            <a:extLst>
              <a:ext uri="{FF2B5EF4-FFF2-40B4-BE49-F238E27FC236}">
                <a16:creationId xmlns:a16="http://schemas.microsoft.com/office/drawing/2014/main" id="{C06C4372-8459-05E9-6936-09CE150FF78A}"/>
              </a:ext>
            </a:extLst>
          </p:cNvPr>
          <p:cNvSpPr/>
          <p:nvPr/>
        </p:nvSpPr>
        <p:spPr>
          <a:xfrm>
            <a:off x="7303857" y="1492366"/>
            <a:ext cx="1067291" cy="421105"/>
          </a:xfrm>
          <a:prstGeom prst="flowChartOffpage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팀원</a:t>
            </a:r>
          </a:p>
        </p:txBody>
      </p:sp>
      <p:sp>
        <p:nvSpPr>
          <p:cNvPr id="13" name="순서도: 다른 페이지 연결선 12">
            <a:extLst>
              <a:ext uri="{FF2B5EF4-FFF2-40B4-BE49-F238E27FC236}">
                <a16:creationId xmlns:a16="http://schemas.microsoft.com/office/drawing/2014/main" id="{B3D8BB91-C62F-A56B-07A6-ED59CCA101F6}"/>
              </a:ext>
            </a:extLst>
          </p:cNvPr>
          <p:cNvSpPr/>
          <p:nvPr/>
        </p:nvSpPr>
        <p:spPr>
          <a:xfrm>
            <a:off x="10022704" y="1458187"/>
            <a:ext cx="1067291" cy="421105"/>
          </a:xfrm>
          <a:prstGeom prst="flowChartOffpage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팀원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131077" y="1995682"/>
            <a:ext cx="34015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7670AE"/>
                </a:solidFill>
              </a:rPr>
              <a:t>V</a:t>
            </a:r>
            <a:endParaRPr lang="en-US" altLang="ko-KR" b="1" dirty="0">
              <a:solidFill>
                <a:srgbClr val="767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 0"/>
          <p:cNvSpPr>
            <a:spLocks/>
          </p:cNvSpPr>
          <p:nvPr/>
        </p:nvSpPr>
        <p:spPr>
          <a:xfrm>
            <a:off x="269875" y="263525"/>
            <a:ext cx="11652885" cy="491490"/>
          </a:xfrm>
          <a:prstGeom prst="round2SameRect">
            <a:avLst/>
          </a:prstGeom>
          <a:solidFill>
            <a:srgbClr val="7670AE"/>
          </a:solidFill>
          <a:ln w="0">
            <a:noFill/>
            <a:prstDash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b="1" i="1" dirty="0">
                <a:solidFill>
                  <a:srgbClr val="FFFFFF"/>
                </a:solidFill>
              </a:rPr>
              <a:t>PPT </a:t>
            </a:r>
            <a:r>
              <a:rPr lang="en-US" altLang="ko-KR" b="1" i="1" dirty="0" smtClean="0">
                <a:solidFill>
                  <a:srgbClr val="FFFFFF"/>
                </a:solidFill>
              </a:rPr>
              <a:t>PRESENTATION</a:t>
            </a:r>
            <a:endParaRPr lang="ko-KR" altLang="en-US" sz="500" dirty="0">
              <a:solidFill>
                <a:srgbClr val="FFFFFF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402590" y="416560"/>
            <a:ext cx="180340" cy="18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402590" y="490220"/>
            <a:ext cx="180340" cy="18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402590" y="563880"/>
            <a:ext cx="180340" cy="18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>
            <a:off x="269875" y="1118870"/>
            <a:ext cx="33439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>
                <a:solidFill>
                  <a:srgbClr val="4B4784"/>
                </a:solidFill>
              </a:rPr>
              <a:t>01 </a:t>
            </a:r>
            <a:r>
              <a:rPr lang="ko-KR" altLang="en-US" sz="2400" b="1">
                <a:solidFill>
                  <a:srgbClr val="4B4784"/>
                </a:solidFill>
              </a:rPr>
              <a:t>개요 </a:t>
            </a:r>
            <a:r>
              <a:rPr lang="en-US" altLang="ko-KR" sz="2400" b="1">
                <a:solidFill>
                  <a:srgbClr val="4B4784"/>
                </a:solidFill>
              </a:rPr>
              <a:t>– </a:t>
            </a:r>
            <a:r>
              <a:rPr lang="ko-KR" altLang="en-US" sz="2400" b="1">
                <a:solidFill>
                  <a:srgbClr val="4B4784"/>
                </a:solidFill>
              </a:rPr>
              <a:t>기술 스택</a:t>
            </a:r>
          </a:p>
        </p:txBody>
      </p:sp>
      <p:sp>
        <p:nvSpPr>
          <p:cNvPr id="23" name="텍스트 상자 5"/>
          <p:cNvSpPr txBox="1">
            <a:spLocks/>
          </p:cNvSpPr>
          <p:nvPr/>
        </p:nvSpPr>
        <p:spPr>
          <a:xfrm>
            <a:off x="694690" y="2588260"/>
            <a:ext cx="33591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IDE : Eclipse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6"/>
          <p:cNvSpPr txBox="1">
            <a:spLocks/>
          </p:cNvSpPr>
          <p:nvPr/>
        </p:nvSpPr>
        <p:spPr>
          <a:xfrm>
            <a:off x="694690" y="3055620"/>
            <a:ext cx="33591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JDK : 11.0.2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9"/>
          <p:cNvSpPr txBox="1">
            <a:spLocks/>
          </p:cNvSpPr>
          <p:nvPr/>
        </p:nvSpPr>
        <p:spPr>
          <a:xfrm>
            <a:off x="694690" y="3522980"/>
            <a:ext cx="33591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Spring Framework : 5.2.24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10"/>
          <p:cNvSpPr txBox="1">
            <a:spLocks/>
          </p:cNvSpPr>
          <p:nvPr/>
        </p:nvSpPr>
        <p:spPr>
          <a:xfrm>
            <a:off x="694690" y="4899660"/>
            <a:ext cx="33591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형상관리 툴 : gitHub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11"/>
          <p:cNvSpPr txBox="1">
            <a:spLocks/>
          </p:cNvSpPr>
          <p:nvPr/>
        </p:nvSpPr>
        <p:spPr>
          <a:xfrm>
            <a:off x="694690" y="3990340"/>
            <a:ext cx="33591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빌드관리 도구 : Maven 3.8.1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2"/>
          <p:cNvSpPr txBox="1">
            <a:spLocks/>
          </p:cNvSpPr>
          <p:nvPr/>
        </p:nvSpPr>
        <p:spPr>
          <a:xfrm>
            <a:off x="694690" y="4445000"/>
            <a:ext cx="33591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DB : Oracle 19.3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5843202-685F-7E55-D512-D69A958185CD}"/>
              </a:ext>
            </a:extLst>
          </p:cNvPr>
          <p:cNvSpPr/>
          <p:nvPr/>
        </p:nvSpPr>
        <p:spPr>
          <a:xfrm>
            <a:off x="3886200" y="1877060"/>
            <a:ext cx="7892415" cy="2407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5" y="907415"/>
            <a:ext cx="11652250" cy="659447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5" y="263525"/>
            <a:ext cx="11652250" cy="49085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</a:t>
            </a:r>
            <a:r>
              <a:rPr lang="en-US" altLang="ko-KR" b="1" i="1" kern="0" dirty="0" smtClean="0">
                <a:solidFill>
                  <a:prstClr val="white"/>
                </a:solidFill>
              </a:rPr>
              <a:t>PRESENTATION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590" y="416560"/>
            <a:ext cx="179705" cy="17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590" y="490220"/>
            <a:ext cx="179705" cy="17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590" y="563880"/>
            <a:ext cx="179705" cy="17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1080-85C6-84BA-6F79-E2B34D7B88D4}"/>
              </a:ext>
            </a:extLst>
          </p:cNvPr>
          <p:cNvSpPr txBox="1"/>
          <p:nvPr/>
        </p:nvSpPr>
        <p:spPr>
          <a:xfrm>
            <a:off x="269875" y="1118870"/>
            <a:ext cx="33439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>
                <a:solidFill>
                  <a:srgbClr val="4B4784"/>
                </a:solidFill>
              </a:rPr>
              <a:t>01 </a:t>
            </a:r>
            <a:r>
              <a:rPr lang="ko-KR" altLang="en-US" sz="2400" b="1">
                <a:solidFill>
                  <a:srgbClr val="4B4784"/>
                </a:solidFill>
              </a:rPr>
              <a:t>개요 </a:t>
            </a:r>
            <a:r>
              <a:rPr lang="en-US" altLang="ko-KR" sz="2400" b="1">
                <a:solidFill>
                  <a:srgbClr val="4B4784"/>
                </a:solidFill>
              </a:rPr>
              <a:t>– </a:t>
            </a:r>
            <a:r>
              <a:rPr lang="ko-KR" altLang="en-US" sz="2400" b="1">
                <a:solidFill>
                  <a:srgbClr val="4B4784"/>
                </a:solidFill>
              </a:rPr>
              <a:t>기술 스택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88D8B1-3979-FD4A-6FDD-85978FDF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112645"/>
            <a:ext cx="1785620" cy="2063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7A818C-EAD7-876F-67D0-61DCDEAF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5242560"/>
            <a:ext cx="1648460" cy="1542415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C49B21E-14C2-1912-B960-6644DBB3DDF0}"/>
              </a:ext>
            </a:extLst>
          </p:cNvPr>
          <p:cNvSpPr/>
          <p:nvPr/>
        </p:nvSpPr>
        <p:spPr>
          <a:xfrm>
            <a:off x="3787140" y="1921510"/>
            <a:ext cx="7892415" cy="22548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67EF4A-E623-B178-16BC-2F8844D39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420" y="2216785"/>
            <a:ext cx="1751330" cy="17449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C2BE73-9574-CA59-ED82-1154C2A85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275" y="2166620"/>
            <a:ext cx="1751330" cy="1744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EFB762-03E6-0786-1737-FC60560E1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765" y="2136140"/>
            <a:ext cx="1733550" cy="1825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534F93-5999-A8A6-FAC1-01237C995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7740" y="2136140"/>
            <a:ext cx="1695450" cy="1825625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944FC7A-BE63-6002-35BD-024F65FE349C}"/>
              </a:ext>
            </a:extLst>
          </p:cNvPr>
          <p:cNvSpPr/>
          <p:nvPr/>
        </p:nvSpPr>
        <p:spPr>
          <a:xfrm>
            <a:off x="4559935" y="4728845"/>
            <a:ext cx="6581140" cy="22548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B98CB3E-25D5-F5FE-ED49-4DBC218968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1620" y="4946015"/>
            <a:ext cx="1558290" cy="182054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E20C467-1F61-883F-C64A-3566F5FAC6AA}"/>
              </a:ext>
            </a:extLst>
          </p:cNvPr>
          <p:cNvCxnSpPr>
            <a:cxnSpLocks/>
          </p:cNvCxnSpPr>
          <p:nvPr/>
        </p:nvCxnSpPr>
        <p:spPr>
          <a:xfrm>
            <a:off x="2604770" y="2934970"/>
            <a:ext cx="1132840" cy="9525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DD9A71A5-6584-DFCD-F7D6-3700DEF974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5205" y="5289550"/>
            <a:ext cx="2819400" cy="1304925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0983EAD-F5C7-DDED-D888-EA82B2E06D5F}"/>
              </a:ext>
            </a:extLst>
          </p:cNvPr>
          <p:cNvCxnSpPr>
            <a:cxnSpLocks/>
          </p:cNvCxnSpPr>
          <p:nvPr/>
        </p:nvCxnSpPr>
        <p:spPr>
          <a:xfrm>
            <a:off x="2530475" y="4115435"/>
            <a:ext cx="1900555" cy="1741170"/>
          </a:xfrm>
          <a:prstGeom prst="straightConnector1">
            <a:avLst/>
          </a:prstGeom>
          <a:ln w="76200"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69D55D1-E553-533C-A50F-E5445AF14144}"/>
              </a:ext>
            </a:extLst>
          </p:cNvPr>
          <p:cNvCxnSpPr>
            <a:cxnSpLocks/>
          </p:cNvCxnSpPr>
          <p:nvPr/>
        </p:nvCxnSpPr>
        <p:spPr>
          <a:xfrm>
            <a:off x="1827530" y="4236720"/>
            <a:ext cx="0" cy="953770"/>
          </a:xfrm>
          <a:prstGeom prst="straightConnector1">
            <a:avLst/>
          </a:prstGeom>
          <a:ln w="76200"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09D8120-9EB9-D1F4-197A-7F9A343A9CAD}"/>
              </a:ext>
            </a:extLst>
          </p:cNvPr>
          <p:cNvCxnSpPr>
            <a:cxnSpLocks/>
          </p:cNvCxnSpPr>
          <p:nvPr/>
        </p:nvCxnSpPr>
        <p:spPr>
          <a:xfrm>
            <a:off x="7789545" y="5907405"/>
            <a:ext cx="1207135" cy="34290"/>
          </a:xfrm>
          <a:prstGeom prst="straightConnector1">
            <a:avLst/>
          </a:prstGeom>
          <a:ln w="76200"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6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763378" y="7615389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</a:t>
            </a:r>
            <a:r>
              <a:rPr lang="en-US" altLang="ko-KR" b="1" i="1" kern="0" dirty="0" smtClean="0">
                <a:solidFill>
                  <a:prstClr val="white"/>
                </a:solidFill>
              </a:rPr>
              <a:t>PRESENTATION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1080-85C6-84BA-6F79-E2B34D7B88D4}"/>
              </a:ext>
            </a:extLst>
          </p:cNvPr>
          <p:cNvSpPr txBox="1"/>
          <p:nvPr/>
        </p:nvSpPr>
        <p:spPr>
          <a:xfrm>
            <a:off x="269876" y="1119068"/>
            <a:ext cx="3343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02 </a:t>
            </a:r>
            <a:r>
              <a:rPr lang="ko-KR" altLang="en-US" sz="2400" b="1" dirty="0">
                <a:solidFill>
                  <a:srgbClr val="4B4784"/>
                </a:solidFill>
              </a:rPr>
              <a:t>설계 </a:t>
            </a:r>
            <a:r>
              <a:rPr lang="en-US" altLang="ko-KR" sz="2400" b="1" dirty="0">
                <a:solidFill>
                  <a:srgbClr val="4B4784"/>
                </a:solidFill>
              </a:rPr>
              <a:t>– </a:t>
            </a:r>
            <a:r>
              <a:rPr lang="ko-KR" altLang="en-US" sz="2400" b="1" dirty="0">
                <a:solidFill>
                  <a:srgbClr val="4B4784"/>
                </a:solidFill>
              </a:rPr>
              <a:t>사이트 구조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0C05F1F-01C0-53ED-BB8B-F8FE2932D1F0}"/>
              </a:ext>
            </a:extLst>
          </p:cNvPr>
          <p:cNvSpPr/>
          <p:nvPr/>
        </p:nvSpPr>
        <p:spPr>
          <a:xfrm>
            <a:off x="5500641" y="1792947"/>
            <a:ext cx="1455821" cy="7658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BBA2247-3069-CEAD-273C-8AA7ED0F917F}"/>
              </a:ext>
            </a:extLst>
          </p:cNvPr>
          <p:cNvSpPr/>
          <p:nvPr/>
        </p:nvSpPr>
        <p:spPr>
          <a:xfrm>
            <a:off x="2315452" y="3222484"/>
            <a:ext cx="1455821" cy="7658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F51A59-8521-EED1-EE34-F8656302E44A}"/>
              </a:ext>
            </a:extLst>
          </p:cNvPr>
          <p:cNvSpPr/>
          <p:nvPr/>
        </p:nvSpPr>
        <p:spPr>
          <a:xfrm>
            <a:off x="2307873" y="4258863"/>
            <a:ext cx="1455821" cy="7658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9ED64DD-85C5-7BF2-D556-8CA98573AA0C}"/>
              </a:ext>
            </a:extLst>
          </p:cNvPr>
          <p:cNvSpPr/>
          <p:nvPr/>
        </p:nvSpPr>
        <p:spPr>
          <a:xfrm>
            <a:off x="2307873" y="5303443"/>
            <a:ext cx="1455821" cy="7658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정보수정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8E4F2E-F292-49D0-13EC-15F1245CC311}"/>
              </a:ext>
            </a:extLst>
          </p:cNvPr>
          <p:cNvSpPr/>
          <p:nvPr/>
        </p:nvSpPr>
        <p:spPr>
          <a:xfrm>
            <a:off x="5500642" y="3222484"/>
            <a:ext cx="1455821" cy="7658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시설 정보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ECCCAE-E582-FC88-83D9-EC76C3A78D48}"/>
              </a:ext>
            </a:extLst>
          </p:cNvPr>
          <p:cNvSpPr/>
          <p:nvPr/>
        </p:nvSpPr>
        <p:spPr>
          <a:xfrm>
            <a:off x="5500641" y="4268579"/>
            <a:ext cx="1455821" cy="7658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D6BA77-63E8-F590-A44B-1BF2897542D7}"/>
              </a:ext>
            </a:extLst>
          </p:cNvPr>
          <p:cNvSpPr/>
          <p:nvPr/>
        </p:nvSpPr>
        <p:spPr>
          <a:xfrm>
            <a:off x="8773211" y="3226441"/>
            <a:ext cx="1455821" cy="7658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CBFE389-040E-99D4-7FEC-AA9480DC94F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304137" y="1298068"/>
            <a:ext cx="663643" cy="3185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B387DE-D456-B0D4-B393-E050032C592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228551" y="2401312"/>
            <a:ext cx="2" cy="82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171F148-45CB-F0C5-9F97-ABFB435A40A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228549" y="2880704"/>
            <a:ext cx="3272573" cy="345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AC6A9B0-8C42-5DA7-7B26-F261F57A480B}"/>
              </a:ext>
            </a:extLst>
          </p:cNvPr>
          <p:cNvCxnSpPr/>
          <p:nvPr/>
        </p:nvCxnSpPr>
        <p:spPr>
          <a:xfrm flipV="1">
            <a:off x="6228550" y="2558841"/>
            <a:ext cx="0" cy="38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AF1AA83-34BC-31B5-CA5A-AB890FBBC63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035784" y="3988378"/>
            <a:ext cx="7579" cy="270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770FE86-4F9A-6FBD-7454-8BDF8BE75B8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035784" y="5024757"/>
            <a:ext cx="0" cy="278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68D7AA8-EA72-7174-EF63-299B3691A1ED}"/>
              </a:ext>
            </a:extLst>
          </p:cNvPr>
          <p:cNvCxnSpPr>
            <a:cxnSpLocks/>
          </p:cNvCxnSpPr>
          <p:nvPr/>
        </p:nvCxnSpPr>
        <p:spPr>
          <a:xfrm>
            <a:off x="6228549" y="3984277"/>
            <a:ext cx="0" cy="278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0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31088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</a:t>
            </a:r>
            <a:r>
              <a:rPr lang="en-US" altLang="ko-KR" b="1" i="1" kern="0" dirty="0" smtClean="0">
                <a:solidFill>
                  <a:prstClr val="white"/>
                </a:solidFill>
              </a:rPr>
              <a:t>PRESENTATION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1080-85C6-84BA-6F79-E2B34D7B88D4}"/>
              </a:ext>
            </a:extLst>
          </p:cNvPr>
          <p:cNvSpPr txBox="1"/>
          <p:nvPr/>
        </p:nvSpPr>
        <p:spPr>
          <a:xfrm>
            <a:off x="402431" y="971136"/>
            <a:ext cx="3343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02 </a:t>
            </a:r>
            <a:r>
              <a:rPr lang="ko-KR" altLang="en-US" sz="2400" b="1" dirty="0">
                <a:solidFill>
                  <a:srgbClr val="4B4784"/>
                </a:solidFill>
              </a:rPr>
              <a:t>설계 </a:t>
            </a:r>
            <a:r>
              <a:rPr lang="en-US" altLang="ko-KR" sz="2400" b="1" dirty="0">
                <a:solidFill>
                  <a:srgbClr val="4B4784"/>
                </a:solidFill>
              </a:rPr>
              <a:t>- ERD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grpSp>
        <p:nvGrpSpPr>
          <p:cNvPr id="3" name="그룹 1004">
            <a:extLst>
              <a:ext uri="{FF2B5EF4-FFF2-40B4-BE49-F238E27FC236}">
                <a16:creationId xmlns:a16="http://schemas.microsoft.com/office/drawing/2014/main" id="{668C6AB0-8D62-68E4-93F3-36C26280DD93}"/>
              </a:ext>
            </a:extLst>
          </p:cNvPr>
          <p:cNvGrpSpPr/>
          <p:nvPr/>
        </p:nvGrpSpPr>
        <p:grpSpPr>
          <a:xfrm>
            <a:off x="1034717" y="1604797"/>
            <a:ext cx="10491538" cy="4892256"/>
            <a:chOff x="4630608" y="1338102"/>
            <a:chExt cx="12907017" cy="7609509"/>
          </a:xfrm>
        </p:grpSpPr>
        <p:pic>
          <p:nvPicPr>
            <p:cNvPr id="5" name="Object 13">
              <a:extLst>
                <a:ext uri="{FF2B5EF4-FFF2-40B4-BE49-F238E27FC236}">
                  <a16:creationId xmlns:a16="http://schemas.microsoft.com/office/drawing/2014/main" id="{D684CA8E-BC86-9345-13FE-161F21723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0608" y="1338102"/>
              <a:ext cx="12907017" cy="7609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529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31088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</a:t>
            </a:r>
            <a:r>
              <a:rPr lang="en-US" altLang="ko-KR" b="1" i="1" kern="0" dirty="0" smtClean="0">
                <a:solidFill>
                  <a:prstClr val="white"/>
                </a:solidFill>
              </a:rPr>
              <a:t>PRESENTATION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1080-85C6-84BA-6F79-E2B34D7B88D4}"/>
              </a:ext>
            </a:extLst>
          </p:cNvPr>
          <p:cNvSpPr txBox="1"/>
          <p:nvPr/>
        </p:nvSpPr>
        <p:spPr>
          <a:xfrm>
            <a:off x="402431" y="971136"/>
            <a:ext cx="3343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03 </a:t>
            </a:r>
            <a:r>
              <a:rPr lang="ko-KR" altLang="en-US" sz="2400" b="1" dirty="0">
                <a:solidFill>
                  <a:srgbClr val="4B4784"/>
                </a:solidFill>
              </a:rPr>
              <a:t>기능 </a:t>
            </a:r>
            <a:r>
              <a:rPr lang="en-US" altLang="ko-KR" sz="2400" b="1" dirty="0">
                <a:solidFill>
                  <a:srgbClr val="4B4784"/>
                </a:solidFill>
              </a:rPr>
              <a:t>– </a:t>
            </a:r>
            <a:r>
              <a:rPr lang="ko-KR" altLang="en-US" sz="2400" b="1" dirty="0">
                <a:solidFill>
                  <a:srgbClr val="4B4784"/>
                </a:solidFill>
              </a:rPr>
              <a:t>메인 페이지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B06C33-D73A-8CA6-E910-6C07D00D1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610" y="1543303"/>
            <a:ext cx="6685271" cy="4809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2CF57-A208-617A-FF1E-53DB88A0181F}"/>
              </a:ext>
            </a:extLst>
          </p:cNvPr>
          <p:cNvSpPr txBox="1"/>
          <p:nvPr/>
        </p:nvSpPr>
        <p:spPr>
          <a:xfrm>
            <a:off x="9781987" y="3625043"/>
            <a:ext cx="19972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게시판 조회</a:t>
            </a:r>
            <a:endParaRPr lang="en-US" altLang="ko-KR" b="1" dirty="0"/>
          </a:p>
          <a:p>
            <a:r>
              <a:rPr lang="ko-KR" altLang="en-US" sz="1400" dirty="0"/>
              <a:t>조회순</a:t>
            </a:r>
            <a:r>
              <a:rPr lang="en-US" altLang="ko-KR" sz="1400" dirty="0"/>
              <a:t>/</a:t>
            </a:r>
            <a:r>
              <a:rPr lang="ko-KR" altLang="en-US" sz="1400" dirty="0"/>
              <a:t>최신순으로 조회 기능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572883B-21F2-0AE6-1EE7-755DC448410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037095" y="4025153"/>
            <a:ext cx="1744892" cy="78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5A9995-3009-D7AF-76EA-E62289B110A1}"/>
              </a:ext>
            </a:extLst>
          </p:cNvPr>
          <p:cNvCxnSpPr>
            <a:cxnSpLocks/>
          </p:cNvCxnSpPr>
          <p:nvPr/>
        </p:nvCxnSpPr>
        <p:spPr>
          <a:xfrm flipH="1">
            <a:off x="2249905" y="1795827"/>
            <a:ext cx="3381187" cy="1829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99FCDA-CF42-EC6F-34CB-C7D8DA85650D}"/>
              </a:ext>
            </a:extLst>
          </p:cNvPr>
          <p:cNvCxnSpPr>
            <a:cxnSpLocks/>
          </p:cNvCxnSpPr>
          <p:nvPr/>
        </p:nvCxnSpPr>
        <p:spPr>
          <a:xfrm flipH="1">
            <a:off x="2249905" y="1758843"/>
            <a:ext cx="5951075" cy="186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474289-24DF-D7B8-D616-858F8A919A86}"/>
              </a:ext>
            </a:extLst>
          </p:cNvPr>
          <p:cNvCxnSpPr>
            <a:cxnSpLocks/>
          </p:cNvCxnSpPr>
          <p:nvPr/>
        </p:nvCxnSpPr>
        <p:spPr>
          <a:xfrm flipH="1" flipV="1">
            <a:off x="2249905" y="3625043"/>
            <a:ext cx="3428136" cy="936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E33FBA-64B0-0D6C-05D3-633C36B2BCFB}"/>
              </a:ext>
            </a:extLst>
          </p:cNvPr>
          <p:cNvCxnSpPr>
            <a:cxnSpLocks/>
          </p:cNvCxnSpPr>
          <p:nvPr/>
        </p:nvCxnSpPr>
        <p:spPr>
          <a:xfrm flipH="1" flipV="1">
            <a:off x="2249905" y="3625043"/>
            <a:ext cx="6619529" cy="936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0E3885-97E6-577D-2B1F-89436F699D0E}"/>
              </a:ext>
            </a:extLst>
          </p:cNvPr>
          <p:cNvSpPr txBox="1"/>
          <p:nvPr/>
        </p:nvSpPr>
        <p:spPr>
          <a:xfrm>
            <a:off x="521358" y="3504928"/>
            <a:ext cx="19972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네비게이션</a:t>
            </a:r>
            <a:endParaRPr lang="en-US" altLang="ko-KR" b="1" dirty="0"/>
          </a:p>
          <a:p>
            <a:r>
              <a:rPr lang="ko-KR" altLang="en-US" sz="1400" dirty="0"/>
              <a:t>각 페이지 네비게이션 기능</a:t>
            </a:r>
          </a:p>
        </p:txBody>
      </p:sp>
    </p:spTree>
    <p:extLst>
      <p:ext uri="{BB962C8B-B14F-4D97-AF65-F5344CB8AC3E}">
        <p14:creationId xmlns:p14="http://schemas.microsoft.com/office/powerpoint/2010/main" val="64138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31088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</a:t>
            </a:r>
            <a:r>
              <a:rPr lang="en-US" altLang="ko-KR" b="1" i="1" kern="0" dirty="0" smtClean="0">
                <a:solidFill>
                  <a:prstClr val="white"/>
                </a:solidFill>
              </a:rPr>
              <a:t>PRESENTATION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1080-85C6-84BA-6F79-E2B34D7B88D4}"/>
              </a:ext>
            </a:extLst>
          </p:cNvPr>
          <p:cNvSpPr txBox="1"/>
          <p:nvPr/>
        </p:nvSpPr>
        <p:spPr>
          <a:xfrm>
            <a:off x="402431" y="971136"/>
            <a:ext cx="4055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03 </a:t>
            </a:r>
            <a:r>
              <a:rPr lang="ko-KR" altLang="en-US" sz="2400" b="1" dirty="0">
                <a:solidFill>
                  <a:srgbClr val="4B4784"/>
                </a:solidFill>
              </a:rPr>
              <a:t>기능 </a:t>
            </a:r>
            <a:r>
              <a:rPr lang="en-US" altLang="ko-KR" sz="2400" b="1" dirty="0">
                <a:solidFill>
                  <a:srgbClr val="4B4784"/>
                </a:solidFill>
              </a:rPr>
              <a:t>– </a:t>
            </a:r>
            <a:r>
              <a:rPr lang="ko-KR" altLang="en-US" sz="2400" b="1" dirty="0">
                <a:solidFill>
                  <a:srgbClr val="4B4784"/>
                </a:solidFill>
              </a:rPr>
              <a:t>시설조회 페이지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2CF57-A208-617A-FF1E-53DB88A0181F}"/>
              </a:ext>
            </a:extLst>
          </p:cNvPr>
          <p:cNvSpPr txBox="1"/>
          <p:nvPr/>
        </p:nvSpPr>
        <p:spPr>
          <a:xfrm>
            <a:off x="9659909" y="4278753"/>
            <a:ext cx="19972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시설 조회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ko-KR" altLang="en-US" sz="1600" dirty="0"/>
              <a:t>네이버 </a:t>
            </a:r>
            <a:r>
              <a:rPr lang="en-US" altLang="ko-KR" sz="1600" dirty="0"/>
              <a:t>API + </a:t>
            </a:r>
            <a:r>
              <a:rPr lang="ko-KR" altLang="en-US" sz="1600" dirty="0"/>
              <a:t>시설 </a:t>
            </a:r>
            <a:r>
              <a:rPr lang="en-US" altLang="ko-KR" sz="1600" dirty="0"/>
              <a:t>DB </a:t>
            </a:r>
            <a:r>
              <a:rPr lang="ko-KR" altLang="en-US" sz="1600" dirty="0"/>
              <a:t>위도 경도를 활용하여 마크를 이용해 시설 위치 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B1E2C7-B442-D9C8-70AC-34CE29B0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72" y="1573546"/>
            <a:ext cx="8152329" cy="490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15F76-3497-E859-04E7-F24D6841291D}"/>
              </a:ext>
            </a:extLst>
          </p:cNvPr>
          <p:cNvSpPr txBox="1"/>
          <p:nvPr/>
        </p:nvSpPr>
        <p:spPr>
          <a:xfrm>
            <a:off x="9503236" y="1658091"/>
            <a:ext cx="2377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검색 기능</a:t>
            </a:r>
            <a:endParaRPr lang="en-US" altLang="ko-KR" sz="2000" b="1" dirty="0"/>
          </a:p>
          <a:p>
            <a:pPr algn="ctr"/>
            <a:endParaRPr lang="en-US" altLang="ko-KR" b="1" dirty="0"/>
          </a:p>
          <a:p>
            <a:r>
              <a:rPr lang="ko-KR" altLang="en-US" sz="1600" dirty="0" err="1"/>
              <a:t>시설명</a:t>
            </a:r>
            <a:r>
              <a:rPr lang="en-US" altLang="ko-KR" sz="1600" dirty="0"/>
              <a:t>, </a:t>
            </a:r>
            <a:r>
              <a:rPr lang="ko-KR" altLang="en-US" sz="1600" dirty="0"/>
              <a:t>주소지를 이용해 검색 조회 기능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DC8CF1-864E-5671-30B0-828A4C0BC7BB}"/>
              </a:ext>
            </a:extLst>
          </p:cNvPr>
          <p:cNvCxnSpPr>
            <a:cxnSpLocks/>
          </p:cNvCxnSpPr>
          <p:nvPr/>
        </p:nvCxnSpPr>
        <p:spPr>
          <a:xfrm flipH="1">
            <a:off x="9163610" y="2374900"/>
            <a:ext cx="374635" cy="98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8D294CB-4016-F1C6-4B7C-E9F50D23A7A4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533900"/>
            <a:ext cx="4770409" cy="750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4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31088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</a:t>
            </a:r>
            <a:r>
              <a:rPr lang="en-US" altLang="ko-KR" b="1" i="1" kern="0" dirty="0" smtClean="0">
                <a:solidFill>
                  <a:prstClr val="white"/>
                </a:solidFill>
              </a:rPr>
              <a:t>PRESENTATION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1080-85C6-84BA-6F79-E2B34D7B88D4}"/>
              </a:ext>
            </a:extLst>
          </p:cNvPr>
          <p:cNvSpPr txBox="1"/>
          <p:nvPr/>
        </p:nvSpPr>
        <p:spPr>
          <a:xfrm>
            <a:off x="402431" y="971136"/>
            <a:ext cx="5947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03 </a:t>
            </a:r>
            <a:r>
              <a:rPr lang="ko-KR" altLang="en-US" sz="2400" b="1" dirty="0">
                <a:solidFill>
                  <a:srgbClr val="4B4784"/>
                </a:solidFill>
              </a:rPr>
              <a:t>기능 </a:t>
            </a:r>
            <a:r>
              <a:rPr lang="en-US" altLang="ko-KR" sz="2400" b="1" dirty="0">
                <a:solidFill>
                  <a:srgbClr val="4B4784"/>
                </a:solidFill>
              </a:rPr>
              <a:t>– </a:t>
            </a:r>
            <a:r>
              <a:rPr lang="ko-KR" altLang="en-US" sz="2400" b="1" dirty="0">
                <a:solidFill>
                  <a:srgbClr val="4B4784"/>
                </a:solidFill>
              </a:rPr>
              <a:t>시설 상세 정보 및 예약 페이지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DDA06B3-5E97-354A-DEA4-A98A73731130}"/>
              </a:ext>
            </a:extLst>
          </p:cNvPr>
          <p:cNvSpPr/>
          <p:nvPr/>
        </p:nvSpPr>
        <p:spPr>
          <a:xfrm>
            <a:off x="6845300" y="5258398"/>
            <a:ext cx="4287822" cy="125990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2CF57-A208-617A-FF1E-53DB88A0181F}"/>
              </a:ext>
            </a:extLst>
          </p:cNvPr>
          <p:cNvSpPr txBox="1"/>
          <p:nvPr/>
        </p:nvSpPr>
        <p:spPr>
          <a:xfrm>
            <a:off x="7051164" y="5437675"/>
            <a:ext cx="36930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조회 및 예약</a:t>
            </a:r>
            <a:endParaRPr lang="en-US" altLang="ko-KR" sz="2000" b="1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예약하고자 하는 날짜에 예약 및 참가 가능한 시간과 인원 표시</a:t>
            </a:r>
            <a:endParaRPr lang="ko-KR" altLang="en-US" sz="16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4220B26-C387-E608-81CF-713C4BE535CC}"/>
              </a:ext>
            </a:extLst>
          </p:cNvPr>
          <p:cNvSpPr/>
          <p:nvPr/>
        </p:nvSpPr>
        <p:spPr>
          <a:xfrm>
            <a:off x="1200236" y="5311164"/>
            <a:ext cx="4470881" cy="125990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15F76-3497-E859-04E7-F24D6841291D}"/>
              </a:ext>
            </a:extLst>
          </p:cNvPr>
          <p:cNvSpPr txBox="1"/>
          <p:nvPr/>
        </p:nvSpPr>
        <p:spPr>
          <a:xfrm>
            <a:off x="1371118" y="5563698"/>
            <a:ext cx="415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예약 정보</a:t>
            </a:r>
            <a:endParaRPr lang="en-US" altLang="ko-KR" sz="2000" b="1" dirty="0" smtClean="0"/>
          </a:p>
          <a:p>
            <a:r>
              <a:rPr lang="ko-KR" altLang="en-US" sz="1600" dirty="0" smtClean="0"/>
              <a:t>  조회 가능한 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및 시설 상세 정보 조회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FAAB26-4566-4F0D-8CAB-B701B56B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31" y="1598781"/>
            <a:ext cx="4789669" cy="3519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31D4EC-496C-612A-C96B-F5AD5179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580" y="1598781"/>
            <a:ext cx="5062419" cy="3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60015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Pages>17</Pages>
  <Words>442</Words>
  <Characters>0</Characters>
  <Application>Microsoft Office PowerPoint</Application>
  <DocSecurity>0</DocSecurity>
  <PresentationFormat>와이드스크린</PresentationFormat>
  <Lines>0</Lines>
  <Paragraphs>112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최석현</cp:lastModifiedBy>
  <cp:revision>6</cp:revision>
  <dcterms:modified xsi:type="dcterms:W3CDTF">2023-11-07T04:22:00Z</dcterms:modified>
  <cp:version>9.104.180.50690</cp:version>
</cp:coreProperties>
</file>