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57" r:id="rId2"/>
    <p:sldId id="281" r:id="rId3"/>
    <p:sldId id="261" r:id="rId4"/>
    <p:sldId id="291" r:id="rId5"/>
    <p:sldId id="297" r:id="rId6"/>
    <p:sldId id="298" r:id="rId7"/>
    <p:sldId id="292" r:id="rId8"/>
    <p:sldId id="260" r:id="rId9"/>
    <p:sldId id="295" r:id="rId10"/>
    <p:sldId id="294" r:id="rId11"/>
    <p:sldId id="293" r:id="rId12"/>
    <p:sldId id="271" r:id="rId13"/>
    <p:sldId id="275" r:id="rId14"/>
    <p:sldId id="280" r:id="rId15"/>
    <p:sldId id="279" r:id="rId16"/>
    <p:sldId id="277" r:id="rId17"/>
    <p:sldId id="288" r:id="rId18"/>
    <p:sldId id="289" r:id="rId19"/>
    <p:sldId id="290" r:id="rId20"/>
    <p:sldId id="282" r:id="rId21"/>
    <p:sldId id="296" r:id="rId22"/>
    <p:sldId id="283" r:id="rId23"/>
    <p:sldId id="299" r:id="rId24"/>
    <p:sldId id="300" r:id="rId25"/>
    <p:sldId id="284" r:id="rId26"/>
    <p:sldId id="287" r:id="rId27"/>
    <p:sldId id="285" r:id="rId28"/>
    <p:sldId id="286" r:id="rId29"/>
    <p:sldId id="258" r:id="rId30"/>
    <p:sldId id="273" r:id="rId31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orient="horz" pos="3455">
          <p15:clr>
            <a:srgbClr val="A4A3A4"/>
          </p15:clr>
        </p15:guide>
        <p15:guide id="3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163" autoAdjust="0"/>
    <p:restoredTop sz="87394" autoAdjust="0"/>
  </p:normalViewPr>
  <p:slideViewPr>
    <p:cSldViewPr>
      <p:cViewPr varScale="1">
        <p:scale>
          <a:sx n="127" d="100"/>
          <a:sy n="127" d="100"/>
        </p:scale>
        <p:origin x="864" y="120"/>
      </p:cViewPr>
      <p:guideLst>
        <p:guide orient="horz" pos="1619"/>
        <p:guide orient="horz" pos="3455"/>
        <p:guide pos="2879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2024-01-28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이력 사항 페이지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2-2 (</a:t>
            </a:r>
            <a:r>
              <a:rPr lang="ko-KR" altLang="en-US" dirty="0"/>
              <a:t>페이지를 복사</a:t>
            </a:r>
            <a:r>
              <a:rPr lang="en-US" altLang="ko-KR" dirty="0"/>
              <a:t>, </a:t>
            </a:r>
            <a:r>
              <a:rPr lang="ko-KR" altLang="en-US" dirty="0"/>
              <a:t>붙여넣기 하여 추가 내용을 작성하세요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06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이력 사항 페이지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2-2 (</a:t>
            </a:r>
            <a:r>
              <a:rPr lang="ko-KR" altLang="en-US" dirty="0"/>
              <a:t>페이지를 복사</a:t>
            </a:r>
            <a:r>
              <a:rPr lang="en-US" altLang="ko-KR" dirty="0"/>
              <a:t>, </a:t>
            </a:r>
            <a:r>
              <a:rPr lang="ko-KR" altLang="en-US" dirty="0"/>
              <a:t>붙여넣기 하여 추가 내용을 작성하세요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3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02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06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8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6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390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82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1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19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40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6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251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975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17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357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961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82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3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17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8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23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8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이력 사항 페이지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2-2 (</a:t>
            </a:r>
            <a:r>
              <a:rPr lang="ko-KR" altLang="en-US" dirty="0"/>
              <a:t>페이지를 복사</a:t>
            </a:r>
            <a:r>
              <a:rPr lang="en-US" altLang="ko-KR" dirty="0"/>
              <a:t>, </a:t>
            </a:r>
            <a:r>
              <a:rPr lang="ko-KR" altLang="en-US" dirty="0"/>
              <a:t>붙여넣기 하여 추가 내용을 작성하세요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이력 사항 페이지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2-2 (</a:t>
            </a:r>
            <a:r>
              <a:rPr lang="ko-KR" altLang="en-US" dirty="0"/>
              <a:t>페이지를 복사</a:t>
            </a:r>
            <a:r>
              <a:rPr lang="en-US" altLang="ko-KR" dirty="0"/>
              <a:t>, </a:t>
            </a:r>
            <a:r>
              <a:rPr lang="ko-KR" altLang="en-US" dirty="0"/>
              <a:t>붙여넣기 하여 추가 내용을 작성하세요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4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iSeoungH/Js_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hyperlink" Target="https://choiseoungh.github.io/pag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08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SeoungHyun</a:t>
            </a:r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Choi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28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2024 Presentation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324402" cy="373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구상했던 점들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86" y="925810"/>
            <a:ext cx="80752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Monster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8736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97823" y="1881012"/>
            <a:ext cx="4989200" cy="541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22416" y="296668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Elite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19447" y="3807413"/>
            <a:ext cx="123944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#Datum #Computer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97823" y="4139595"/>
            <a:ext cx="4989200" cy="5763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37011" y="4167735"/>
            <a:ext cx="253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Datum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데미지를 줄때마다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form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변환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G마켓 산스 Medium"/>
                <a:ea typeface="G마켓 산스 Medium"/>
              </a:rPr>
              <a:t>Computer 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1D1283-0A1A-D5AD-85D6-F8FE30C74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83" y="855647"/>
            <a:ext cx="825313" cy="825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A4D956-3BEB-333B-5A02-3702086D3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19" y="713311"/>
            <a:ext cx="996090" cy="996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2B1DD-020A-E801-8AD0-9D437C3B23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86" y="754103"/>
            <a:ext cx="926857" cy="926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1AC191-C12B-EF90-C7C6-4AD38D7419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45" y="2753443"/>
            <a:ext cx="857283" cy="857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EB11C0-42BA-528C-ADAA-2A81A6FDA7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89" y="754103"/>
            <a:ext cx="955989" cy="8784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7DF723-862B-C949-2407-1F588470DF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68" y="2768636"/>
            <a:ext cx="882875" cy="882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4F0780-24FA-FEED-D0B5-EC54816AAD52}"/>
              </a:ext>
            </a:extLst>
          </p:cNvPr>
          <p:cNvSpPr txBox="1"/>
          <p:nvPr/>
        </p:nvSpPr>
        <p:spPr>
          <a:xfrm>
            <a:off x="2061658" y="1632568"/>
            <a:ext cx="14622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#Data #Int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#Linked_List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8788B-3677-6E0B-E046-390C476C6BC1}"/>
              </a:ext>
            </a:extLst>
          </p:cNvPr>
          <p:cNvSpPr txBox="1"/>
          <p:nvPr/>
        </p:nvSpPr>
        <p:spPr>
          <a:xfrm>
            <a:off x="2131284" y="1903888"/>
            <a:ext cx="5103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Int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형 적들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2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이상의 수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일정데미지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입을시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과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분열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Linked_List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: 3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마리가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무리지은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객체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동시에 처치하지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않을시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주소값을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참조하여 부활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9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324402" cy="373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구상했던 점들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86" y="925810"/>
            <a:ext cx="9546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Merchant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8736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97823" y="1881012"/>
            <a:ext cx="4989200" cy="6907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22416" y="2966683"/>
            <a:ext cx="6238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BOSS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19447" y="3807413"/>
            <a:ext cx="122180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#PYM #NEKALACYUBE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97823" y="4139594"/>
            <a:ext cx="4989200" cy="59239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28928" y="4212622"/>
            <a:ext cx="37994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PYM 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 행동횟수의 제한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-&gt;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일정행동이후 시험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패턴강화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b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NEKALACYUBE 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스펙이하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즉사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턴당 최대 데미지 제한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E5B396-5E68-657E-C026-9019F0FFD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93" y="605863"/>
            <a:ext cx="1043465" cy="10434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0D6002-3EB2-FF43-AA67-C87F46E6A9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2834890"/>
            <a:ext cx="839790" cy="839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4F0780-24FA-FEED-D0B5-EC54816AAD52}"/>
              </a:ext>
            </a:extLst>
          </p:cNvPr>
          <p:cNvSpPr txBox="1"/>
          <p:nvPr/>
        </p:nvSpPr>
        <p:spPr>
          <a:xfrm>
            <a:off x="2061658" y="1632568"/>
            <a:ext cx="168347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#PYJ #</a:t>
            </a:r>
            <a:r>
              <a:rPr lang="ko-KR" altLang="en-US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좋은거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나눔하러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오신분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3ED3FDF-499B-EF8D-20B9-F8DD403DF8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12" y="2813498"/>
            <a:ext cx="903275" cy="9032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25375E2-B523-DFD3-F980-D4E9EAFED7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84" y="2803508"/>
            <a:ext cx="986293" cy="9862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C8788B-3677-6E0B-E046-390C476C6BC1}"/>
              </a:ext>
            </a:extLst>
          </p:cNvPr>
          <p:cNvSpPr txBox="1"/>
          <p:nvPr/>
        </p:nvSpPr>
        <p:spPr>
          <a:xfrm>
            <a:off x="2114554" y="2017004"/>
            <a:ext cx="49557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USB 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최대 에너지 증가</a:t>
            </a:r>
            <a:b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키세스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최대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증가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3DA43C-FCF0-706A-82D7-B5AE447BCC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14" y="589102"/>
            <a:ext cx="1043466" cy="1043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3EF836-BDA1-2B15-6B4B-DC415233B2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45" y="2813498"/>
            <a:ext cx="891895" cy="8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8099" y="2931790"/>
            <a:ext cx="5834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Vampire Survivors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9752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#02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1401" y="6182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2012~2013</a:t>
            </a:r>
            <a:endParaRPr lang="ko-KR" altLang="en-US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41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31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Vampire Survivors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프레임 워크를 이용한 게임 만들기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 script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를 활용한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Vampire Survivors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구현하기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!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3533340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3"/>
              </a:rPr>
              <a:t>https://github.com/ChoiSeoungH/Js_Project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309892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4"/>
              </a:rPr>
              <a:t>https://choiseoungh.github.io/page/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36088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575421"/>
            <a:ext cx="20345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2024.01.23 ~ 2024.01.28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203538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283307"/>
            <a:ext cx="849913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 Script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42791-3C2B-4374-84F1-0A8980D7D6EC}"/>
              </a:ext>
            </a:extLst>
          </p:cNvPr>
          <p:cNvSpPr txBox="1"/>
          <p:nvPr/>
        </p:nvSpPr>
        <p:spPr>
          <a:xfrm>
            <a:off x="6138205" y="292793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233046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3ED466-C31E-4F14-8DE1-CAE1DF389156}"/>
              </a:ext>
            </a:extLst>
          </p:cNvPr>
          <p:cNvSpPr/>
          <p:nvPr/>
        </p:nvSpPr>
        <p:spPr>
          <a:xfrm>
            <a:off x="6694768" y="3233046"/>
            <a:ext cx="1862778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BA159-F5A0-43BD-9F38-55160CA0CB47}"/>
              </a:ext>
            </a:extLst>
          </p:cNvPr>
          <p:cNvSpPr txBox="1"/>
          <p:nvPr/>
        </p:nvSpPr>
        <p:spPr>
          <a:xfrm>
            <a:off x="6138205" y="3169590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430005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E1E6E-6CC3-49F2-B7A9-E3337F168F6C}"/>
              </a:ext>
            </a:extLst>
          </p:cNvPr>
          <p:cNvSpPr/>
          <p:nvPr/>
        </p:nvSpPr>
        <p:spPr>
          <a:xfrm>
            <a:off x="6694768" y="3430006"/>
            <a:ext cx="1862777" cy="1425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D556F-8119-8604-1BCA-275091648E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37" y="1911136"/>
            <a:ext cx="2611223" cy="19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9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2922304" cy="446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데이터베이스 모델링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3833CC-BBDF-97FE-078B-941B9765BFEF}"/>
              </a:ext>
            </a:extLst>
          </p:cNvPr>
          <p:cNvSpPr/>
          <p:nvPr/>
        </p:nvSpPr>
        <p:spPr>
          <a:xfrm>
            <a:off x="1727684" y="1096685"/>
            <a:ext cx="1224136" cy="720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37E641-C5EC-BCB0-6B20-4488BCBAC9F9}"/>
              </a:ext>
            </a:extLst>
          </p:cNvPr>
          <p:cNvSpPr/>
          <p:nvPr/>
        </p:nvSpPr>
        <p:spPr>
          <a:xfrm>
            <a:off x="1727684" y="1096685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index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BC9AB-6143-1D1A-636E-E99AC3047B49}"/>
              </a:ext>
            </a:extLst>
          </p:cNvPr>
          <p:cNvSpPr txBox="1"/>
          <p:nvPr/>
        </p:nvSpPr>
        <p:spPr>
          <a:xfrm>
            <a:off x="1799692" y="1413626"/>
            <a:ext cx="660758" cy="394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const game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29AE7-5FDC-3E19-9E6E-EDF85F512B1F}"/>
              </a:ext>
            </a:extLst>
          </p:cNvPr>
          <p:cNvSpPr txBox="1"/>
          <p:nvPr/>
        </p:nvSpPr>
        <p:spPr>
          <a:xfrm>
            <a:off x="1796716" y="3408466"/>
            <a:ext cx="857927" cy="120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C0CE75-20BA-8BC6-D686-75D275C48C1F}"/>
              </a:ext>
            </a:extLst>
          </p:cNvPr>
          <p:cNvSpPr/>
          <p:nvPr/>
        </p:nvSpPr>
        <p:spPr>
          <a:xfrm>
            <a:off x="6450441" y="3768689"/>
            <a:ext cx="1224136" cy="1143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AC13F2-5AB6-F8D3-AAC1-E1084EDC3968}"/>
              </a:ext>
            </a:extLst>
          </p:cNvPr>
          <p:cNvSpPr/>
          <p:nvPr/>
        </p:nvSpPr>
        <p:spPr>
          <a:xfrm>
            <a:off x="6450441" y="3768689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ui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1F71-3E3D-9371-CDD9-F2F5478D9D44}"/>
              </a:ext>
            </a:extLst>
          </p:cNvPr>
          <p:cNvSpPr txBox="1"/>
          <p:nvPr/>
        </p:nvSpPr>
        <p:spPr>
          <a:xfrm>
            <a:off x="6522449" y="4085630"/>
            <a:ext cx="473206" cy="71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Button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ExpBar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HpBar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TopBar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283B24-BAE0-07C1-6295-7D172B176BEF}"/>
              </a:ext>
            </a:extLst>
          </p:cNvPr>
          <p:cNvSpPr/>
          <p:nvPr/>
        </p:nvSpPr>
        <p:spPr>
          <a:xfrm>
            <a:off x="6450441" y="1999417"/>
            <a:ext cx="1224136" cy="1616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AD79A8-97A3-4C73-B1CD-B749C5995A35}"/>
              </a:ext>
            </a:extLst>
          </p:cNvPr>
          <p:cNvSpPr/>
          <p:nvPr/>
        </p:nvSpPr>
        <p:spPr>
          <a:xfrm>
            <a:off x="6450441" y="1999418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utils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5FE21-730D-89B4-7C3A-CA17E39E9F66}"/>
              </a:ext>
            </a:extLst>
          </p:cNvPr>
          <p:cNvSpPr txBox="1"/>
          <p:nvPr/>
        </p:nvSpPr>
        <p:spPr>
          <a:xfrm>
            <a:off x="6522449" y="2316359"/>
            <a:ext cx="1031051" cy="1202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attackManager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backgroundManager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Math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mobManager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pauseManager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sceneManager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time</a:t>
            </a: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B6E0BD75-E9E5-006B-6A18-8A0C33974683}"/>
              </a:ext>
            </a:extLst>
          </p:cNvPr>
          <p:cNvSpPr/>
          <p:nvPr/>
        </p:nvSpPr>
        <p:spPr>
          <a:xfrm>
            <a:off x="6472364" y="949238"/>
            <a:ext cx="1224136" cy="794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19">
            <a:extLst>
              <a:ext uri="{FF2B5EF4-FFF2-40B4-BE49-F238E27FC236}">
                <a16:creationId xmlns:a16="http://schemas.microsoft.com/office/drawing/2014/main" id="{01E27AC5-CA89-4B21-3A69-23FFDC0F6C23}"/>
              </a:ext>
            </a:extLst>
          </p:cNvPr>
          <p:cNvSpPr/>
          <p:nvPr/>
        </p:nvSpPr>
        <p:spPr>
          <a:xfrm>
            <a:off x="6472364" y="949237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characters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D8B7F959-567F-872E-DE70-B81688A0C813}"/>
              </a:ext>
            </a:extLst>
          </p:cNvPr>
          <p:cNvSpPr txBox="1"/>
          <p:nvPr/>
        </p:nvSpPr>
        <p:spPr>
          <a:xfrm>
            <a:off x="6544372" y="1266177"/>
            <a:ext cx="429926" cy="394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Mob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Player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31A73F6-92D3-2620-FC7F-7A0D854C3CD6}"/>
              </a:ext>
            </a:extLst>
          </p:cNvPr>
          <p:cNvCxnSpPr>
            <a:cxnSpLocks/>
            <a:stCxn id="32" idx="1"/>
            <a:endCxn id="45" idx="3"/>
          </p:cNvCxnSpPr>
          <p:nvPr/>
        </p:nvCxnSpPr>
        <p:spPr>
          <a:xfrm rot="10800000" flipV="1">
            <a:off x="5241192" y="1346448"/>
            <a:ext cx="1231173" cy="8867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6F7A81-A1AD-3EAB-4F0B-726A8CE0A0A8}"/>
              </a:ext>
            </a:extLst>
          </p:cNvPr>
          <p:cNvSpPr/>
          <p:nvPr/>
        </p:nvSpPr>
        <p:spPr>
          <a:xfrm>
            <a:off x="1733917" y="2425873"/>
            <a:ext cx="1224136" cy="7201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A567D0-C3EB-D165-4302-5ECB97790309}"/>
              </a:ext>
            </a:extLst>
          </p:cNvPr>
          <p:cNvSpPr/>
          <p:nvPr/>
        </p:nvSpPr>
        <p:spPr>
          <a:xfrm>
            <a:off x="1733917" y="2425873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config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E3C03-A9FF-8282-21FD-746B10F2AD63}"/>
              </a:ext>
            </a:extLst>
          </p:cNvPr>
          <p:cNvSpPr txBox="1"/>
          <p:nvPr/>
        </p:nvSpPr>
        <p:spPr>
          <a:xfrm>
            <a:off x="1805925" y="2742814"/>
            <a:ext cx="734496" cy="23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const Config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34ECD9-E972-C498-6B4B-E0CC4C3A0989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2339752" y="1816785"/>
            <a:ext cx="6233" cy="6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8">
            <a:extLst>
              <a:ext uri="{FF2B5EF4-FFF2-40B4-BE49-F238E27FC236}">
                <a16:creationId xmlns:a16="http://schemas.microsoft.com/office/drawing/2014/main" id="{37851AB1-92DF-8C2E-977C-BE615EB86C49}"/>
              </a:ext>
            </a:extLst>
          </p:cNvPr>
          <p:cNvSpPr/>
          <p:nvPr/>
        </p:nvSpPr>
        <p:spPr>
          <a:xfrm>
            <a:off x="4017055" y="1571958"/>
            <a:ext cx="1224136" cy="13224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사각형 19">
            <a:extLst>
              <a:ext uri="{FF2B5EF4-FFF2-40B4-BE49-F238E27FC236}">
                <a16:creationId xmlns:a16="http://schemas.microsoft.com/office/drawing/2014/main" id="{51895B61-3929-B8D4-63C0-662A76AED32E}"/>
              </a:ext>
            </a:extLst>
          </p:cNvPr>
          <p:cNvSpPr/>
          <p:nvPr/>
        </p:nvSpPr>
        <p:spPr>
          <a:xfrm>
            <a:off x="4017055" y="1571958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scenes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F62259B-F415-A886-2342-41F1BE759ED7}"/>
              </a:ext>
            </a:extLst>
          </p:cNvPr>
          <p:cNvSpPr txBox="1"/>
          <p:nvPr/>
        </p:nvSpPr>
        <p:spPr>
          <a:xfrm>
            <a:off x="4089063" y="1888898"/>
            <a:ext cx="864339" cy="8794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LoadingScene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MainScene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PlayingScene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GameOverScene</a:t>
            </a:r>
            <a:b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</a:b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GameClearScene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FF36461-BA82-BB29-5E96-991B362D4368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>
          <a:xfrm rot="10800000" flipV="1">
            <a:off x="2958053" y="2233190"/>
            <a:ext cx="1059002" cy="552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0CC623C-68E1-4C3D-C59C-4A2EC964EEB1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5241191" y="2244248"/>
            <a:ext cx="1209251" cy="563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E1D909-4052-B316-0B5E-707A3A4F5BE9}"/>
              </a:ext>
            </a:extLst>
          </p:cNvPr>
          <p:cNvCxnSpPr>
            <a:cxnSpLocks/>
            <a:stCxn id="45" idx="2"/>
            <a:endCxn id="74" idx="0"/>
          </p:cNvCxnSpPr>
          <p:nvPr/>
        </p:nvCxnSpPr>
        <p:spPr>
          <a:xfrm rot="5400000">
            <a:off x="3690073" y="2834075"/>
            <a:ext cx="878704" cy="999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1916C09-5CDC-94D6-3E14-F16241243ACE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>
          <a:xfrm>
            <a:off x="5241191" y="2233190"/>
            <a:ext cx="1209250" cy="2107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2060076-81A4-8066-BB6E-266EF8A69CF1}"/>
              </a:ext>
            </a:extLst>
          </p:cNvPr>
          <p:cNvSpPr/>
          <p:nvPr/>
        </p:nvSpPr>
        <p:spPr>
          <a:xfrm>
            <a:off x="4497140" y="3768292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D08C24-5ADA-1467-6203-399C2F18A05D}"/>
              </a:ext>
            </a:extLst>
          </p:cNvPr>
          <p:cNvSpPr/>
          <p:nvPr/>
        </p:nvSpPr>
        <p:spPr>
          <a:xfrm>
            <a:off x="4497140" y="3768292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effects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A92441-4A97-DE4D-AFCC-D93C7864F447}"/>
              </a:ext>
            </a:extLst>
          </p:cNvPr>
          <p:cNvSpPr txBox="1"/>
          <p:nvPr/>
        </p:nvSpPr>
        <p:spPr>
          <a:xfrm>
            <a:off x="4569148" y="4085233"/>
            <a:ext cx="570990" cy="71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Beam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Catnip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Claw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Explosion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D00C24-BF80-3F62-F973-83B1E9B0196B}"/>
              </a:ext>
            </a:extLst>
          </p:cNvPr>
          <p:cNvSpPr/>
          <p:nvPr/>
        </p:nvSpPr>
        <p:spPr>
          <a:xfrm>
            <a:off x="3017658" y="3773125"/>
            <a:ext cx="1224136" cy="598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05AE66-96FA-60A9-D833-282F5DEA219E}"/>
              </a:ext>
            </a:extLst>
          </p:cNvPr>
          <p:cNvSpPr/>
          <p:nvPr/>
        </p:nvSpPr>
        <p:spPr>
          <a:xfrm>
            <a:off x="3017658" y="3773125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items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AB63AE-5129-E758-90A0-A4C1F8718557}"/>
              </a:ext>
            </a:extLst>
          </p:cNvPr>
          <p:cNvSpPr txBox="1"/>
          <p:nvPr/>
        </p:nvSpPr>
        <p:spPr>
          <a:xfrm>
            <a:off x="3089666" y="4090066"/>
            <a:ext cx="444352" cy="23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ExpUp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F4EA978-7B6E-C11E-42D6-ECA4B17F43D3}"/>
              </a:ext>
            </a:extLst>
          </p:cNvPr>
          <p:cNvCxnSpPr>
            <a:cxnSpLocks/>
            <a:stCxn id="45" idx="2"/>
            <a:endCxn id="71" idx="0"/>
          </p:cNvCxnSpPr>
          <p:nvPr/>
        </p:nvCxnSpPr>
        <p:spPr>
          <a:xfrm rot="16200000" flipH="1">
            <a:off x="4432230" y="3091313"/>
            <a:ext cx="873871" cy="480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데이터베이스 모델링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81" y="1275606"/>
            <a:ext cx="568143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D718A-149B-0A68-CC9B-E75C9DDDAD56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692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8908" y="232607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scenes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6958" y="2335981"/>
            <a:ext cx="1010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characters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3994" y="233598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utils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3290" y="455831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ui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9993" y="4568229"/>
            <a:ext cx="62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items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46212" y="4568229"/>
            <a:ext cx="71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25F07-B46C-1E63-6966-0D503E0A7734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F054A-4E2E-F093-5779-971C9437E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3744"/>
            <a:ext cx="2133600" cy="34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0B5C2-875F-5B37-D207-E3C7CF383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60" y="1567689"/>
            <a:ext cx="2743200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1C4750-082F-328E-F526-28FC202F5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20" y="1029578"/>
            <a:ext cx="160020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DF8783-F0E6-29B9-A6B2-E427A2F31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22" y="2773682"/>
            <a:ext cx="2438400" cy="609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94FC09-C509-107F-BD77-4D23CA2B5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67" y="3563094"/>
            <a:ext cx="1219200" cy="304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EE13D0-0486-152E-317F-7A8050D41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5" y="2989414"/>
            <a:ext cx="1124508" cy="11245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B4DAB6-B451-368B-AD87-A331F6F85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22" y="4037722"/>
            <a:ext cx="152400" cy="152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5FF90-9436-4BF3-5CB6-ED78620C3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9" y="2926082"/>
            <a:ext cx="1276350" cy="3048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AFC2CA2-E835-1E30-A8A6-1162CDBA0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6014"/>
            <a:ext cx="2880320" cy="533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E234ED6-3804-8254-E9D9-EBD0C78AB44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52" y="576381"/>
            <a:ext cx="2389770" cy="15676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837B9B4-4FB9-4B61-1D31-D7D7A852121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3" y="784468"/>
            <a:ext cx="1168859" cy="113174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F626318-DF15-B74C-6D0D-321F60D034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02" y="784468"/>
            <a:ext cx="1168859" cy="11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9813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Scenes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76259"/>
            <a:ext cx="2675732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실제 게임이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플레이되는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장면들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모든 사운드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이미지 등을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pre-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하고 로딩이 끝나면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전환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버튼을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클릭시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넘어가며 플레이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레벨에따른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공격기능과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추가하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진행된다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보스를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잡을경우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끝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나며 잡은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수와 레벨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시간등이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나온다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14798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LoadingScene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3478837" cy="175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Import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사용할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Assets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들의 경로를 지정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preload()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Import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sset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preload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create()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Preload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sset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들을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key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값을 지정하여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사용할수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있게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만들어줌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spriteSheet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경우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프레임레이트와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반복여부도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312040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3257499"/>
            <a:ext cx="119936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MainScene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650596"/>
            <a:ext cx="3259226" cy="7171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create()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배경색깔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제목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움직이는 플레이어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스타트버튼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을 추가한다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0B7E0F-DC39-2E38-D4D8-578D278C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429186"/>
            <a:ext cx="2675732" cy="990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0932BE-7446-1F08-4175-6FD9A820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72" y="1457599"/>
            <a:ext cx="2319888" cy="759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45BD91-7FB2-1739-1A3E-B841BD584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81" y="2303384"/>
            <a:ext cx="1589778" cy="9756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CB992E-E93C-CD5E-55E5-5FDAD59935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96" y="3476904"/>
            <a:ext cx="1963439" cy="14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9813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Scenes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76259"/>
            <a:ext cx="2675732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실제 게임이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플레이되는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장면들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모든 사운드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이미지 등을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pre-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하고 로딩이 끝나면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전환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버튼을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클릭시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넘어가며 플레이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레벨에따른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공격기능과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추가하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진행된다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보스를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잡을경우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끝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나며 잡은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수와 레벨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시간등이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나온다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120852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3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57943"/>
            <a:ext cx="14007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PlayingScene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651040"/>
            <a:ext cx="3504486" cy="4756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create()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플레이어 객체를 생성하고 카메라는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플레이어를 쫓아다니게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배경설정과 플레이어와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몬스터이벤트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 생성과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충돌등을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상단의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TopBar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객체 생성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시간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일시정지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update()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배경의 원점을 플레이어와 동일하게 설정하여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무한맵을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구현한다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가장가까운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몬스터를 설정한다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pickExpUp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플레이어가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레벨업한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경우에 소리와 함께 화면을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일시정지 시키고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레벨업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화면이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나오게한다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afterLevelUp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Switch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문을 활용하여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등장과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공격기능을 추가한다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movePlayerManager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키보드를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누른경우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player_anim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효과를 재생하여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움직이는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것같은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효과를 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아닌경우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player_idle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재생하여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멈춰있게한다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.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01BCAC-7489-501C-7F3C-B2B78642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65" y="460840"/>
            <a:ext cx="1929370" cy="40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9813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Scenes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76259"/>
            <a:ext cx="2675732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실제 게임이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플레이되는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장면들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모든 사운드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이미지 등을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pre-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하고 로딩이 끝나면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전환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버튼을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클릭시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으로 넘어가며 플레이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레벨에따른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공격기능과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추가하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진행된다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보스를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잡을경우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게임이 끝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나며 잡은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수와 레벨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시간등이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나온다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4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17491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GameClearScene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996333" cy="11546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init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(data)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sceneManager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TopBar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data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전달받음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create()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전달받은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data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들을 표시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버튼 추가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312040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5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3257499"/>
            <a:ext cx="171675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GameOverScene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DDFB22-0E06-4028-8FE5-DF91F2DCF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98" y="891099"/>
            <a:ext cx="2240868" cy="16806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D27330-1FCA-58BD-5E74-F295B13BCF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97" y="2968919"/>
            <a:ext cx="2240867" cy="1680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E9D439-0E30-C786-DF63-64FDA81B55FE}"/>
              </a:ext>
            </a:extLst>
          </p:cNvPr>
          <p:cNvSpPr txBox="1"/>
          <p:nvPr/>
        </p:nvSpPr>
        <p:spPr>
          <a:xfrm>
            <a:off x="3680257" y="3657553"/>
            <a:ext cx="2996333" cy="11546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init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(data)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sceneManager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TopBar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data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전달받음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create()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전달받은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data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들을 표시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버튼 추가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04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67216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9813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Scenes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2735796" y="123478"/>
            <a:ext cx="324036" cy="3240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563888" y="260570"/>
            <a:ext cx="1449889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</a:t>
            </a:r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전처리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767470" y="653667"/>
            <a:ext cx="1371910" cy="572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어쩌고에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문제에서 그렇게 진행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2735796" y="2039482"/>
            <a:ext cx="324036" cy="3240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563889" y="2176574"/>
            <a:ext cx="1797551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3767470" y="2569670"/>
            <a:ext cx="1371910" cy="57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어쩌고에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문제에서 그렇게 진행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47888-3D0A-16C5-0F16-5CC00ED336E4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0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4042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Characters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632452" cy="216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몬스터의 초기화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이동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업데이트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피격 처리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사망 처리 등 다양한 기능을 제공한다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몬스터가 플레이어를 향해 이동하고 피격 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효과를 표현하며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몬스터가 사망하면 특수한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이벤트가 발생한다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이를 통해 게임의 다양한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상황에서 몬스터의 행동을 조절가능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는 게임에서 플레이어 캐릭터를 구현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초기화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이동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피격 처리 등 다양한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기능을 제공하며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상태 변화에 따라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화면에도 반응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체력이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이하로 떨어지면 게임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오버 처리수행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2705338" y="33702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3430" y="170793"/>
            <a:ext cx="6190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Mob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7012" y="563890"/>
            <a:ext cx="3845925" cy="4012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Monster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좌표와 애니메이션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드랍률등을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설정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update()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플레이어의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위치에따른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좌우반전 체력이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&lt;=0 die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함수호출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hitByDynamic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Dynamic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무기에 맞았을 때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체력 감소 피격 이펙트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hitByStatic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Statac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무기에 맞았을 때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체력 감소 피격 이펙트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displayHit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몬스터의 피격 이펙트를 표시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시간 동안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투명도를 낮춤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getCoolDown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시간 동안 공격을 받을 수 없도록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쿨다운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적용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Die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몬스터가 사망했을 때 호출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Explosion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이펙트를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생성하고 폭발 사운드 재생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확률로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ExpUp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아이템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몬스터의 이벤트를 제거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보스 몬스터인 경우 특수 처리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4D24D-2048-7706-26E6-D131F19279CF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7D3422-C880-8338-6602-82244EA3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465897"/>
            <a:ext cx="1548172" cy="9288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BEFF82-EBA3-B3FC-EBF2-601F168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38" y="1492707"/>
            <a:ext cx="1748082" cy="14861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DB89D4-E5ED-48D5-4FA9-4578744DC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19" y="3066206"/>
            <a:ext cx="1748082" cy="1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4042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Characters</a:t>
            </a:r>
          </a:p>
        </p:txBody>
      </p:sp>
      <p:sp>
        <p:nvSpPr>
          <p:cNvPr id="14" name="타원 13"/>
          <p:cNvSpPr/>
          <p:nvPr/>
        </p:nvSpPr>
        <p:spPr>
          <a:xfrm>
            <a:off x="2748238" y="71348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330" y="850571"/>
            <a:ext cx="7430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9912" y="1243668"/>
            <a:ext cx="3227165" cy="18228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Move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PLAYER_SPEED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vector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좌우이동시 캐릭터 좌우 반전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hitByMob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몬스터들에게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피격당하는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딜레이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0&lt;=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가될시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sceneManager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loseGame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호출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getCooldown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딜레이는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초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맞았을시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투명도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0.5-&gt;1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4D24D-2048-7706-26E6-D131F19279CF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FBDC2-DC76-6141-A855-8811035452A1}"/>
              </a:ext>
            </a:extLst>
          </p:cNvPr>
          <p:cNvSpPr txBox="1"/>
          <p:nvPr/>
        </p:nvSpPr>
        <p:spPr>
          <a:xfrm>
            <a:off x="420892" y="1621229"/>
            <a:ext cx="2632452" cy="216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몬스터의 초기화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이동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업데이트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피격 처리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사망 처리 등 다양한 기능을 제공한다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몬스터가 플레이어를 향해 이동하고 피격 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효과를 표현하며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몬스터가 사망하면 특수한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이벤트가 발생한다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이를 통해 게임의 다양한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상황에서 몬스터의 행동을 조절가능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Player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는 게임에서 플레이어 캐릭터를 구현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초기화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이동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피격 처리 등 다양한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기능을 제공하며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상태 변화에 따라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화면에도 반응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체력이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이하로 떨어지면 게임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오버 처리수행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05CDC1-7854-7D71-442E-F0B6ED94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92" y="868004"/>
            <a:ext cx="2470529" cy="987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678AF6-9575-136C-7149-1D3CC1740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208" y="2056451"/>
            <a:ext cx="1840213" cy="13255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5F487A-5D3E-E67A-248B-C59CD1CE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354" y="3291830"/>
            <a:ext cx="2087749" cy="1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6575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utils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191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간단한 수학식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시간설정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배경설정등의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유틸적인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기능들을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모아놓았다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105605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42696"/>
            <a:ext cx="5982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7470" y="635793"/>
            <a:ext cx="3578224" cy="11546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createTime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getTimeString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timeMinute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timeSecond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: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padStart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(2, "0")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${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timeMinute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}:${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timeSecond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}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형태의 문자열을 반환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17076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1844745"/>
            <a:ext cx="6604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math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7470" y="2237842"/>
            <a:ext cx="4592924" cy="1358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getRandomPosition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(x, y)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어쩌고에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적의 등장 위치를 무작위로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생성된 각도와 반지름을 이용하여 중심 좌표 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(x, y)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기준으로  위치를 계산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clamp(value, lo, hi)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게임에서 수치 값을 특정 범위로 제한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value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lo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hi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사이의 값으로 제한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BFC84-7C7B-AC00-5C96-3BB736A06445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682CF-C88D-3781-D674-50D6F978D555}"/>
              </a:ext>
            </a:extLst>
          </p:cNvPr>
          <p:cNvSpPr/>
          <p:nvPr/>
        </p:nvSpPr>
        <p:spPr>
          <a:xfrm>
            <a:off x="2735796" y="3435846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3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65E2A-766B-CCE2-31EB-D8DE2C81FDD4}"/>
              </a:ext>
            </a:extLst>
          </p:cNvPr>
          <p:cNvSpPr txBox="1"/>
          <p:nvPr/>
        </p:nvSpPr>
        <p:spPr>
          <a:xfrm>
            <a:off x="3563888" y="3572937"/>
            <a:ext cx="15358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sceneManager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93F0E-EF78-0D80-9BC4-CB9325594EAC}"/>
              </a:ext>
            </a:extLst>
          </p:cNvPr>
          <p:cNvSpPr txBox="1"/>
          <p:nvPr/>
        </p:nvSpPr>
        <p:spPr>
          <a:xfrm>
            <a:off x="3767470" y="3966034"/>
            <a:ext cx="3376245" cy="942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loseGame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playingScene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)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게임 오버 시 호출되어 게임 클리어 화면 전환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winGame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playingScene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게임 클리어 시 호출되어 게임 클리어 화면 전환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499BD8-1DF2-8F18-C43A-C7057CEF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35" y="581250"/>
            <a:ext cx="1813365" cy="17994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83EFBB2-E107-1508-0AB2-FA6601F4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3" y="2265737"/>
            <a:ext cx="2234394" cy="12816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604BA85-A3A4-7FBD-B943-7C7DDFB63E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3" y="3549140"/>
            <a:ext cx="2109174" cy="13836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60F41DF-130C-A7C6-F6A8-59CC72309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846" y="3530884"/>
            <a:ext cx="1910749" cy="13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6575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utils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191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간단한 수학식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시간설정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배경설정등의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유틸적인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기능들을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모아놓았다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105605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4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42696"/>
            <a:ext cx="15696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attackManager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635793"/>
            <a:ext cx="3260829" cy="21891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addAttackEvent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beam, claw, catnip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Bold"/>
              </a:rPr>
              <a:t>공격 이벤트 추가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claw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인 경우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주기적으로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doAttackOneSet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함수를 호출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반복되는 공격 이펙트 생성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removeAttack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특정 타입의 공격 이벤트를 제거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setAttackDamage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setAttackScale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setAttackRepeatGap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데미지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반복간격 설정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82706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5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964151"/>
            <a:ext cx="21141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backgroundManager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357248"/>
            <a:ext cx="2877711" cy="504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setBackground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(scene, </a:t>
            </a: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backgroundTexture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)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씬의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배경 이미지를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BFC84-7C7B-AC00-5C96-3BB736A06445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7740A6-2204-652F-21EC-0795B46D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88840"/>
            <a:ext cx="2483768" cy="15868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571FBE-09DA-0520-7AF5-32F57A8C4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65" y="2392592"/>
            <a:ext cx="2369882" cy="9849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C3A9C63-ABE5-1FB8-D2F1-15F81BC38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0" y="3932469"/>
            <a:ext cx="209103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6575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utils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191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간단한 수학식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시간설정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배경설정등의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유틸적인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기능들을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모아놓았다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BFC84-7C7B-AC00-5C96-3BB736A06445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682CF-C88D-3781-D674-50D6F978D555}"/>
              </a:ext>
            </a:extLst>
          </p:cNvPr>
          <p:cNvSpPr/>
          <p:nvPr/>
        </p:nvSpPr>
        <p:spPr>
          <a:xfrm>
            <a:off x="2735796" y="48351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6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65E2A-766B-CCE2-31EB-D8DE2C81FDD4}"/>
              </a:ext>
            </a:extLst>
          </p:cNvPr>
          <p:cNvSpPr txBox="1"/>
          <p:nvPr/>
        </p:nvSpPr>
        <p:spPr>
          <a:xfrm>
            <a:off x="3563888" y="620609"/>
            <a:ext cx="14398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mobManager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93F0E-EF78-0D80-9BC4-CB9325594EAC}"/>
              </a:ext>
            </a:extLst>
          </p:cNvPr>
          <p:cNvSpPr txBox="1"/>
          <p:nvPr/>
        </p:nvSpPr>
        <p:spPr>
          <a:xfrm>
            <a:off x="3767470" y="1013706"/>
            <a:ext cx="3230372" cy="1589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addMobEvent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주기적으로 몬스터를 생성하는 이벤트를 추가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removeOldestMobEvent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가장 오래된 몬스터 생성 이벤트를 제거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addMob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몬스터를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씬에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직접 추가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CEC851-3C33-1A64-C02B-91EEADE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25" y="2555510"/>
            <a:ext cx="4837819" cy="21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3962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ui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52505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과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GameClearScene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등에 쓰일 버튼을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설정하고 화면 상단의 상태창과 캐릭터들의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설정해준다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485249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622340"/>
            <a:ext cx="7536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Button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7470" y="1015437"/>
            <a:ext cx="3086101" cy="923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 ,Y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이벤트등을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눌렀을시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콜백함수를 호출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마우스를 올리면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검정색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반대의 경우는 흰색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401253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538344"/>
            <a:ext cx="763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HpBar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2931441"/>
            <a:ext cx="2791149" cy="2212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X,Y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 너비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높이등을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setScrollFactor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(0)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으로 위치고정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Increase,</a:t>
            </a:r>
            <a:r>
              <a:rPr lang="en-US" altLang="ko-KR" sz="1000" dirty="0"/>
              <a:t> decrease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Clamp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함수를 통해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hp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설정하고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hpBar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새로그림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Draw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기존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지우고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30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미만이면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빨간색 이상이면 초록색으로 표시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99ABA-05D0-DBCF-D455-C5E1D4B0E9E0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1316A3-C8E3-66FF-11DD-7FF190EF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34" y="1015437"/>
            <a:ext cx="2108217" cy="11315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54D1F4-EFCD-0215-134D-40608F2E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616" y="2659140"/>
            <a:ext cx="2074730" cy="19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99ABA-05D0-DBCF-D455-C5E1D4B0E9E0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95265-82F0-30AF-3F58-768E7AD7F022}"/>
              </a:ext>
            </a:extLst>
          </p:cNvPr>
          <p:cNvSpPr txBox="1"/>
          <p:nvPr/>
        </p:nvSpPr>
        <p:spPr>
          <a:xfrm>
            <a:off x="567400" y="843558"/>
            <a:ext cx="3962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ui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EC258-4EA8-4A24-2A09-B4EF27651E31}"/>
              </a:ext>
            </a:extLst>
          </p:cNvPr>
          <p:cNvSpPr txBox="1"/>
          <p:nvPr/>
        </p:nvSpPr>
        <p:spPr>
          <a:xfrm>
            <a:off x="567400" y="1676259"/>
            <a:ext cx="252505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MainScene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과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GameClearScene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등에 쓰일 버튼을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설정하고 화면 상단의 상태창과 캐릭터들의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설정해준다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4C24B90-2F85-DD05-3C04-29FA5C7A153C}"/>
              </a:ext>
            </a:extLst>
          </p:cNvPr>
          <p:cNvSpPr/>
          <p:nvPr/>
        </p:nvSpPr>
        <p:spPr>
          <a:xfrm>
            <a:off x="2735796" y="30349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3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29C58D-5D05-7907-70F0-8215FB063951}"/>
              </a:ext>
            </a:extLst>
          </p:cNvPr>
          <p:cNvSpPr txBox="1"/>
          <p:nvPr/>
        </p:nvSpPr>
        <p:spPr>
          <a:xfrm>
            <a:off x="3563888" y="440589"/>
            <a:ext cx="8220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TopBar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73959-7B30-354B-379C-23747FD21E47}"/>
              </a:ext>
            </a:extLst>
          </p:cNvPr>
          <p:cNvSpPr txBox="1"/>
          <p:nvPr/>
        </p:nvSpPr>
        <p:spPr>
          <a:xfrm>
            <a:off x="3767470" y="833686"/>
            <a:ext cx="2601994" cy="1802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 ,Y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이벤트등을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gainMobsKilled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킬카운트를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6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자리로표시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gainLevel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플레이어의 레벨을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자리로표시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레벨업마다 필요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경험치량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20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증가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166BDA-18EA-8326-5EBE-A5506ACA7076}"/>
              </a:ext>
            </a:extLst>
          </p:cNvPr>
          <p:cNvSpPr/>
          <p:nvPr/>
        </p:nvSpPr>
        <p:spPr>
          <a:xfrm>
            <a:off x="2735796" y="2219502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G마켓 산스 Bold"/>
                <a:ea typeface="G마켓 산스 Bold"/>
              </a:rPr>
              <a:t>4</a:t>
            </a:r>
            <a:endParaRPr lang="ko-KR" altLang="en-US" dirty="0">
              <a:latin typeface="G마켓 산스 Bold"/>
              <a:ea typeface="G마켓 산스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0FBE1-9D9C-5759-59A0-B4986160A95C}"/>
              </a:ext>
            </a:extLst>
          </p:cNvPr>
          <p:cNvSpPr txBox="1"/>
          <p:nvPr/>
        </p:nvSpPr>
        <p:spPr>
          <a:xfrm>
            <a:off x="3563888" y="2356593"/>
            <a:ext cx="8098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ExpBar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018DC-0C08-52FC-E85E-BC66AD8C3F27}"/>
              </a:ext>
            </a:extLst>
          </p:cNvPr>
          <p:cNvSpPr txBox="1"/>
          <p:nvPr/>
        </p:nvSpPr>
        <p:spPr>
          <a:xfrm>
            <a:off x="3767470" y="2749690"/>
            <a:ext cx="2696572" cy="2627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X,Y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 너비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높이등을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setScrollFactor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(0)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으로 위치고정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Increase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Clamp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함수를 통해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exp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설정하고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expBar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새로그림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Reset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레벨업시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경험치를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0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으로 초기화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Draw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기존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hpBar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지우고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exp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의 비율만큼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파란색으로 채움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B4C723-2BA2-2561-A79A-5F39A2A3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04" y="2879655"/>
            <a:ext cx="1900573" cy="21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80772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items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5779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몬스터가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사망시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떨어트리는 경험치 아이템을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설정해준다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색깔별로 다른 경험치를 가진다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777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ExpUp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3626314" cy="1565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ITEM_PROPERTY 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몬스터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1~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부터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4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까지 각각 빨강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파랑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노랑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초록으로 색깔지정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경험치의 양도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10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씩증가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몬스터 객체를 읽어와 아이템이 떨어질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X,Y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좌표설정 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4B7B94-8908-B8DD-98A6-EE371782B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6" y="2723100"/>
            <a:ext cx="873387" cy="873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0B4426-86BA-D9D9-F1E8-3018137E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20" y="771550"/>
            <a:ext cx="1036076" cy="1517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6C90C-713D-943E-EB10-B0BFF1A1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918" y="2867680"/>
            <a:ext cx="3399417" cy="198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A9C583-EB7E-53CD-BA63-6BEF88D1BB10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61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9444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25987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플레이어의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레벨별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공격기능들의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 ,Y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데미지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크기 등을 설정하고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LoadingScene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Preload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 효과들을 알맞게 설정한다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또한 몬스터가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사망할시에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폭발 하는 효과도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지정해준다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30349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440589"/>
            <a:ext cx="30492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동적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[Beam ,Claw],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상시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[Catnip]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7470" y="833686"/>
            <a:ext cx="3345788" cy="3528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X ,Y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좌표와 데미지 크기를 설정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동적공격의 경우 일정시간이후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destroy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setVelocity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(Beam)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 주위에 적이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없을시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화면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맨위로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발사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단위벡터를 구하기위해 거리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나눠줌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setAngle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(Beam)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플레이어와 적 사이의 각도를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Math.Angle.Between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기능을 이용하여 계산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Move()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효과가 플레이어를 따라 움직임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setDamage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데미지 설정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isHeadingRight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(Claw)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발톱공격의 경우 좌우반전으로 애니메이션 재생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35875" y="3975906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3967" y="4112997"/>
            <a:ext cx="10663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Explosion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7549" y="4417279"/>
            <a:ext cx="2605200" cy="504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constructor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몬스터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사망시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explode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효과 재생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2D3CD-851E-F68D-E7DC-6C5368CD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37606"/>
            <a:ext cx="2197719" cy="1017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E8D38-A6EC-97C1-B7AA-E814D3AE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73115"/>
            <a:ext cx="2197719" cy="1126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CA33E-BB12-EBAE-EA1F-F28D694BE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02" y="4516590"/>
            <a:ext cx="2133600" cy="304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A06F36-6BFF-C622-A7D8-379B2C849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16" y="3651870"/>
            <a:ext cx="121920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A57AEF-0723-10EA-EEA3-DDCB503CC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01" y="3676130"/>
            <a:ext cx="1219200" cy="304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96E7B3-417A-FAF4-27CE-8C1F5576B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179" y="2957487"/>
            <a:ext cx="2010056" cy="571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A61F24-2554-C7C2-9973-9BC892AFD16D}"/>
              </a:ext>
            </a:extLst>
          </p:cNvPr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09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82549" y="1668959"/>
            <a:ext cx="1600662" cy="15357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</a:t>
            </a:r>
            <a:endParaRPr lang="en-US" altLang="ko-KR" dirty="0"/>
          </a:p>
          <a:p>
            <a:pPr algn="ctr"/>
            <a:r>
              <a:rPr lang="ko-KR" altLang="en-US" dirty="0" err="1"/>
              <a:t>구현할점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1807" y="1024072"/>
            <a:ext cx="2489784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레벨에 따라 다양한 몬스터와 보스 추가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139702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032" y="341791"/>
            <a:ext cx="174599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다양한 몬스터 추가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1633" y="3319064"/>
            <a:ext cx="2332690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동일한 무기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선택시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무기의 스펙 강화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263648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무기 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레벨업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795384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78409" y="3126084"/>
            <a:ext cx="2204450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레벨업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시 랜덤으로 새로운 무기를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얻을 수 있는 기능 추가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39400" y="2263648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랜덤 무기 획득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9400" y="341791"/>
            <a:ext cx="156645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다양한 무기 추가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2882" y="903443"/>
            <a:ext cx="2573140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새로운 무기들을 추가하고 메커니즘 구현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5723376" y="20764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410256" y="20676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875776" y="22288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4426" y="2931790"/>
            <a:ext cx="449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Slay the Spire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#01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23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5555" y="2279362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SeoungHyun</a:t>
            </a:r>
            <a:r>
              <a:rPr lang="en-US" altLang="ko-KR" sz="32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Choi</a:t>
            </a:r>
            <a:endParaRPr lang="ko-KR" altLang="en-US" sz="32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16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Slay the Spire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프레임 워크를 이용한 게임 만들기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 script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를 활용한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Slay the Spire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구현하기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!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94448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94448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36088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575421"/>
            <a:ext cx="20345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2024.01.23 ~ 2024.01.28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1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203538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283307"/>
            <a:ext cx="849913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Phaser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 Script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42791-3C2B-4374-84F1-0A8980D7D6EC}"/>
              </a:ext>
            </a:extLst>
          </p:cNvPr>
          <p:cNvSpPr txBox="1"/>
          <p:nvPr/>
        </p:nvSpPr>
        <p:spPr>
          <a:xfrm>
            <a:off x="6138205" y="292793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233046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3ED466-C31E-4F14-8DE1-CAE1DF389156}"/>
              </a:ext>
            </a:extLst>
          </p:cNvPr>
          <p:cNvSpPr/>
          <p:nvPr/>
        </p:nvSpPr>
        <p:spPr>
          <a:xfrm>
            <a:off x="6694768" y="3233046"/>
            <a:ext cx="1862778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BA159-F5A0-43BD-9F38-55160CA0CB47}"/>
              </a:ext>
            </a:extLst>
          </p:cNvPr>
          <p:cNvSpPr txBox="1"/>
          <p:nvPr/>
        </p:nvSpPr>
        <p:spPr>
          <a:xfrm>
            <a:off x="6138205" y="3169590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430005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E1E6E-6CC3-49F2-B7A9-E3337F168F6C}"/>
              </a:ext>
            </a:extLst>
          </p:cNvPr>
          <p:cNvSpPr/>
          <p:nvPr/>
        </p:nvSpPr>
        <p:spPr>
          <a:xfrm>
            <a:off x="6694768" y="3430006"/>
            <a:ext cx="1862777" cy="1425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83518"/>
            <a:ext cx="228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2024 Presentation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42C53D-0637-633B-30BA-6759181A6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42" y="0"/>
            <a:ext cx="8666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83518"/>
            <a:ext cx="228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2024 Presentation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C985EC-C7F7-5C9A-EBA5-3F737D8FA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51" y="0"/>
            <a:ext cx="77024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2922304" cy="446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데이터베이스 모델링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7967" y="195486"/>
            <a:ext cx="10583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#2 Vampire Survivors</a:t>
            </a:r>
          </a:p>
          <a:p>
            <a:pPr algn="r">
              <a:defRPr lang="ko-KR" altLang="en-US"/>
            </a:pP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3833CC-BBDF-97FE-078B-941B9765BFEF}"/>
              </a:ext>
            </a:extLst>
          </p:cNvPr>
          <p:cNvSpPr/>
          <p:nvPr/>
        </p:nvSpPr>
        <p:spPr>
          <a:xfrm>
            <a:off x="1727684" y="1096685"/>
            <a:ext cx="1224136" cy="720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37E641-C5EC-BCB0-6B20-4488BCBAC9F9}"/>
              </a:ext>
            </a:extLst>
          </p:cNvPr>
          <p:cNvSpPr/>
          <p:nvPr/>
        </p:nvSpPr>
        <p:spPr>
          <a:xfrm>
            <a:off x="1727684" y="1096685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index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BC9AB-6143-1D1A-636E-E99AC3047B49}"/>
              </a:ext>
            </a:extLst>
          </p:cNvPr>
          <p:cNvSpPr txBox="1"/>
          <p:nvPr/>
        </p:nvSpPr>
        <p:spPr>
          <a:xfrm>
            <a:off x="1799692" y="1413626"/>
            <a:ext cx="660758" cy="394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const game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29AE7-5FDC-3E19-9E6E-EDF85F512B1F}"/>
              </a:ext>
            </a:extLst>
          </p:cNvPr>
          <p:cNvSpPr txBox="1"/>
          <p:nvPr/>
        </p:nvSpPr>
        <p:spPr>
          <a:xfrm>
            <a:off x="1796716" y="3408466"/>
            <a:ext cx="857927" cy="120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C0CE75-20BA-8BC6-D686-75D275C48C1F}"/>
              </a:ext>
            </a:extLst>
          </p:cNvPr>
          <p:cNvSpPr/>
          <p:nvPr/>
        </p:nvSpPr>
        <p:spPr>
          <a:xfrm>
            <a:off x="6450441" y="3768689"/>
            <a:ext cx="1224136" cy="1143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AC13F2-5AB6-F8D3-AAC1-E1084EDC3968}"/>
              </a:ext>
            </a:extLst>
          </p:cNvPr>
          <p:cNvSpPr/>
          <p:nvPr/>
        </p:nvSpPr>
        <p:spPr>
          <a:xfrm>
            <a:off x="6450441" y="3768689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ui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1F71-3E3D-9371-CDD9-F2F5478D9D44}"/>
              </a:ext>
            </a:extLst>
          </p:cNvPr>
          <p:cNvSpPr txBox="1"/>
          <p:nvPr/>
        </p:nvSpPr>
        <p:spPr>
          <a:xfrm>
            <a:off x="6522449" y="4085630"/>
            <a:ext cx="473206" cy="71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Button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ExpBar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HpBar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TopBar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283B24-BAE0-07C1-6295-7D172B176BEF}"/>
              </a:ext>
            </a:extLst>
          </p:cNvPr>
          <p:cNvSpPr/>
          <p:nvPr/>
        </p:nvSpPr>
        <p:spPr>
          <a:xfrm>
            <a:off x="6450441" y="1999417"/>
            <a:ext cx="1224136" cy="1616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AD79A8-97A3-4C73-B1CD-B749C5995A35}"/>
              </a:ext>
            </a:extLst>
          </p:cNvPr>
          <p:cNvSpPr/>
          <p:nvPr/>
        </p:nvSpPr>
        <p:spPr>
          <a:xfrm>
            <a:off x="6450441" y="1999418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utils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5FE21-730D-89B4-7C3A-CA17E39E9F66}"/>
              </a:ext>
            </a:extLst>
          </p:cNvPr>
          <p:cNvSpPr txBox="1"/>
          <p:nvPr/>
        </p:nvSpPr>
        <p:spPr>
          <a:xfrm>
            <a:off x="6522449" y="2316359"/>
            <a:ext cx="1031051" cy="1202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attackManager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backgroundManager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Math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mobManager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pauseManager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sceneManager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time</a:t>
            </a: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B6E0BD75-E9E5-006B-6A18-8A0C33974683}"/>
              </a:ext>
            </a:extLst>
          </p:cNvPr>
          <p:cNvSpPr/>
          <p:nvPr/>
        </p:nvSpPr>
        <p:spPr>
          <a:xfrm>
            <a:off x="6472364" y="949238"/>
            <a:ext cx="1224136" cy="794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19">
            <a:extLst>
              <a:ext uri="{FF2B5EF4-FFF2-40B4-BE49-F238E27FC236}">
                <a16:creationId xmlns:a16="http://schemas.microsoft.com/office/drawing/2014/main" id="{01E27AC5-CA89-4B21-3A69-23FFDC0F6C23}"/>
              </a:ext>
            </a:extLst>
          </p:cNvPr>
          <p:cNvSpPr/>
          <p:nvPr/>
        </p:nvSpPr>
        <p:spPr>
          <a:xfrm>
            <a:off x="6472364" y="949237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characters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D8B7F959-567F-872E-DE70-B81688A0C813}"/>
              </a:ext>
            </a:extLst>
          </p:cNvPr>
          <p:cNvSpPr txBox="1"/>
          <p:nvPr/>
        </p:nvSpPr>
        <p:spPr>
          <a:xfrm>
            <a:off x="6544372" y="1266177"/>
            <a:ext cx="429926" cy="394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Mob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Player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31A73F6-92D3-2620-FC7F-7A0D854C3CD6}"/>
              </a:ext>
            </a:extLst>
          </p:cNvPr>
          <p:cNvCxnSpPr>
            <a:cxnSpLocks/>
            <a:stCxn id="32" idx="1"/>
            <a:endCxn id="45" idx="3"/>
          </p:cNvCxnSpPr>
          <p:nvPr/>
        </p:nvCxnSpPr>
        <p:spPr>
          <a:xfrm rot="10800000" flipV="1">
            <a:off x="5241192" y="1346448"/>
            <a:ext cx="1231173" cy="8867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6F7A81-A1AD-3EAB-4F0B-726A8CE0A0A8}"/>
              </a:ext>
            </a:extLst>
          </p:cNvPr>
          <p:cNvSpPr/>
          <p:nvPr/>
        </p:nvSpPr>
        <p:spPr>
          <a:xfrm>
            <a:off x="1733917" y="2425873"/>
            <a:ext cx="1224136" cy="7201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A567D0-C3EB-D165-4302-5ECB97790309}"/>
              </a:ext>
            </a:extLst>
          </p:cNvPr>
          <p:cNvSpPr/>
          <p:nvPr/>
        </p:nvSpPr>
        <p:spPr>
          <a:xfrm>
            <a:off x="1733917" y="2425873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config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E3C03-A9FF-8282-21FD-746B10F2AD63}"/>
              </a:ext>
            </a:extLst>
          </p:cNvPr>
          <p:cNvSpPr txBox="1"/>
          <p:nvPr/>
        </p:nvSpPr>
        <p:spPr>
          <a:xfrm>
            <a:off x="1805925" y="2742814"/>
            <a:ext cx="734496" cy="23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const Config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134ECD9-E972-C498-6B4B-E0CC4C3A0989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2339752" y="1816785"/>
            <a:ext cx="6233" cy="6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8">
            <a:extLst>
              <a:ext uri="{FF2B5EF4-FFF2-40B4-BE49-F238E27FC236}">
                <a16:creationId xmlns:a16="http://schemas.microsoft.com/office/drawing/2014/main" id="{37851AB1-92DF-8C2E-977C-BE615EB86C49}"/>
              </a:ext>
            </a:extLst>
          </p:cNvPr>
          <p:cNvSpPr/>
          <p:nvPr/>
        </p:nvSpPr>
        <p:spPr>
          <a:xfrm>
            <a:off x="4017055" y="1571958"/>
            <a:ext cx="1224136" cy="13224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사각형 19">
            <a:extLst>
              <a:ext uri="{FF2B5EF4-FFF2-40B4-BE49-F238E27FC236}">
                <a16:creationId xmlns:a16="http://schemas.microsoft.com/office/drawing/2014/main" id="{51895B61-3929-B8D4-63C0-662A76AED32E}"/>
              </a:ext>
            </a:extLst>
          </p:cNvPr>
          <p:cNvSpPr/>
          <p:nvPr/>
        </p:nvSpPr>
        <p:spPr>
          <a:xfrm>
            <a:off x="4017055" y="1571958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scenes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F62259B-F415-A886-2342-41F1BE759ED7}"/>
              </a:ext>
            </a:extLst>
          </p:cNvPr>
          <p:cNvSpPr txBox="1"/>
          <p:nvPr/>
        </p:nvSpPr>
        <p:spPr>
          <a:xfrm>
            <a:off x="4089063" y="1888898"/>
            <a:ext cx="864339" cy="8794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LoadingScene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MainScene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PlayingScene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GameOverScene</a:t>
            </a:r>
            <a:b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</a:b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GameClearScene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FF36461-BA82-BB29-5E96-991B362D4368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>
          <a:xfrm rot="10800000" flipV="1">
            <a:off x="2958053" y="2233190"/>
            <a:ext cx="1059002" cy="552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0CC623C-68E1-4C3D-C59C-4A2EC964EEB1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5241191" y="2244248"/>
            <a:ext cx="1209251" cy="563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E1D909-4052-B316-0B5E-707A3A4F5BE9}"/>
              </a:ext>
            </a:extLst>
          </p:cNvPr>
          <p:cNvCxnSpPr>
            <a:cxnSpLocks/>
            <a:stCxn id="45" idx="2"/>
            <a:endCxn id="74" idx="0"/>
          </p:cNvCxnSpPr>
          <p:nvPr/>
        </p:nvCxnSpPr>
        <p:spPr>
          <a:xfrm rot="5400000">
            <a:off x="3690073" y="2834075"/>
            <a:ext cx="878704" cy="999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1916C09-5CDC-94D6-3E14-F16241243ACE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>
          <a:xfrm>
            <a:off x="5241191" y="2233190"/>
            <a:ext cx="1209250" cy="2107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2060076-81A4-8066-BB6E-266EF8A69CF1}"/>
              </a:ext>
            </a:extLst>
          </p:cNvPr>
          <p:cNvSpPr/>
          <p:nvPr/>
        </p:nvSpPr>
        <p:spPr>
          <a:xfrm>
            <a:off x="4497140" y="3768292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D08C24-5ADA-1467-6203-399C2F18A05D}"/>
              </a:ext>
            </a:extLst>
          </p:cNvPr>
          <p:cNvSpPr/>
          <p:nvPr/>
        </p:nvSpPr>
        <p:spPr>
          <a:xfrm>
            <a:off x="4497140" y="3768292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effects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A92441-4A97-DE4D-AFCC-D93C7864F447}"/>
              </a:ext>
            </a:extLst>
          </p:cNvPr>
          <p:cNvSpPr txBox="1"/>
          <p:nvPr/>
        </p:nvSpPr>
        <p:spPr>
          <a:xfrm>
            <a:off x="4569148" y="4085233"/>
            <a:ext cx="570990" cy="71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Beam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Catnip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Claw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>
                <a:solidFill>
                  <a:schemeClr val="bg1"/>
                </a:solidFill>
                <a:latin typeface="G마켓 산스 Medium"/>
                <a:ea typeface="G마켓 산스 Medium"/>
              </a:rPr>
              <a:t>Explosion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D00C24-BF80-3F62-F973-83B1E9B0196B}"/>
              </a:ext>
            </a:extLst>
          </p:cNvPr>
          <p:cNvSpPr/>
          <p:nvPr/>
        </p:nvSpPr>
        <p:spPr>
          <a:xfrm>
            <a:off x="3017658" y="3773125"/>
            <a:ext cx="1224136" cy="598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05AE66-96FA-60A9-D833-282F5DEA219E}"/>
              </a:ext>
            </a:extLst>
          </p:cNvPr>
          <p:cNvSpPr/>
          <p:nvPr/>
        </p:nvSpPr>
        <p:spPr>
          <a:xfrm>
            <a:off x="3017658" y="3773125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items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AB63AE-5129-E758-90A0-A4C1F8718557}"/>
              </a:ext>
            </a:extLst>
          </p:cNvPr>
          <p:cNvSpPr txBox="1"/>
          <p:nvPr/>
        </p:nvSpPr>
        <p:spPr>
          <a:xfrm>
            <a:off x="3089666" y="4090066"/>
            <a:ext cx="444352" cy="23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>
                <a:solidFill>
                  <a:schemeClr val="bg1"/>
                </a:solidFill>
                <a:latin typeface="G마켓 산스 Medium"/>
                <a:ea typeface="G마켓 산스 Medium"/>
              </a:rPr>
              <a:t>ExpUp</a:t>
            </a:r>
            <a:endParaRPr lang="en-US" altLang="ko-KR" sz="700" dirty="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F4EA978-7B6E-C11E-42D6-ECA4B17F43D3}"/>
              </a:ext>
            </a:extLst>
          </p:cNvPr>
          <p:cNvCxnSpPr>
            <a:cxnSpLocks/>
            <a:stCxn id="45" idx="2"/>
            <a:endCxn id="71" idx="0"/>
          </p:cNvCxnSpPr>
          <p:nvPr/>
        </p:nvCxnSpPr>
        <p:spPr>
          <a:xfrm rot="16200000" flipH="1">
            <a:off x="4432230" y="3091313"/>
            <a:ext cx="873871" cy="480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324402" cy="373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구상했던 점들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86" y="925810"/>
            <a:ext cx="65947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Defect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8736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97823" y="1881012"/>
            <a:ext cx="4989200" cy="6907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F0780-24FA-FEED-D0B5-EC54816AAD52}"/>
              </a:ext>
            </a:extLst>
          </p:cNvPr>
          <p:cNvSpPr txBox="1"/>
          <p:nvPr/>
        </p:nvSpPr>
        <p:spPr>
          <a:xfrm>
            <a:off x="2061658" y="1632568"/>
            <a:ext cx="15007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결함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 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예열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밀집 의존도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8788B-3677-6E0B-E046-390C476C6BC1}"/>
              </a:ext>
            </a:extLst>
          </p:cNvPr>
          <p:cNvSpPr txBox="1"/>
          <p:nvPr/>
        </p:nvSpPr>
        <p:spPr>
          <a:xfrm>
            <a:off x="2132099" y="1949382"/>
            <a:ext cx="49557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결함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지금의 한없이 부족한 내 코딩실력 결함덩어리😢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예열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제 성능을 내려면 많은 공부가 필요함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밀집 의존도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지식의 밀집이 중요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324402" cy="373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구상했던 점들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86" y="925810"/>
            <a:ext cx="80752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Monster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8736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97823" y="1881012"/>
            <a:ext cx="4989200" cy="541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22416" y="296668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Elite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19447" y="3807413"/>
            <a:ext cx="123944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#Datum #Computer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97823" y="4139595"/>
            <a:ext cx="4989200" cy="5763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37011" y="4167735"/>
            <a:ext cx="253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Datum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 데미지를 줄때마다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form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변환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G마켓 산스 Medium"/>
                <a:ea typeface="G마켓 산스 Medium"/>
              </a:rPr>
              <a:t>Computer 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1D1283-0A1A-D5AD-85D6-F8FE30C74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83" y="855647"/>
            <a:ext cx="825313" cy="825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A4D956-3BEB-333B-5A02-3702086D3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19" y="713311"/>
            <a:ext cx="996090" cy="996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2B1DD-020A-E801-8AD0-9D437C3B23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86" y="754103"/>
            <a:ext cx="926857" cy="926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1AC191-C12B-EF90-C7C6-4AD38D7419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45" y="2753443"/>
            <a:ext cx="857283" cy="857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EB11C0-42BA-528C-ADAA-2A81A6FDA7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89" y="754103"/>
            <a:ext cx="955989" cy="8784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7DF723-862B-C949-2407-1F588470DF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68" y="2768636"/>
            <a:ext cx="882875" cy="882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4F0780-24FA-FEED-D0B5-EC54816AAD52}"/>
              </a:ext>
            </a:extLst>
          </p:cNvPr>
          <p:cNvSpPr txBox="1"/>
          <p:nvPr/>
        </p:nvSpPr>
        <p:spPr>
          <a:xfrm>
            <a:off x="2061658" y="1632568"/>
            <a:ext cx="14622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#Data #Int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#Linked_List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8788B-3677-6E0B-E046-390C476C6BC1}"/>
              </a:ext>
            </a:extLst>
          </p:cNvPr>
          <p:cNvSpPr txBox="1"/>
          <p:nvPr/>
        </p:nvSpPr>
        <p:spPr>
          <a:xfrm>
            <a:off x="2131285" y="1903888"/>
            <a:ext cx="49557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Int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형 적들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2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이상의 수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일정데미지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입을시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과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분열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defRPr lang="ko-KR" altLang="en-US"/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Linked_List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: 3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마리가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무리지은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객체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동시에 처치하지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않을시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주소값을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참조하여 부활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0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1977</Words>
  <Application>Microsoft Office PowerPoint</Application>
  <PresentationFormat>화면 슬라이드 쇼(16:9)</PresentationFormat>
  <Paragraphs>496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승현 최</cp:lastModifiedBy>
  <cp:revision>57</cp:revision>
  <dcterms:created xsi:type="dcterms:W3CDTF">2020-12-15T02:11:01Z</dcterms:created>
  <dcterms:modified xsi:type="dcterms:W3CDTF">2024-01-28T19:46:16Z</dcterms:modified>
  <cp:version>0906.0100.01</cp:version>
</cp:coreProperties>
</file>