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59" r:id="rId3"/>
    <p:sldId id="287" r:id="rId4"/>
    <p:sldId id="288" r:id="rId5"/>
    <p:sldId id="284" r:id="rId6"/>
    <p:sldId id="285" r:id="rId7"/>
    <p:sldId id="289" r:id="rId8"/>
    <p:sldId id="290" r:id="rId9"/>
    <p:sldId id="291" r:id="rId10"/>
    <p:sldId id="292" r:id="rId11"/>
    <p:sldId id="293" r:id="rId12"/>
    <p:sldId id="295" r:id="rId13"/>
    <p:sldId id="294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9144000" cy="5143500" type="screen16x9"/>
  <p:notesSz cx="6858000" cy="9144000"/>
  <p:embeddedFontLst>
    <p:embeddedFont>
      <p:font typeface="HY중고딕" panose="02030600000101010101" pitchFamily="18" charset="-127"/>
      <p:regular r:id="rId40"/>
    </p:embeddedFont>
    <p:embeddedFont>
      <p:font typeface="Montserrat" panose="020B0604020202020204" charset="0"/>
      <p:regular r:id="rId41"/>
      <p:bold r:id="rId42"/>
      <p:italic r:id="rId43"/>
      <p:boldItalic r:id="rId44"/>
    </p:embeddedFont>
    <p:embeddedFont>
      <p:font typeface="HY신명조" panose="02030600000101010101" pitchFamily="18" charset="-127"/>
      <p:regular r:id="rId45"/>
    </p:embeddedFont>
    <p:embeddedFont>
      <p:font typeface="Playfair Display" panose="020B0604020202020204" charset="0"/>
      <p:regular r:id="rId46"/>
      <p:bold r:id="rId47"/>
      <p:italic r:id="rId48"/>
      <p:boldItalic r:id="rId49"/>
    </p:embeddedFont>
    <p:embeddedFont>
      <p:font typeface="LG PC" panose="02030504000101010101" pitchFamily="18" charset="-127"/>
      <p:regular r:id="rId50"/>
    </p:embeddedFont>
    <p:embeddedFont>
      <p:font typeface="맑은 고딕" panose="020B0503020000020004" pitchFamily="50" charset="-127"/>
      <p:regular r:id="rId51"/>
      <p:bold r:id="rId52"/>
    </p:embeddedFont>
    <p:embeddedFont>
      <p:font typeface="PT Serif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5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DE80A1-3DB0-4404-A094-81436BD70780}">
  <a:tblStyle styleId="{6DDE80A1-3DB0-4404-A094-81436BD707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70819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599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744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61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970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112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852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702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924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690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577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51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493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195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524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479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398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081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451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930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41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585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74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013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571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108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72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3658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6681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4fb596ea4_2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4fb596ea4_2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0560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65b113b04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65b113b04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82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780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94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46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431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371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00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_1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200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layfair-displa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pt-serif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sevenknigh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유저 동향 파악 보조도구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356645" y="342078"/>
            <a:ext cx="774844" cy="4471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b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디스플레이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16" name="직사각형 15"/>
          <p:cNvSpPr/>
          <p:nvPr/>
        </p:nvSpPr>
        <p:spPr>
          <a:xfrm>
            <a:off x="1131489" y="342078"/>
            <a:ext cx="7675628" cy="791336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두 번째 페이지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</a:rPr>
              <a:t>수집</a:t>
            </a:r>
            <a:r>
              <a:rPr lang="en-US" altLang="ko-KR" sz="2400" dirty="0" smtClean="0">
                <a:solidFill>
                  <a:schemeClr val="bg1"/>
                </a:solidFill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</a:rPr>
              <a:t>정리한 내용을 확인하는 페이지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31489" y="1313160"/>
            <a:ext cx="7675628" cy="35002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Display –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카카오톡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채팅방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대화 내용은 하나의 메시지 당 한 줄씩 차지하게 출력합니다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길어 한 줄을 초과할 경우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자동으로 줄을 전환합니다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81943" y="1952552"/>
            <a:ext cx="4180114" cy="255069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&lt;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오픈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카톡방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 대화내용 중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●●●이 들어간 대화내용을 선별했습니다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.&gt;</a:t>
            </a:r>
          </a:p>
          <a:p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유저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1: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이번에 나온 ●●● 캐릭터 쓸만한가요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?</a:t>
            </a: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유저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2: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●●● 캐릭터보다 다음에 나올 ■■ 캐릭터가 더 좋을 것 같아요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유저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3: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ㄳㄳ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…</a:t>
            </a: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유저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100: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저는 ●●● 좋은 것 같은데요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&lt;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모든 대화 내용을 출력했습니다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.&gt;</a:t>
            </a:r>
          </a:p>
        </p:txBody>
      </p:sp>
    </p:spTree>
    <p:extLst>
      <p:ext uri="{BB962C8B-B14F-4D97-AF65-F5344CB8AC3E}">
        <p14:creationId xmlns:p14="http://schemas.microsoft.com/office/powerpoint/2010/main" val="368141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829073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4.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개발해야 하는 기능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466106" y="2398211"/>
            <a:ext cx="82378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ko-KR" altLang="en-US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네이버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카페에서 특정 키워드로 검색을 하면 나오는 창의 </a:t>
            </a:r>
            <a:r>
              <a:rPr lang="en-US" altLang="ko-KR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url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을 가져오는 기능</a:t>
            </a:r>
            <a:endParaRPr lang="en-US" altLang="ko-KR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1)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글 제목으로 검색을 한 경우의 </a:t>
            </a:r>
            <a:r>
              <a:rPr lang="en-US" altLang="ko-KR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url</a:t>
            </a:r>
            <a:endParaRPr lang="en-US" altLang="ko-KR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	2)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글 내용으로 검색을 한 경우의 </a:t>
            </a:r>
            <a:r>
              <a:rPr lang="en-US" altLang="ko-KR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url</a:t>
            </a:r>
            <a:endParaRPr lang="en-US" altLang="ko-KR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3) </a:t>
            </a:r>
            <a:r>
              <a:rPr lang="ko-KR" altLang="en-US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댓글으로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검색을 한 경우의 </a:t>
            </a:r>
            <a:r>
              <a:rPr lang="en-US" altLang="ko-KR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url</a:t>
            </a:r>
            <a:endParaRPr lang="en-US" altLang="ko-KR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② 해당 </a:t>
            </a:r>
            <a:r>
              <a:rPr lang="en-US" altLang="ko-KR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url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에 들어있는 각각의 글 들의 주소를 일일이 접근하는 기능</a:t>
            </a:r>
            <a:endParaRPr lang="en-US" altLang="ko-KR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③ 일일이 접근한 글의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contents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들을 가져오는 기능</a:t>
            </a:r>
            <a:endParaRPr lang="en-US" altLang="ko-KR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④ </a:t>
            </a:r>
            <a:r>
              <a:rPr lang="ko-KR" altLang="en-US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오픈채팅방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txt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파일에서 특정 키워드가 포함된 대화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+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아래의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개 대화내용을 가져오는 기능</a:t>
            </a:r>
            <a:endParaRPr lang="en-US" altLang="ko-KR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⑤ 중복되는 대화 내용은 삭제하는 기능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00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655970"/>
            <a:ext cx="5938841" cy="34465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94454" y="1271910"/>
            <a:ext cx="4742557" cy="2997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38863" y="4379495"/>
            <a:ext cx="1450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이 부분</a:t>
            </a:r>
            <a:r>
              <a:rPr lang="en-US" altLang="ko-KR" dirty="0" smtClean="0">
                <a:solidFill>
                  <a:srgbClr val="C00000"/>
                </a:solidFill>
              </a:rPr>
              <a:t>!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2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829073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5.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개발계획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5" name="Google Shape;189;p28"/>
          <p:cNvSpPr/>
          <p:nvPr/>
        </p:nvSpPr>
        <p:spPr>
          <a:xfrm>
            <a:off x="588968" y="2232372"/>
            <a:ext cx="2800500" cy="1325100"/>
          </a:xfrm>
          <a:prstGeom prst="homePlate">
            <a:avLst>
              <a:gd name="adj" fmla="val 30129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PT Serif"/>
                <a:ea typeface="PT Serif"/>
                <a:cs typeface="PT Serif"/>
                <a:sym typeface="PT Serif"/>
              </a:rPr>
              <a:t>6</a:t>
            </a:r>
            <a:r>
              <a:rPr lang="ko-KR" altLang="en-US" b="1" dirty="0" smtClean="0">
                <a:latin typeface="PT Serif"/>
                <a:ea typeface="PT Serif"/>
                <a:cs typeface="PT Serif"/>
                <a:sym typeface="PT Serif"/>
              </a:rPr>
              <a:t>주차</a:t>
            </a:r>
            <a:endParaRPr lang="en-US" altLang="ko-KR" b="1" dirty="0" smtClean="0">
              <a:latin typeface="PT Serif"/>
              <a:ea typeface="PT Serif"/>
              <a:cs typeface="PT Serif"/>
              <a:sym typeface="PT Serif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 smtClean="0">
                <a:latin typeface="PT Serif"/>
                <a:ea typeface="PT Serif"/>
                <a:cs typeface="PT Serif"/>
                <a:sym typeface="PT Serif"/>
              </a:rPr>
              <a:t>페이지 뼈대 만들기</a:t>
            </a:r>
            <a:r>
              <a:rPr lang="en-US" altLang="ko-KR" sz="1200" dirty="0">
                <a:latin typeface="PT Serif"/>
                <a:ea typeface="PT Serif"/>
                <a:cs typeface="PT Serif"/>
                <a:sym typeface="PT Serif"/>
              </a:rPr>
              <a:t/>
            </a:r>
            <a:br>
              <a:rPr lang="en-US" altLang="ko-KR" sz="1200" dirty="0">
                <a:latin typeface="PT Serif"/>
                <a:ea typeface="PT Serif"/>
                <a:cs typeface="PT Serif"/>
                <a:sym typeface="PT Serif"/>
              </a:rPr>
            </a:br>
            <a:r>
              <a:rPr lang="en-US" altLang="ko-KR" sz="1200" dirty="0" smtClean="0">
                <a:latin typeface="PT Serif"/>
                <a:ea typeface="PT Serif"/>
                <a:cs typeface="PT Serif"/>
                <a:sym typeface="PT Serif"/>
              </a:rPr>
              <a:t>(html only)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 err="1" smtClean="0">
                <a:latin typeface="PT Serif"/>
                <a:ea typeface="PT Serif"/>
                <a:cs typeface="PT Serif"/>
                <a:sym typeface="PT Serif"/>
              </a:rPr>
              <a:t>카톡채팅방</a:t>
            </a:r>
            <a:r>
              <a:rPr lang="ko-KR" altLang="en-US" sz="1200" dirty="0" smtClean="0">
                <a:latin typeface="PT Serif"/>
                <a:ea typeface="PT Serif"/>
                <a:cs typeface="PT Serif"/>
                <a:sym typeface="PT Serif"/>
              </a:rPr>
              <a:t> 대화내용 정제하는</a:t>
            </a:r>
            <a:r>
              <a:rPr lang="en-US" altLang="ko-KR" sz="1200" dirty="0">
                <a:latin typeface="PT Serif"/>
                <a:ea typeface="PT Serif"/>
                <a:cs typeface="PT Serif"/>
                <a:sym typeface="PT Serif"/>
              </a:rPr>
              <a:t/>
            </a:r>
            <a:br>
              <a:rPr lang="en-US" altLang="ko-KR" sz="1200" dirty="0">
                <a:latin typeface="PT Serif"/>
                <a:ea typeface="PT Serif"/>
                <a:cs typeface="PT Serif"/>
                <a:sym typeface="PT Serif"/>
              </a:rPr>
            </a:br>
            <a:r>
              <a:rPr lang="ko-KR" altLang="en-US" sz="1200" dirty="0" smtClean="0">
                <a:latin typeface="PT Serif"/>
                <a:ea typeface="PT Serif"/>
                <a:cs typeface="PT Serif"/>
                <a:sym typeface="PT Serif"/>
              </a:rPr>
              <a:t>알고리즘 생각하기</a:t>
            </a:r>
            <a:endParaRPr lang="en-US" altLang="ko-KR" sz="1200" dirty="0" smtClean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" name="Google Shape;190;p28"/>
          <p:cNvSpPr/>
          <p:nvPr/>
        </p:nvSpPr>
        <p:spPr>
          <a:xfrm>
            <a:off x="3121734" y="2232372"/>
            <a:ext cx="2854194" cy="1325100"/>
          </a:xfrm>
          <a:prstGeom prst="chevron">
            <a:avLst>
              <a:gd name="adj" fmla="val 29853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PT Serif"/>
                <a:ea typeface="PT Serif"/>
                <a:cs typeface="PT Serif"/>
                <a:sym typeface="PT Serif"/>
              </a:rPr>
              <a:t>7</a:t>
            </a:r>
            <a:r>
              <a:rPr lang="ko-KR" altLang="en-US" b="1" dirty="0" smtClean="0">
                <a:latin typeface="PT Serif"/>
                <a:ea typeface="PT Serif"/>
                <a:cs typeface="PT Serif"/>
                <a:sym typeface="PT Serif"/>
              </a:rPr>
              <a:t>주차</a:t>
            </a:r>
            <a:endParaRPr lang="en-US" altLang="ko-KR" b="1" dirty="0" smtClean="0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PT Serif"/>
                <a:ea typeface="PT Serif"/>
                <a:cs typeface="PT Serif"/>
                <a:sym typeface="PT Serif"/>
              </a:rPr>
              <a:t>- </a:t>
            </a:r>
            <a:r>
              <a:rPr lang="ko-KR" altLang="en-US" sz="1200" dirty="0" smtClean="0">
                <a:latin typeface="PT Serif"/>
                <a:ea typeface="PT Serif"/>
                <a:cs typeface="PT Serif"/>
                <a:sym typeface="PT Serif"/>
              </a:rPr>
              <a:t>동적 기능 구현 하기</a:t>
            </a:r>
            <a:endParaRPr lang="en-US" altLang="ko-KR" dirty="0" smtClean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" name="Google Shape;191;p28"/>
          <p:cNvSpPr/>
          <p:nvPr/>
        </p:nvSpPr>
        <p:spPr>
          <a:xfrm>
            <a:off x="5700838" y="2232372"/>
            <a:ext cx="2854194" cy="1325100"/>
          </a:xfrm>
          <a:prstGeom prst="chevron">
            <a:avLst>
              <a:gd name="adj" fmla="val 29853"/>
            </a:avLst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PT Serif"/>
                <a:ea typeface="PT Serif"/>
                <a:cs typeface="PT Serif"/>
                <a:sym typeface="PT Serif"/>
              </a:rPr>
              <a:t>8</a:t>
            </a:r>
            <a:r>
              <a:rPr lang="ko-KR" altLang="en-US" b="1" dirty="0" smtClean="0">
                <a:latin typeface="PT Serif"/>
                <a:ea typeface="PT Serif"/>
                <a:cs typeface="PT Serif"/>
                <a:sym typeface="PT Serif"/>
              </a:rPr>
              <a:t>주차</a:t>
            </a:r>
            <a:endParaRPr lang="en-US" altLang="ko-KR" b="1" dirty="0" smtClean="0">
              <a:latin typeface="PT Serif"/>
              <a:ea typeface="PT Serif"/>
              <a:cs typeface="PT Serif"/>
              <a:sym typeface="PT Serif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200" dirty="0" err="1" smtClean="0">
                <a:latin typeface="PT Serif"/>
                <a:ea typeface="PT Serif"/>
                <a:cs typeface="PT Serif"/>
                <a:sym typeface="PT Serif"/>
              </a:rPr>
              <a:t>Css</a:t>
            </a:r>
            <a:r>
              <a:rPr lang="en-US" altLang="ko-KR" sz="1200" dirty="0" smtClean="0"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ko-KR" altLang="en-US" sz="1200" dirty="0" smtClean="0">
                <a:latin typeface="PT Serif"/>
                <a:ea typeface="PT Serif"/>
                <a:cs typeface="PT Serif"/>
                <a:sym typeface="PT Serif"/>
              </a:rPr>
              <a:t>작업하기</a:t>
            </a:r>
            <a:endParaRPr lang="en-US" altLang="ko-KR" sz="1200" dirty="0" smtClean="0">
              <a:latin typeface="PT Serif"/>
              <a:ea typeface="PT Serif"/>
              <a:cs typeface="PT Serif"/>
              <a:sym typeface="PT Serif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 smtClean="0">
                <a:latin typeface="PT Serif"/>
                <a:ea typeface="PT Serif"/>
                <a:cs typeface="PT Serif"/>
                <a:sym typeface="PT Serif"/>
              </a:rPr>
              <a:t>보완사항 생각 및 적용</a:t>
            </a:r>
            <a:endParaRPr lang="en-US" altLang="ko-KR" sz="1200" dirty="0" smtClean="0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" name="Google Shape;189;p28"/>
          <p:cNvSpPr/>
          <p:nvPr/>
        </p:nvSpPr>
        <p:spPr>
          <a:xfrm>
            <a:off x="588968" y="3719477"/>
            <a:ext cx="5386960" cy="515640"/>
          </a:xfrm>
          <a:prstGeom prst="homePlate">
            <a:avLst>
              <a:gd name="adj" fmla="val 30129"/>
            </a:avLst>
          </a:prstGeom>
          <a:solidFill>
            <a:srgbClr val="E1F5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PT Serif"/>
                <a:ea typeface="PT Serif"/>
                <a:cs typeface="PT Serif"/>
                <a:sym typeface="PT Serif"/>
              </a:rPr>
              <a:t>6</a:t>
            </a:r>
            <a:r>
              <a:rPr lang="ko-KR" altLang="en-US" b="1" dirty="0" smtClean="0">
                <a:latin typeface="PT Serif"/>
                <a:ea typeface="PT Serif"/>
                <a:cs typeface="PT Serif"/>
                <a:sym typeface="PT Serif"/>
              </a:rPr>
              <a:t>주차 </a:t>
            </a:r>
            <a:r>
              <a:rPr lang="en-US" altLang="ko-KR" b="1" dirty="0" smtClean="0">
                <a:latin typeface="PT Serif"/>
                <a:ea typeface="PT Serif"/>
                <a:cs typeface="PT Serif"/>
                <a:sym typeface="PT Serif"/>
              </a:rPr>
              <a:t>~ 7</a:t>
            </a:r>
            <a:r>
              <a:rPr lang="ko-KR" altLang="en-US" b="1" dirty="0" smtClean="0">
                <a:latin typeface="PT Serif"/>
                <a:ea typeface="PT Serif"/>
                <a:cs typeface="PT Serif"/>
                <a:sym typeface="PT Serif"/>
              </a:rPr>
              <a:t>주차 공통</a:t>
            </a:r>
            <a:endParaRPr lang="en-US" altLang="ko-KR" b="1" dirty="0" smtClean="0">
              <a:latin typeface="PT Serif"/>
              <a:ea typeface="PT Serif"/>
              <a:cs typeface="PT Serif"/>
              <a:sym typeface="PT Serif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 err="1" smtClean="0">
                <a:latin typeface="PT Serif"/>
                <a:ea typeface="PT Serif"/>
                <a:cs typeface="PT Serif"/>
                <a:sym typeface="PT Serif"/>
              </a:rPr>
              <a:t>네이버</a:t>
            </a:r>
            <a:r>
              <a:rPr lang="ko-KR" altLang="en-US" sz="1200" dirty="0" smtClean="0"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ko-KR" altLang="en-US" sz="1200" dirty="0" err="1" smtClean="0">
                <a:latin typeface="PT Serif"/>
                <a:ea typeface="PT Serif"/>
                <a:cs typeface="PT Serif"/>
                <a:sym typeface="PT Serif"/>
              </a:rPr>
              <a:t>검색창</a:t>
            </a:r>
            <a:r>
              <a:rPr lang="ko-KR" altLang="en-US" sz="1200" dirty="0" smtClean="0"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n-US" altLang="ko-KR" sz="1200" dirty="0" err="1" smtClean="0">
                <a:latin typeface="PT Serif"/>
                <a:ea typeface="PT Serif"/>
                <a:cs typeface="PT Serif"/>
                <a:sym typeface="PT Serif"/>
              </a:rPr>
              <a:t>url</a:t>
            </a:r>
            <a:r>
              <a:rPr lang="ko-KR" altLang="en-US" sz="1200" dirty="0" smtClean="0">
                <a:latin typeface="PT Serif"/>
                <a:ea typeface="PT Serif"/>
                <a:cs typeface="PT Serif"/>
                <a:sym typeface="PT Serif"/>
              </a:rPr>
              <a:t>을 가져오는 방법 알아내기</a:t>
            </a:r>
          </a:p>
        </p:txBody>
      </p:sp>
      <p:sp>
        <p:nvSpPr>
          <p:cNvPr id="11" name="Google Shape;189;p28"/>
          <p:cNvSpPr/>
          <p:nvPr/>
        </p:nvSpPr>
        <p:spPr>
          <a:xfrm>
            <a:off x="3168072" y="4290924"/>
            <a:ext cx="5386960" cy="515640"/>
          </a:xfrm>
          <a:prstGeom prst="homePlate">
            <a:avLst>
              <a:gd name="adj" fmla="val 30129"/>
            </a:avLst>
          </a:prstGeom>
          <a:solidFill>
            <a:srgbClr val="E1F5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PT Serif"/>
                <a:ea typeface="PT Serif"/>
                <a:cs typeface="PT Serif"/>
                <a:sym typeface="PT Serif"/>
              </a:rPr>
              <a:t>6</a:t>
            </a:r>
            <a:r>
              <a:rPr lang="ko-KR" altLang="en-US" b="1" dirty="0" smtClean="0">
                <a:latin typeface="PT Serif"/>
                <a:ea typeface="PT Serif"/>
                <a:cs typeface="PT Serif"/>
                <a:sym typeface="PT Serif"/>
              </a:rPr>
              <a:t>주차 </a:t>
            </a:r>
            <a:r>
              <a:rPr lang="en-US" altLang="ko-KR" b="1" dirty="0" smtClean="0">
                <a:latin typeface="PT Serif"/>
                <a:ea typeface="PT Serif"/>
                <a:cs typeface="PT Serif"/>
                <a:sym typeface="PT Serif"/>
              </a:rPr>
              <a:t>~ 7</a:t>
            </a:r>
            <a:r>
              <a:rPr lang="ko-KR" altLang="en-US" b="1" dirty="0" smtClean="0">
                <a:latin typeface="PT Serif"/>
                <a:ea typeface="PT Serif"/>
                <a:cs typeface="PT Serif"/>
                <a:sym typeface="PT Serif"/>
              </a:rPr>
              <a:t>주차 공통</a:t>
            </a:r>
            <a:endParaRPr lang="en-US" altLang="ko-KR" b="1" dirty="0" smtClean="0">
              <a:latin typeface="PT Serif"/>
              <a:ea typeface="PT Serif"/>
              <a:cs typeface="PT Serif"/>
              <a:sym typeface="PT Serif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dirty="0" smtClean="0">
                <a:latin typeface="PT Serif"/>
                <a:ea typeface="PT Serif"/>
                <a:cs typeface="PT Serif"/>
                <a:sym typeface="PT Serif"/>
              </a:rPr>
              <a:t>동적 기능 구현하기</a:t>
            </a:r>
          </a:p>
        </p:txBody>
      </p:sp>
    </p:spTree>
    <p:extLst>
      <p:ext uri="{BB962C8B-B14F-4D97-AF65-F5344CB8AC3E}">
        <p14:creationId xmlns:p14="http://schemas.microsoft.com/office/powerpoint/2010/main" val="292142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▣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1620900" y="2326294"/>
            <a:ext cx="5902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>
                <a:solidFill>
                  <a:srgbClr val="FFFFFF"/>
                </a:solidFill>
              </a:rPr>
              <a:t>big concept</a:t>
            </a:r>
            <a:endParaRPr sz="6000" i="1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4294967295"/>
          </p:nvPr>
        </p:nvSpPr>
        <p:spPr>
          <a:xfrm>
            <a:off x="1620900" y="3411559"/>
            <a:ext cx="5902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630900" y="617169"/>
            <a:ext cx="1882200" cy="188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4097357" y="1084062"/>
            <a:ext cx="949283" cy="950125"/>
            <a:chOff x="5941025" y="3634400"/>
            <a:chExt cx="467650" cy="467650"/>
          </a:xfrm>
        </p:grpSpPr>
        <p:sp>
          <p:nvSpPr>
            <p:cNvPr id="98" name="Google Shape;98;p1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970200" y="173185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>
                <a:latin typeface="Playfair Display"/>
                <a:ea typeface="Playfair Display"/>
                <a:cs typeface="Playfair Display"/>
                <a:sym typeface="Playfair Display"/>
              </a:rPr>
              <a:t>White</a:t>
            </a:r>
            <a:endParaRPr sz="2400"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4677289" y="1731857"/>
            <a:ext cx="3496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i="1">
                <a:latin typeface="Playfair Display"/>
                <a:ea typeface="Playfair Display"/>
                <a:cs typeface="Playfair Display"/>
                <a:sym typeface="Playfair Display"/>
              </a:rPr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738600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3336453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3"/>
          </p:nvPr>
        </p:nvSpPr>
        <p:spPr>
          <a:xfrm>
            <a:off x="5934307" y="1612575"/>
            <a:ext cx="24711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039950" y="3400326"/>
            <a:ext cx="70641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t="3903" b="16096"/>
          <a:stretch/>
        </p:blipFill>
        <p:spPr>
          <a:xfrm>
            <a:off x="3422400" y="1100906"/>
            <a:ext cx="2299200" cy="22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829073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Y신명조" panose="02030600000101010101" pitchFamily="18" charset="-127"/>
                <a:ea typeface="HY신명조" panose="02030600000101010101" pitchFamily="18" charset="-127"/>
              </a:rPr>
              <a:t>1.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핵심 제공 기능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460409" y="2624788"/>
            <a:ext cx="6308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유저가 원하는 </a:t>
            </a:r>
            <a:r>
              <a:rPr lang="ko-KR" altLang="en-US" b="1" dirty="0" smtClean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키워드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게임 이용자들의 동향을 검색하고 정리합니다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이를 한눈에 보기 쉽게 표시해줍니다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1282650" y="1026900"/>
            <a:ext cx="6578700" cy="30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  <a:highlight>
                  <a:srgbClr val="FFFFFF"/>
                </a:highlight>
              </a:rPr>
              <a:t>want big impact?</a:t>
            </a:r>
            <a:endParaRPr i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PT Serif"/>
                <a:ea typeface="PT Serif"/>
                <a:cs typeface="PT Serif"/>
                <a:sym typeface="PT Serif"/>
              </a:rPr>
              <a:t>Use big image</a:t>
            </a:r>
            <a:endParaRPr sz="2400">
              <a:highlight>
                <a:srgbClr val="FFFFFF"/>
              </a:highlight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1927550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5339611" y="1640700"/>
            <a:ext cx="1876800" cy="18621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620457" y="1640700"/>
            <a:ext cx="1876800" cy="1862100"/>
          </a:xfrm>
          <a:prstGeom prst="ellipse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Gray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{6DDE80A1-3DB0-4404-A094-81436BD70780}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20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7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30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15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9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5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24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16</a:t>
                      </a:r>
                      <a:endParaRPr sz="1400"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2009900" y="1755219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office</a:t>
            </a:r>
            <a:endParaRPr sz="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9" name="Google Shape;159;p25"/>
          <p:cNvSpPr/>
          <p:nvPr/>
        </p:nvSpPr>
        <p:spPr>
          <a:xfrm rot="8132739">
            <a:off x="3914046" y="1928088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/>
          <p:nvPr/>
        </p:nvSpPr>
        <p:spPr>
          <a:xfrm rot="8132739">
            <a:off x="1152957" y="2147319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/>
          <p:nvPr/>
        </p:nvSpPr>
        <p:spPr>
          <a:xfrm rot="8132739">
            <a:off x="2867297" y="3772988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/>
          <p:nvPr/>
        </p:nvSpPr>
        <p:spPr>
          <a:xfrm rot="8132739">
            <a:off x="4662488" y="4069269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/>
          <p:nvPr/>
        </p:nvSpPr>
        <p:spPr>
          <a:xfrm rot="8132739">
            <a:off x="6765924" y="2408657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/>
          <p:nvPr/>
        </p:nvSpPr>
        <p:spPr>
          <a:xfrm rot="8132739">
            <a:off x="7439665" y="4116188"/>
            <a:ext cx="111374" cy="111374"/>
          </a:xfrm>
          <a:prstGeom prst="teardrop">
            <a:avLst>
              <a:gd name="adj" fmla="val 100000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ctrTitle" idx="4294967295"/>
          </p:nvPr>
        </p:nvSpPr>
        <p:spPr>
          <a:xfrm>
            <a:off x="1154250" y="1583344"/>
            <a:ext cx="6835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89,526,124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4294967295"/>
          </p:nvPr>
        </p:nvSpPr>
        <p:spPr>
          <a:xfrm>
            <a:off x="1154250" y="2672285"/>
            <a:ext cx="6835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3F3F3"/>
                </a:highlight>
              </a:rPr>
              <a:t>89,526,124$</a:t>
            </a:r>
            <a:endParaRPr sz="4800">
              <a:highlight>
                <a:srgbClr val="F3F3F3"/>
              </a:highlight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79" name="Google Shape;17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200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3F3F3"/>
                </a:highlight>
              </a:rPr>
              <a:t>100%</a:t>
            </a:r>
            <a:endParaRPr sz="4800">
              <a:highlight>
                <a:srgbClr val="F3F3F3"/>
              </a:highlight>
            </a:endParaRPr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81" name="Google Shape;181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3F3F3"/>
                </a:highlight>
              </a:rPr>
              <a:t>185,244 users</a:t>
            </a:r>
            <a:endParaRPr sz="4800">
              <a:highlight>
                <a:srgbClr val="F3F3F3"/>
              </a:highlight>
            </a:endParaRPr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183" name="Google Shape;183;p2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843109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2"/>
          </p:nvPr>
        </p:nvSpPr>
        <p:spPr>
          <a:xfrm>
            <a:off x="843109" y="30289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3"/>
          </p:nvPr>
        </p:nvSpPr>
        <p:spPr>
          <a:xfrm>
            <a:off x="3370050" y="1428750"/>
            <a:ext cx="2403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 i="1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4294967295"/>
          </p:nvPr>
        </p:nvSpPr>
        <p:spPr>
          <a:xfrm>
            <a:off x="6740525" y="1428750"/>
            <a:ext cx="2403475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 i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4294967295"/>
          </p:nvPr>
        </p:nvSpPr>
        <p:spPr>
          <a:xfrm>
            <a:off x="0" y="3028950"/>
            <a:ext cx="2403475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 dirty="0"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4294967295"/>
          </p:nvPr>
        </p:nvSpPr>
        <p:spPr>
          <a:xfrm>
            <a:off x="6740525" y="3028950"/>
            <a:ext cx="2403475" cy="130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04" name="Google Shape;204;p29"/>
          <p:cNvGrpSpPr/>
          <p:nvPr/>
        </p:nvGrpSpPr>
        <p:grpSpPr>
          <a:xfrm>
            <a:off x="4509421" y="2734464"/>
            <a:ext cx="105519" cy="317060"/>
            <a:chOff x="4071800" y="2269925"/>
            <a:chExt cx="172925" cy="502950"/>
          </a:xfrm>
        </p:grpSpPr>
        <p:sp>
          <p:nvSpPr>
            <p:cNvPr id="205" name="Google Shape;205;p2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9"/>
          <p:cNvGrpSpPr/>
          <p:nvPr/>
        </p:nvGrpSpPr>
        <p:grpSpPr>
          <a:xfrm>
            <a:off x="6947210" y="1210260"/>
            <a:ext cx="286092" cy="244138"/>
            <a:chOff x="5268225" y="4341925"/>
            <a:chExt cx="468850" cy="387275"/>
          </a:xfrm>
        </p:grpSpPr>
        <p:sp>
          <p:nvSpPr>
            <p:cNvPr id="208" name="Google Shape;208;p2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9"/>
          <p:cNvGrpSpPr/>
          <p:nvPr/>
        </p:nvGrpSpPr>
        <p:grpSpPr>
          <a:xfrm>
            <a:off x="4412536" y="1186375"/>
            <a:ext cx="294269" cy="291733"/>
            <a:chOff x="6605925" y="948050"/>
            <a:chExt cx="482250" cy="462775"/>
          </a:xfrm>
        </p:grpSpPr>
        <p:sp>
          <p:nvSpPr>
            <p:cNvPr id="217" name="Google Shape;217;p2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29"/>
          <p:cNvGrpSpPr/>
          <p:nvPr/>
        </p:nvGrpSpPr>
        <p:grpSpPr>
          <a:xfrm>
            <a:off x="1913138" y="2810095"/>
            <a:ext cx="263805" cy="165842"/>
            <a:chOff x="3269900" y="3064500"/>
            <a:chExt cx="432325" cy="263075"/>
          </a:xfrm>
        </p:grpSpPr>
        <p:sp>
          <p:nvSpPr>
            <p:cNvPr id="224" name="Google Shape;224;p2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9"/>
          <p:cNvGrpSpPr/>
          <p:nvPr/>
        </p:nvGrpSpPr>
        <p:grpSpPr>
          <a:xfrm>
            <a:off x="6947416" y="2810523"/>
            <a:ext cx="293537" cy="165070"/>
            <a:chOff x="5937975" y="5081700"/>
            <a:chExt cx="481050" cy="261850"/>
          </a:xfrm>
        </p:grpSpPr>
        <p:sp>
          <p:nvSpPr>
            <p:cNvPr id="228" name="Google Shape;228;p2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9"/>
          <p:cNvGrpSpPr/>
          <p:nvPr/>
        </p:nvGrpSpPr>
        <p:grpSpPr>
          <a:xfrm>
            <a:off x="1917965" y="1200766"/>
            <a:ext cx="254148" cy="262940"/>
            <a:chOff x="5294400" y="974850"/>
            <a:chExt cx="416500" cy="417100"/>
          </a:xfrm>
        </p:grpSpPr>
        <p:sp>
          <p:nvSpPr>
            <p:cNvPr id="232" name="Google Shape;232;p2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550" y="307674"/>
            <a:ext cx="4862900" cy="40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body" idx="4294967295"/>
          </p:nvPr>
        </p:nvSpPr>
        <p:spPr>
          <a:xfrm>
            <a:off x="987425" y="809775"/>
            <a:ext cx="3571800" cy="3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Mobile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5488829" y="922326"/>
            <a:ext cx="18537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rgbClr val="999999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49" name="Google Shape;249;p31"/>
          <p:cNvGrpSpPr/>
          <p:nvPr/>
        </p:nvGrpSpPr>
        <p:grpSpPr>
          <a:xfrm>
            <a:off x="5434122" y="541615"/>
            <a:ext cx="1957398" cy="4060031"/>
            <a:chOff x="2547150" y="238125"/>
            <a:chExt cx="2525675" cy="5238750"/>
          </a:xfrm>
        </p:grpSpPr>
        <p:sp>
          <p:nvSpPr>
            <p:cNvPr id="250" name="Google Shape;250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829073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2.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작동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시나리오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417649" y="2443461"/>
            <a:ext cx="630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사용자는 파악하고 싶은 주제의 </a:t>
            </a:r>
            <a:r>
              <a:rPr lang="ko-KR" altLang="en-US" b="1" dirty="0" smtClean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키워드를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주어진 </a:t>
            </a:r>
            <a:r>
              <a:rPr lang="ko-KR" altLang="en-US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검색창에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입력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7649" y="1908389"/>
            <a:ext cx="630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(1/3)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203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body" idx="4294967295"/>
          </p:nvPr>
        </p:nvSpPr>
        <p:spPr>
          <a:xfrm>
            <a:off x="987425" y="809775"/>
            <a:ext cx="3116700" cy="3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Tablet project</a:t>
            </a:r>
            <a:endParaRPr b="1" i="1">
              <a:solidFill>
                <a:srgbClr val="FFFFFF"/>
              </a:solidFill>
              <a:highlight>
                <a:srgbClr val="434343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60" name="Google Shape;260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rgbClr val="999999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61" name="Google Shape;261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62" name="Google Shape;262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/>
          <p:nvPr/>
        </p:nvSpPr>
        <p:spPr>
          <a:xfrm>
            <a:off x="3799375" y="734150"/>
            <a:ext cx="3643582" cy="284354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3949026" y="883795"/>
            <a:ext cx="3344400" cy="21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rPr>
              <a:t>Place your screenshot here</a:t>
            </a:r>
            <a:endParaRPr sz="1000">
              <a:solidFill>
                <a:srgbClr val="999999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body" idx="4294967295"/>
          </p:nvPr>
        </p:nvSpPr>
        <p:spPr>
          <a:xfrm>
            <a:off x="987425" y="3297863"/>
            <a:ext cx="7182000" cy="10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highlight>
                  <a:srgbClr val="434343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Desktop project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 idx="4294967295"/>
          </p:nvPr>
        </p:nvSpPr>
        <p:spPr>
          <a:xfrm>
            <a:off x="1802250" y="1749319"/>
            <a:ext cx="55395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999999"/>
                </a:solidFill>
              </a:rPr>
              <a:t>thanks!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4294967295"/>
          </p:nvPr>
        </p:nvSpPr>
        <p:spPr>
          <a:xfrm>
            <a:off x="1802250" y="1945013"/>
            <a:ext cx="5539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4294967295"/>
          </p:nvPr>
        </p:nvSpPr>
        <p:spPr>
          <a:xfrm>
            <a:off x="1802250" y="2936888"/>
            <a:ext cx="5539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grpSp>
        <p:nvGrpSpPr>
          <p:cNvPr id="281" name="Google Shape;281;p34"/>
          <p:cNvGrpSpPr/>
          <p:nvPr/>
        </p:nvGrpSpPr>
        <p:grpSpPr>
          <a:xfrm>
            <a:off x="4182416" y="805186"/>
            <a:ext cx="779198" cy="777254"/>
            <a:chOff x="1278900" y="2333250"/>
            <a:chExt cx="381175" cy="381175"/>
          </a:xfrm>
        </p:grpSpPr>
        <p:sp>
          <p:nvSpPr>
            <p:cNvPr id="282" name="Google Shape;282;p3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92" name="Google Shape;292;p3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D1D1B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1D1D1B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2400"/>
              <a:buChar char="▣"/>
            </a:pPr>
            <a:r>
              <a:rPr lang="en" sz="2400">
                <a:solidFill>
                  <a:srgbClr val="1D1D1B"/>
                </a:solidFill>
              </a:rPr>
              <a:t>Presentation template by </a:t>
            </a:r>
            <a:r>
              <a:rPr lang="en" sz="2400" u="sng">
                <a:solidFill>
                  <a:srgbClr val="1D1D1B"/>
                </a:solidFill>
                <a:hlinkClick r:id="rId3"/>
              </a:rPr>
              <a:t>SlidesCarnival</a:t>
            </a:r>
            <a:endParaRPr sz="2400">
              <a:solidFill>
                <a:srgbClr val="1D1D1B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2400"/>
              <a:buChar char="▣"/>
            </a:pPr>
            <a:r>
              <a:rPr lang="en" sz="2400">
                <a:solidFill>
                  <a:srgbClr val="1D1D1B"/>
                </a:solidFill>
              </a:rPr>
              <a:t>Photographs by </a:t>
            </a:r>
            <a:r>
              <a:rPr lang="en" sz="2400" u="sng">
                <a:solidFill>
                  <a:srgbClr val="1D1D1B"/>
                </a:solidFill>
                <a:hlinkClick r:id="rId4"/>
              </a:rPr>
              <a:t>Unsplash</a:t>
            </a:r>
            <a:endParaRPr sz="2400">
              <a:solidFill>
                <a:srgbClr val="1D1D1B"/>
              </a:solidFill>
            </a:endParaRPr>
          </a:p>
        </p:txBody>
      </p:sp>
      <p:sp>
        <p:nvSpPr>
          <p:cNvPr id="293" name="Google Shape;293;p3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99" name="Google Shape;299;p36"/>
          <p:cNvSpPr txBox="1">
            <a:spLocks noGrp="1"/>
          </p:cNvSpPr>
          <p:nvPr>
            <p:ph type="body" idx="1"/>
          </p:nvPr>
        </p:nvSpPr>
        <p:spPr>
          <a:xfrm>
            <a:off x="1011600" y="1200150"/>
            <a:ext cx="7120800" cy="26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D1B"/>
                </a:solidFill>
              </a:rPr>
              <a:t>This presentations uses the following typographies:</a:t>
            </a:r>
            <a:endParaRPr sz="1800">
              <a:solidFill>
                <a:srgbClr val="1D1D1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D1D1B"/>
              </a:buClr>
              <a:buSzPts val="1800"/>
              <a:buChar char="▣"/>
            </a:pPr>
            <a:r>
              <a:rPr lang="en" sz="1800">
                <a:solidFill>
                  <a:srgbClr val="1D1D1B"/>
                </a:solidFill>
              </a:rPr>
              <a:t>Titles: </a:t>
            </a:r>
            <a:r>
              <a:rPr lang="en" sz="1800" b="1">
                <a:solidFill>
                  <a:srgbClr val="1D1D1B"/>
                </a:solidFill>
              </a:rPr>
              <a:t>Playfair Display</a:t>
            </a:r>
            <a:endParaRPr sz="1800" b="1">
              <a:solidFill>
                <a:srgbClr val="1D1D1B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800"/>
              <a:buChar char="▣"/>
            </a:pPr>
            <a:r>
              <a:rPr lang="en" sz="1800">
                <a:solidFill>
                  <a:srgbClr val="1D1D1B"/>
                </a:solidFill>
              </a:rPr>
              <a:t>Body copy: </a:t>
            </a:r>
            <a:r>
              <a:rPr lang="en" sz="1800" b="1">
                <a:solidFill>
                  <a:srgbClr val="1D1D1B"/>
                </a:solidFill>
              </a:rPr>
              <a:t>PT Serif</a:t>
            </a:r>
            <a:endParaRPr sz="1800" b="1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D1D1B"/>
                </a:solidFill>
              </a:rPr>
              <a:t>You can download the fonts on this page:</a:t>
            </a:r>
            <a:endParaRPr sz="1800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D1D1B"/>
                </a:solidFill>
                <a:hlinkClick r:id="rId3"/>
              </a:rPr>
              <a:t>https://www.fontsquirrel.com/fonts/playfair-display</a:t>
            </a:r>
            <a:endParaRPr sz="1800" b="1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D1D1B"/>
                </a:solidFill>
                <a:hlinkClick r:id="rId4"/>
              </a:rPr>
              <a:t>https://www.fontsquirrel.com/fonts/pt-serif</a:t>
            </a:r>
            <a:endParaRPr sz="1800">
              <a:solidFill>
                <a:srgbClr val="1D1D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1D1D1B"/>
              </a:solidFill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842250" y="3828750"/>
            <a:ext cx="7459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01" name="Google Shape;301;p3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sldNum" idx="12"/>
          </p:nvPr>
        </p:nvSpPr>
        <p:spPr>
          <a:xfrm>
            <a:off x="4297650" y="4800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07" name="Google Shape;307;p37"/>
          <p:cNvSpPr txBox="1"/>
          <p:nvPr/>
        </p:nvSpPr>
        <p:spPr>
          <a:xfrm>
            <a:off x="60961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308" name="Google Shape;308;p37"/>
          <p:cNvGrpSpPr/>
          <p:nvPr/>
        </p:nvGrpSpPr>
        <p:grpSpPr>
          <a:xfrm>
            <a:off x="501147" y="404794"/>
            <a:ext cx="342903" cy="447293"/>
            <a:chOff x="590250" y="244200"/>
            <a:chExt cx="407975" cy="532175"/>
          </a:xfrm>
        </p:grpSpPr>
        <p:sp>
          <p:nvSpPr>
            <p:cNvPr id="309" name="Google Shape;309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7"/>
          <p:cNvGrpSpPr/>
          <p:nvPr/>
        </p:nvGrpSpPr>
        <p:grpSpPr>
          <a:xfrm>
            <a:off x="1053839" y="470816"/>
            <a:ext cx="372594" cy="310144"/>
            <a:chOff x="1247825" y="322750"/>
            <a:chExt cx="443300" cy="369000"/>
          </a:xfrm>
        </p:grpSpPr>
        <p:sp>
          <p:nvSpPr>
            <p:cNvPr id="324" name="Google Shape;324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7"/>
          <p:cNvGrpSpPr/>
          <p:nvPr/>
        </p:nvGrpSpPr>
        <p:grpSpPr>
          <a:xfrm>
            <a:off x="1627018" y="469282"/>
            <a:ext cx="356204" cy="313212"/>
            <a:chOff x="1929775" y="320925"/>
            <a:chExt cx="423800" cy="372650"/>
          </a:xfrm>
        </p:grpSpPr>
        <p:sp>
          <p:nvSpPr>
            <p:cNvPr id="330" name="Google Shape;330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37"/>
          <p:cNvSpPr/>
          <p:nvPr/>
        </p:nvSpPr>
        <p:spPr>
          <a:xfrm>
            <a:off x="22243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8092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37"/>
          <p:cNvGrpSpPr/>
          <p:nvPr/>
        </p:nvGrpSpPr>
        <p:grpSpPr>
          <a:xfrm>
            <a:off x="3896662" y="433960"/>
            <a:ext cx="336767" cy="383835"/>
            <a:chOff x="4630125" y="278900"/>
            <a:chExt cx="400675" cy="456675"/>
          </a:xfrm>
        </p:grpSpPr>
        <p:sp>
          <p:nvSpPr>
            <p:cNvPr id="338" name="Google Shape;338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37"/>
          <p:cNvSpPr/>
          <p:nvPr/>
        </p:nvSpPr>
        <p:spPr>
          <a:xfrm>
            <a:off x="44372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37"/>
          <p:cNvGrpSpPr/>
          <p:nvPr/>
        </p:nvGrpSpPr>
        <p:grpSpPr>
          <a:xfrm>
            <a:off x="506274" y="980516"/>
            <a:ext cx="342882" cy="418128"/>
            <a:chOff x="596350" y="929175"/>
            <a:chExt cx="407950" cy="497475"/>
          </a:xfrm>
        </p:grpSpPr>
        <p:sp>
          <p:nvSpPr>
            <p:cNvPr id="344" name="Google Shape;344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7"/>
          <p:cNvGrpSpPr/>
          <p:nvPr/>
        </p:nvGrpSpPr>
        <p:grpSpPr>
          <a:xfrm>
            <a:off x="1630590" y="1041431"/>
            <a:ext cx="349060" cy="298882"/>
            <a:chOff x="1934025" y="1001650"/>
            <a:chExt cx="415300" cy="355600"/>
          </a:xfrm>
        </p:grpSpPr>
        <p:sp>
          <p:nvSpPr>
            <p:cNvPr id="352" name="Google Shape;352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37"/>
          <p:cNvSpPr/>
          <p:nvPr/>
        </p:nvSpPr>
        <p:spPr>
          <a:xfrm>
            <a:off x="21946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27601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33302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39065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37"/>
          <p:cNvGrpSpPr/>
          <p:nvPr/>
        </p:nvGrpSpPr>
        <p:grpSpPr>
          <a:xfrm>
            <a:off x="4454985" y="1018906"/>
            <a:ext cx="350068" cy="350573"/>
            <a:chOff x="5294400" y="974850"/>
            <a:chExt cx="416500" cy="417100"/>
          </a:xfrm>
        </p:grpSpPr>
        <p:sp>
          <p:nvSpPr>
            <p:cNvPr id="361" name="Google Shape;361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37"/>
          <p:cNvGrpSpPr/>
          <p:nvPr/>
        </p:nvGrpSpPr>
        <p:grpSpPr>
          <a:xfrm>
            <a:off x="4978007" y="979507"/>
            <a:ext cx="433992" cy="422729"/>
            <a:chOff x="5916675" y="927975"/>
            <a:chExt cx="516350" cy="502950"/>
          </a:xfrm>
        </p:grpSpPr>
        <p:sp>
          <p:nvSpPr>
            <p:cNvPr id="364" name="Google Shape;364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37"/>
          <p:cNvGrpSpPr/>
          <p:nvPr/>
        </p:nvGrpSpPr>
        <p:grpSpPr>
          <a:xfrm>
            <a:off x="479651" y="1628920"/>
            <a:ext cx="391001" cy="264085"/>
            <a:chOff x="564675" y="1700625"/>
            <a:chExt cx="465200" cy="314200"/>
          </a:xfrm>
        </p:grpSpPr>
        <p:sp>
          <p:nvSpPr>
            <p:cNvPr id="367" name="Google Shape;367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7"/>
          <p:cNvGrpSpPr/>
          <p:nvPr/>
        </p:nvGrpSpPr>
        <p:grpSpPr>
          <a:xfrm>
            <a:off x="1044635" y="1564432"/>
            <a:ext cx="391001" cy="382827"/>
            <a:chOff x="1236875" y="1623900"/>
            <a:chExt cx="465200" cy="455475"/>
          </a:xfrm>
        </p:grpSpPr>
        <p:sp>
          <p:nvSpPr>
            <p:cNvPr id="371" name="Google Shape;371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7"/>
          <p:cNvGrpSpPr/>
          <p:nvPr/>
        </p:nvGrpSpPr>
        <p:grpSpPr>
          <a:xfrm>
            <a:off x="1621890" y="1572627"/>
            <a:ext cx="366458" cy="366437"/>
            <a:chOff x="1923675" y="1633650"/>
            <a:chExt cx="436000" cy="435975"/>
          </a:xfrm>
        </p:grpSpPr>
        <p:sp>
          <p:nvSpPr>
            <p:cNvPr id="379" name="Google Shape;379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168719" y="1676513"/>
            <a:ext cx="369505" cy="369505"/>
            <a:chOff x="2594050" y="1631825"/>
            <a:chExt cx="439625" cy="439625"/>
          </a:xfrm>
        </p:grpSpPr>
        <p:sp>
          <p:nvSpPr>
            <p:cNvPr id="386" name="Google Shape;386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37"/>
          <p:cNvSpPr/>
          <p:nvPr/>
        </p:nvSpPr>
        <p:spPr>
          <a:xfrm>
            <a:off x="27667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7"/>
          <p:cNvGrpSpPr/>
          <p:nvPr/>
        </p:nvGrpSpPr>
        <p:grpSpPr>
          <a:xfrm>
            <a:off x="3350106" y="1543462"/>
            <a:ext cx="299911" cy="424768"/>
            <a:chOff x="3979850" y="1598950"/>
            <a:chExt cx="356825" cy="505375"/>
          </a:xfrm>
        </p:grpSpPr>
        <p:sp>
          <p:nvSpPr>
            <p:cNvPr id="392" name="Google Shape;392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37"/>
          <p:cNvGrpSpPr/>
          <p:nvPr/>
        </p:nvGrpSpPr>
        <p:grpSpPr>
          <a:xfrm>
            <a:off x="3867496" y="1634551"/>
            <a:ext cx="395098" cy="242589"/>
            <a:chOff x="4595425" y="1707325"/>
            <a:chExt cx="470075" cy="288625"/>
          </a:xfrm>
        </p:grpSpPr>
        <p:sp>
          <p:nvSpPr>
            <p:cNvPr id="395" name="Google Shape;395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7"/>
          <p:cNvGrpSpPr/>
          <p:nvPr/>
        </p:nvGrpSpPr>
        <p:grpSpPr>
          <a:xfrm>
            <a:off x="4451413" y="1575191"/>
            <a:ext cx="357234" cy="361310"/>
            <a:chOff x="5290150" y="1636700"/>
            <a:chExt cx="425025" cy="429875"/>
          </a:xfrm>
        </p:grpSpPr>
        <p:sp>
          <p:nvSpPr>
            <p:cNvPr id="401" name="Google Shape;401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5015367" y="1564432"/>
            <a:ext cx="359272" cy="376691"/>
            <a:chOff x="5961125" y="1623900"/>
            <a:chExt cx="427450" cy="448175"/>
          </a:xfrm>
        </p:grpSpPr>
        <p:sp>
          <p:nvSpPr>
            <p:cNvPr id="404" name="Google Shape;404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5568059" y="1574161"/>
            <a:ext cx="383835" cy="363369"/>
            <a:chOff x="6618700" y="1635475"/>
            <a:chExt cx="456675" cy="432325"/>
          </a:xfrm>
        </p:grpSpPr>
        <p:sp>
          <p:nvSpPr>
            <p:cNvPr id="412" name="Google Shape;412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523147" y="2157573"/>
            <a:ext cx="304009" cy="326513"/>
            <a:chOff x="616425" y="2329600"/>
            <a:chExt cx="361700" cy="388475"/>
          </a:xfrm>
        </p:grpSpPr>
        <p:sp>
          <p:nvSpPr>
            <p:cNvPr id="418" name="Google Shape;418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7"/>
          <p:cNvGrpSpPr/>
          <p:nvPr/>
        </p:nvGrpSpPr>
        <p:grpSpPr>
          <a:xfrm>
            <a:off x="1079957" y="2160641"/>
            <a:ext cx="320378" cy="320378"/>
            <a:chOff x="1278900" y="2333250"/>
            <a:chExt cx="381175" cy="381175"/>
          </a:xfrm>
        </p:grpSpPr>
        <p:sp>
          <p:nvSpPr>
            <p:cNvPr id="427" name="Google Shape;427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7"/>
          <p:cNvGrpSpPr/>
          <p:nvPr/>
        </p:nvGrpSpPr>
        <p:grpSpPr>
          <a:xfrm>
            <a:off x="1644920" y="2160641"/>
            <a:ext cx="320399" cy="320378"/>
            <a:chOff x="1951075" y="2333250"/>
            <a:chExt cx="381200" cy="381175"/>
          </a:xfrm>
        </p:grpSpPr>
        <p:sp>
          <p:nvSpPr>
            <p:cNvPr id="432" name="Google Shape;432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7"/>
          <p:cNvGrpSpPr/>
          <p:nvPr/>
        </p:nvGrpSpPr>
        <p:grpSpPr>
          <a:xfrm>
            <a:off x="2209904" y="2160641"/>
            <a:ext cx="320378" cy="320378"/>
            <a:chOff x="2623275" y="2333250"/>
            <a:chExt cx="381175" cy="381175"/>
          </a:xfrm>
        </p:grpSpPr>
        <p:sp>
          <p:nvSpPr>
            <p:cNvPr id="437" name="Google Shape;437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37"/>
          <p:cNvGrpSpPr/>
          <p:nvPr/>
        </p:nvGrpSpPr>
        <p:grpSpPr>
          <a:xfrm>
            <a:off x="2849609" y="2105378"/>
            <a:ext cx="170937" cy="426827"/>
            <a:chOff x="3384375" y="2267500"/>
            <a:chExt cx="203375" cy="507825"/>
          </a:xfrm>
        </p:grpSpPr>
        <p:sp>
          <p:nvSpPr>
            <p:cNvPr id="442" name="Google Shape;442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7"/>
          <p:cNvGrpSpPr/>
          <p:nvPr/>
        </p:nvGrpSpPr>
        <p:grpSpPr>
          <a:xfrm>
            <a:off x="3994916" y="2159611"/>
            <a:ext cx="140237" cy="318339"/>
            <a:chOff x="4747025" y="2332025"/>
            <a:chExt cx="166850" cy="378750"/>
          </a:xfrm>
        </p:grpSpPr>
        <p:sp>
          <p:nvSpPr>
            <p:cNvPr id="445" name="Google Shape;445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7"/>
          <p:cNvGrpSpPr/>
          <p:nvPr/>
        </p:nvGrpSpPr>
        <p:grpSpPr>
          <a:xfrm>
            <a:off x="3427390" y="2107416"/>
            <a:ext cx="145343" cy="422729"/>
            <a:chOff x="4071800" y="2269925"/>
            <a:chExt cx="172925" cy="502950"/>
          </a:xfrm>
        </p:grpSpPr>
        <p:sp>
          <p:nvSpPr>
            <p:cNvPr id="448" name="Google Shape;448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7"/>
          <p:cNvSpPr/>
          <p:nvPr/>
        </p:nvSpPr>
        <p:spPr>
          <a:xfrm>
            <a:off x="44700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37"/>
          <p:cNvGrpSpPr/>
          <p:nvPr/>
        </p:nvGrpSpPr>
        <p:grpSpPr>
          <a:xfrm>
            <a:off x="5025096" y="2158077"/>
            <a:ext cx="345971" cy="325505"/>
            <a:chOff x="5972700" y="2330200"/>
            <a:chExt cx="411625" cy="387275"/>
          </a:xfrm>
        </p:grpSpPr>
        <p:sp>
          <p:nvSpPr>
            <p:cNvPr id="452" name="Google Shape;452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37"/>
          <p:cNvGrpSpPr/>
          <p:nvPr/>
        </p:nvGrpSpPr>
        <p:grpSpPr>
          <a:xfrm>
            <a:off x="620393" y="2686206"/>
            <a:ext cx="109538" cy="399195"/>
            <a:chOff x="732125" y="2958550"/>
            <a:chExt cx="130325" cy="474950"/>
          </a:xfrm>
        </p:grpSpPr>
        <p:sp>
          <p:nvSpPr>
            <p:cNvPr id="455" name="Google Shape;455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37"/>
          <p:cNvSpPr/>
          <p:nvPr/>
        </p:nvSpPr>
        <p:spPr>
          <a:xfrm>
            <a:off x="16373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11158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37"/>
          <p:cNvGrpSpPr/>
          <p:nvPr/>
        </p:nvGrpSpPr>
        <p:grpSpPr>
          <a:xfrm>
            <a:off x="2176137" y="2699002"/>
            <a:ext cx="387933" cy="367467"/>
            <a:chOff x="2583100" y="2973775"/>
            <a:chExt cx="461550" cy="437200"/>
          </a:xfrm>
        </p:grpSpPr>
        <p:sp>
          <p:nvSpPr>
            <p:cNvPr id="466" name="Google Shape;466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7"/>
          <p:cNvSpPr/>
          <p:nvPr/>
        </p:nvSpPr>
        <p:spPr>
          <a:xfrm>
            <a:off x="38870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7"/>
          <p:cNvGrpSpPr/>
          <p:nvPr/>
        </p:nvGrpSpPr>
        <p:grpSpPr>
          <a:xfrm>
            <a:off x="4415586" y="2727159"/>
            <a:ext cx="435022" cy="323445"/>
            <a:chOff x="5247525" y="3007275"/>
            <a:chExt cx="517575" cy="384825"/>
          </a:xfrm>
        </p:grpSpPr>
        <p:sp>
          <p:nvSpPr>
            <p:cNvPr id="470" name="Google Shape;470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3326572" y="2708731"/>
            <a:ext cx="342882" cy="350068"/>
            <a:chOff x="3951850" y="2985350"/>
            <a:chExt cx="407950" cy="416500"/>
          </a:xfrm>
        </p:grpSpPr>
        <p:sp>
          <p:nvSpPr>
            <p:cNvPr id="473" name="Google Shape;473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7"/>
          <p:cNvGrpSpPr/>
          <p:nvPr/>
        </p:nvGrpSpPr>
        <p:grpSpPr>
          <a:xfrm>
            <a:off x="483244" y="3298279"/>
            <a:ext cx="397136" cy="305017"/>
            <a:chOff x="568950" y="3686775"/>
            <a:chExt cx="472500" cy="362900"/>
          </a:xfrm>
        </p:grpSpPr>
        <p:sp>
          <p:nvSpPr>
            <p:cNvPr id="478" name="Google Shape;478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/>
          <p:nvPr/>
        </p:nvSpPr>
        <p:spPr>
          <a:xfrm>
            <a:off x="50600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37"/>
          <p:cNvGrpSpPr/>
          <p:nvPr/>
        </p:nvGrpSpPr>
        <p:grpSpPr>
          <a:xfrm>
            <a:off x="1051296" y="3323872"/>
            <a:ext cx="377700" cy="253852"/>
            <a:chOff x="1244800" y="3717225"/>
            <a:chExt cx="449375" cy="302025"/>
          </a:xfrm>
        </p:grpSpPr>
        <p:sp>
          <p:nvSpPr>
            <p:cNvPr id="483" name="Google Shape;483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7"/>
          <p:cNvGrpSpPr/>
          <p:nvPr/>
        </p:nvGrpSpPr>
        <p:grpSpPr>
          <a:xfrm>
            <a:off x="1621386" y="3304414"/>
            <a:ext cx="367467" cy="287115"/>
            <a:chOff x="1923075" y="3694075"/>
            <a:chExt cx="437200" cy="341600"/>
          </a:xfrm>
        </p:grpSpPr>
        <p:sp>
          <p:nvSpPr>
            <p:cNvPr id="490" name="Google Shape;490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7"/>
          <p:cNvGrpSpPr/>
          <p:nvPr/>
        </p:nvGrpSpPr>
        <p:grpSpPr>
          <a:xfrm>
            <a:off x="2189942" y="3299813"/>
            <a:ext cx="360301" cy="295814"/>
            <a:chOff x="2599525" y="3688600"/>
            <a:chExt cx="428675" cy="351950"/>
          </a:xfrm>
        </p:grpSpPr>
        <p:sp>
          <p:nvSpPr>
            <p:cNvPr id="500" name="Google Shape;500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7"/>
          <p:cNvGrpSpPr/>
          <p:nvPr/>
        </p:nvGrpSpPr>
        <p:grpSpPr>
          <a:xfrm>
            <a:off x="2772325" y="3279346"/>
            <a:ext cx="333700" cy="329077"/>
            <a:chOff x="3292425" y="3664250"/>
            <a:chExt cx="397025" cy="391525"/>
          </a:xfrm>
        </p:grpSpPr>
        <p:sp>
          <p:nvSpPr>
            <p:cNvPr id="504" name="Google Shape;504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7"/>
          <p:cNvGrpSpPr/>
          <p:nvPr/>
        </p:nvGrpSpPr>
        <p:grpSpPr>
          <a:xfrm>
            <a:off x="3310182" y="3321813"/>
            <a:ext cx="369526" cy="268183"/>
            <a:chOff x="3932350" y="3714775"/>
            <a:chExt cx="439650" cy="319075"/>
          </a:xfrm>
        </p:grpSpPr>
        <p:sp>
          <p:nvSpPr>
            <p:cNvPr id="508" name="Google Shape;508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7"/>
          <p:cNvGrpSpPr/>
          <p:nvPr/>
        </p:nvGrpSpPr>
        <p:grpSpPr>
          <a:xfrm>
            <a:off x="3875166" y="3321813"/>
            <a:ext cx="369505" cy="268183"/>
            <a:chOff x="4604550" y="3714775"/>
            <a:chExt cx="439625" cy="319075"/>
          </a:xfrm>
        </p:grpSpPr>
        <p:sp>
          <p:nvSpPr>
            <p:cNvPr id="514" name="Google Shape;514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4453451" y="3294181"/>
            <a:ext cx="353136" cy="313738"/>
            <a:chOff x="5292575" y="3681900"/>
            <a:chExt cx="420150" cy="373275"/>
          </a:xfrm>
        </p:grpSpPr>
        <p:sp>
          <p:nvSpPr>
            <p:cNvPr id="517" name="Google Shape;517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7"/>
          <p:cNvGrpSpPr/>
          <p:nvPr/>
        </p:nvGrpSpPr>
        <p:grpSpPr>
          <a:xfrm>
            <a:off x="4998473" y="3254258"/>
            <a:ext cx="393060" cy="393060"/>
            <a:chOff x="5941025" y="3634400"/>
            <a:chExt cx="467650" cy="467650"/>
          </a:xfrm>
        </p:grpSpPr>
        <p:sp>
          <p:nvSpPr>
            <p:cNvPr id="525" name="Google Shape;525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5588546" y="3279346"/>
            <a:ext cx="342882" cy="342903"/>
            <a:chOff x="6643075" y="3664250"/>
            <a:chExt cx="407950" cy="407975"/>
          </a:xfrm>
        </p:grpSpPr>
        <p:sp>
          <p:nvSpPr>
            <p:cNvPr id="532" name="Google Shape;532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7"/>
          <p:cNvGrpSpPr/>
          <p:nvPr/>
        </p:nvGrpSpPr>
        <p:grpSpPr>
          <a:xfrm>
            <a:off x="489380" y="3830000"/>
            <a:ext cx="371564" cy="371543"/>
            <a:chOff x="576250" y="4319400"/>
            <a:chExt cx="442075" cy="442050"/>
          </a:xfrm>
        </p:grpSpPr>
        <p:sp>
          <p:nvSpPr>
            <p:cNvPr id="535" name="Google Shape;535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/>
          <p:nvPr/>
        </p:nvSpPr>
        <p:spPr>
          <a:xfrm>
            <a:off x="10390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7"/>
          <p:cNvSpPr/>
          <p:nvPr/>
        </p:nvSpPr>
        <p:spPr>
          <a:xfrm>
            <a:off x="33297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7"/>
          <p:cNvSpPr/>
          <p:nvPr/>
        </p:nvSpPr>
        <p:spPr>
          <a:xfrm>
            <a:off x="27647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7"/>
          <p:cNvSpPr/>
          <p:nvPr/>
        </p:nvSpPr>
        <p:spPr>
          <a:xfrm>
            <a:off x="38932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37"/>
          <p:cNvGrpSpPr/>
          <p:nvPr/>
        </p:nvGrpSpPr>
        <p:grpSpPr>
          <a:xfrm>
            <a:off x="4432985" y="3848932"/>
            <a:ext cx="394068" cy="325505"/>
            <a:chOff x="5268225" y="4341925"/>
            <a:chExt cx="468850" cy="387275"/>
          </a:xfrm>
        </p:grpSpPr>
        <p:sp>
          <p:nvSpPr>
            <p:cNvPr id="544" name="Google Shape;544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7"/>
          <p:cNvGrpSpPr/>
          <p:nvPr/>
        </p:nvGrpSpPr>
        <p:grpSpPr>
          <a:xfrm>
            <a:off x="5017931" y="3838699"/>
            <a:ext cx="354145" cy="354145"/>
            <a:chOff x="5964175" y="4329750"/>
            <a:chExt cx="421350" cy="421350"/>
          </a:xfrm>
        </p:grpSpPr>
        <p:sp>
          <p:nvSpPr>
            <p:cNvPr id="553" name="Google Shape;553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7"/>
          <p:cNvGrpSpPr/>
          <p:nvPr/>
        </p:nvGrpSpPr>
        <p:grpSpPr>
          <a:xfrm>
            <a:off x="1053839" y="4403683"/>
            <a:ext cx="372594" cy="360301"/>
            <a:chOff x="1247825" y="5001950"/>
            <a:chExt cx="443300" cy="428675"/>
          </a:xfrm>
        </p:grpSpPr>
        <p:sp>
          <p:nvSpPr>
            <p:cNvPr id="556" name="Google Shape;556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7"/>
          <p:cNvGrpSpPr/>
          <p:nvPr/>
        </p:nvGrpSpPr>
        <p:grpSpPr>
          <a:xfrm>
            <a:off x="1652085" y="4385760"/>
            <a:ext cx="306068" cy="389992"/>
            <a:chOff x="1959600" y="4980625"/>
            <a:chExt cx="364150" cy="464000"/>
          </a:xfrm>
        </p:grpSpPr>
        <p:sp>
          <p:nvSpPr>
            <p:cNvPr id="563" name="Google Shape;563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7"/>
          <p:cNvGrpSpPr/>
          <p:nvPr/>
        </p:nvGrpSpPr>
        <p:grpSpPr>
          <a:xfrm>
            <a:off x="2194565" y="4400615"/>
            <a:ext cx="351077" cy="360806"/>
            <a:chOff x="2605025" y="4998300"/>
            <a:chExt cx="417700" cy="429275"/>
          </a:xfrm>
        </p:grpSpPr>
        <p:sp>
          <p:nvSpPr>
            <p:cNvPr id="571" name="Google Shape;571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7"/>
          <p:cNvGrpSpPr/>
          <p:nvPr/>
        </p:nvGrpSpPr>
        <p:grpSpPr>
          <a:xfrm>
            <a:off x="2725257" y="4403683"/>
            <a:ext cx="419662" cy="349543"/>
            <a:chOff x="3236425" y="5001950"/>
            <a:chExt cx="499300" cy="415875"/>
          </a:xfrm>
        </p:grpSpPr>
        <p:sp>
          <p:nvSpPr>
            <p:cNvPr id="575" name="Google Shape;575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7"/>
          <p:cNvGrpSpPr/>
          <p:nvPr/>
        </p:nvGrpSpPr>
        <p:grpSpPr>
          <a:xfrm>
            <a:off x="3340377" y="4385760"/>
            <a:ext cx="319369" cy="380263"/>
            <a:chOff x="3968275" y="4980625"/>
            <a:chExt cx="379975" cy="452425"/>
          </a:xfrm>
        </p:grpSpPr>
        <p:sp>
          <p:nvSpPr>
            <p:cNvPr id="582" name="Google Shape;582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7"/>
          <p:cNvGrpSpPr/>
          <p:nvPr/>
        </p:nvGrpSpPr>
        <p:grpSpPr>
          <a:xfrm>
            <a:off x="4995910" y="4470713"/>
            <a:ext cx="404323" cy="220085"/>
            <a:chOff x="5937975" y="5081700"/>
            <a:chExt cx="481050" cy="261850"/>
          </a:xfrm>
        </p:grpSpPr>
        <p:sp>
          <p:nvSpPr>
            <p:cNvPr id="586" name="Google Shape;586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7"/>
          <p:cNvGrpSpPr/>
          <p:nvPr/>
        </p:nvGrpSpPr>
        <p:grpSpPr>
          <a:xfrm>
            <a:off x="5614118" y="4428247"/>
            <a:ext cx="290183" cy="333679"/>
            <a:chOff x="6673500" y="5031175"/>
            <a:chExt cx="345250" cy="397000"/>
          </a:xfrm>
        </p:grpSpPr>
        <p:sp>
          <p:nvSpPr>
            <p:cNvPr id="590" name="Google Shape;590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3306105" y="452892"/>
            <a:ext cx="387933" cy="345971"/>
            <a:chOff x="3927500" y="301425"/>
            <a:chExt cx="461550" cy="411625"/>
          </a:xfrm>
        </p:grpSpPr>
        <p:sp>
          <p:nvSpPr>
            <p:cNvPr id="596" name="Google Shape;596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37"/>
          <p:cNvGrpSpPr/>
          <p:nvPr/>
        </p:nvGrpSpPr>
        <p:grpSpPr>
          <a:xfrm>
            <a:off x="5593652" y="459553"/>
            <a:ext cx="332670" cy="332670"/>
            <a:chOff x="6649150" y="309350"/>
            <a:chExt cx="395800" cy="395800"/>
          </a:xfrm>
        </p:grpSpPr>
        <p:sp>
          <p:nvSpPr>
            <p:cNvPr id="624" name="Google Shape;624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5026105" y="467223"/>
            <a:ext cx="337797" cy="319873"/>
            <a:chOff x="5973900" y="318475"/>
            <a:chExt cx="401900" cy="380575"/>
          </a:xfrm>
        </p:grpSpPr>
        <p:sp>
          <p:nvSpPr>
            <p:cNvPr id="648" name="Google Shape;648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37"/>
          <p:cNvGrpSpPr/>
          <p:nvPr/>
        </p:nvGrpSpPr>
        <p:grpSpPr>
          <a:xfrm>
            <a:off x="1071258" y="980516"/>
            <a:ext cx="342882" cy="418128"/>
            <a:chOff x="1268550" y="929175"/>
            <a:chExt cx="407950" cy="497475"/>
          </a:xfrm>
        </p:grpSpPr>
        <p:sp>
          <p:nvSpPr>
            <p:cNvPr id="663" name="Google Shape;663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7"/>
          <p:cNvGrpSpPr/>
          <p:nvPr/>
        </p:nvGrpSpPr>
        <p:grpSpPr>
          <a:xfrm>
            <a:off x="5557322" y="996380"/>
            <a:ext cx="405331" cy="388962"/>
            <a:chOff x="6605925" y="948050"/>
            <a:chExt cx="482250" cy="462775"/>
          </a:xfrm>
        </p:grpSpPr>
        <p:sp>
          <p:nvSpPr>
            <p:cNvPr id="667" name="Google Shape;667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7"/>
          <p:cNvGrpSpPr/>
          <p:nvPr/>
        </p:nvGrpSpPr>
        <p:grpSpPr>
          <a:xfrm>
            <a:off x="5652004" y="2148349"/>
            <a:ext cx="215966" cy="342399"/>
            <a:chOff x="6718575" y="2318625"/>
            <a:chExt cx="256950" cy="407375"/>
          </a:xfrm>
        </p:grpSpPr>
        <p:sp>
          <p:nvSpPr>
            <p:cNvPr id="674" name="Google Shape;674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2753393" y="2775257"/>
            <a:ext cx="363369" cy="221115"/>
            <a:chOff x="3269900" y="3064500"/>
            <a:chExt cx="432325" cy="263075"/>
          </a:xfrm>
        </p:grpSpPr>
        <p:sp>
          <p:nvSpPr>
            <p:cNvPr id="683" name="Google Shape;683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37"/>
          <p:cNvGrpSpPr/>
          <p:nvPr/>
        </p:nvGrpSpPr>
        <p:grpSpPr>
          <a:xfrm>
            <a:off x="5627419" y="2707701"/>
            <a:ext cx="265115" cy="372594"/>
            <a:chOff x="6689325" y="2984125"/>
            <a:chExt cx="315425" cy="443300"/>
          </a:xfrm>
        </p:grpSpPr>
        <p:sp>
          <p:nvSpPr>
            <p:cNvPr id="687" name="Google Shape;687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7"/>
          <p:cNvGrpSpPr/>
          <p:nvPr/>
        </p:nvGrpSpPr>
        <p:grpSpPr>
          <a:xfrm>
            <a:off x="1676145" y="3802369"/>
            <a:ext cx="256416" cy="414535"/>
            <a:chOff x="1988225" y="4286525"/>
            <a:chExt cx="305075" cy="493200"/>
          </a:xfrm>
        </p:grpSpPr>
        <p:sp>
          <p:nvSpPr>
            <p:cNvPr id="693" name="Google Shape;693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2220137" y="3831534"/>
            <a:ext cx="309640" cy="392030"/>
            <a:chOff x="2635450" y="4321225"/>
            <a:chExt cx="368400" cy="466425"/>
          </a:xfrm>
        </p:grpSpPr>
        <p:sp>
          <p:nvSpPr>
            <p:cNvPr id="701" name="Google Shape;701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7"/>
          <p:cNvGrpSpPr/>
          <p:nvPr/>
        </p:nvGrpSpPr>
        <p:grpSpPr>
          <a:xfrm>
            <a:off x="5588546" y="3821805"/>
            <a:ext cx="342882" cy="383835"/>
            <a:chOff x="6643075" y="4309650"/>
            <a:chExt cx="407950" cy="456675"/>
          </a:xfrm>
        </p:grpSpPr>
        <p:sp>
          <p:nvSpPr>
            <p:cNvPr id="708" name="Google Shape;708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4403819" y="4363760"/>
            <a:ext cx="452420" cy="433992"/>
            <a:chOff x="5233525" y="4954450"/>
            <a:chExt cx="538275" cy="516350"/>
          </a:xfrm>
        </p:grpSpPr>
        <p:sp>
          <p:nvSpPr>
            <p:cNvPr id="718" name="Google Shape;718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7"/>
          <p:cNvGrpSpPr/>
          <p:nvPr/>
        </p:nvGrpSpPr>
        <p:grpSpPr>
          <a:xfrm>
            <a:off x="3834738" y="4371429"/>
            <a:ext cx="460615" cy="418653"/>
            <a:chOff x="4556450" y="4963575"/>
            <a:chExt cx="548025" cy="498100"/>
          </a:xfrm>
        </p:grpSpPr>
        <p:sp>
          <p:nvSpPr>
            <p:cNvPr id="730" name="Google Shape;730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452020" y="4462014"/>
            <a:ext cx="445255" cy="246182"/>
            <a:chOff x="531800" y="5071350"/>
            <a:chExt cx="529750" cy="292900"/>
          </a:xfrm>
        </p:grpSpPr>
        <p:sp>
          <p:nvSpPr>
            <p:cNvPr id="736" name="Google Shape;736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7"/>
          <p:cNvGrpSpPr/>
          <p:nvPr/>
        </p:nvGrpSpPr>
        <p:grpSpPr>
          <a:xfrm>
            <a:off x="7091494" y="1875175"/>
            <a:ext cx="433992" cy="422729"/>
            <a:chOff x="5916675" y="927975"/>
            <a:chExt cx="516350" cy="502950"/>
          </a:xfrm>
        </p:grpSpPr>
        <p:sp>
          <p:nvSpPr>
            <p:cNvPr id="744" name="Google Shape;744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7"/>
          <p:cNvGrpSpPr/>
          <p:nvPr/>
        </p:nvGrpSpPr>
        <p:grpSpPr>
          <a:xfrm>
            <a:off x="6207514" y="2581077"/>
            <a:ext cx="1079481" cy="1051467"/>
            <a:chOff x="5916675" y="927975"/>
            <a:chExt cx="516350" cy="502950"/>
          </a:xfrm>
        </p:grpSpPr>
        <p:sp>
          <p:nvSpPr>
            <p:cNvPr id="747" name="Google Shape;747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7"/>
          <p:cNvGrpSpPr/>
          <p:nvPr/>
        </p:nvGrpSpPr>
        <p:grpSpPr>
          <a:xfrm>
            <a:off x="6207657" y="1875175"/>
            <a:ext cx="433992" cy="422729"/>
            <a:chOff x="5916675" y="927975"/>
            <a:chExt cx="516350" cy="502950"/>
          </a:xfrm>
        </p:grpSpPr>
        <p:sp>
          <p:nvSpPr>
            <p:cNvPr id="750" name="Google Shape;750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7"/>
          <p:cNvSpPr/>
          <p:nvPr/>
        </p:nvSpPr>
        <p:spPr>
          <a:xfrm>
            <a:off x="72836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63998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66853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 txBox="1"/>
          <p:nvPr/>
        </p:nvSpPr>
        <p:spPr>
          <a:xfrm>
            <a:off x="2087650" y="89525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Now you can use any emoji as an icon!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0" name="Google Shape;760;p38"/>
          <p:cNvSpPr txBox="1"/>
          <p:nvPr/>
        </p:nvSpPr>
        <p:spPr>
          <a:xfrm>
            <a:off x="731900" y="22950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1" name="Google Shape;761;p38"/>
          <p:cNvSpPr txBox="1"/>
          <p:nvPr/>
        </p:nvSpPr>
        <p:spPr>
          <a:xfrm>
            <a:off x="572775" y="10042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5"/>
                </a:solidFill>
                <a:latin typeface="PT Serif"/>
                <a:ea typeface="PT Serif"/>
                <a:cs typeface="PT Serif"/>
                <a:sym typeface="PT Serif"/>
              </a:rPr>
              <a:t>😉</a:t>
            </a:r>
            <a:endParaRPr sz="9600">
              <a:solidFill>
                <a:schemeClr val="accent5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2" name="Google Shape;762;p38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3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69" name="Google Shape;769;p3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770" name="Google Shape;770;p3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771" name="Google Shape;771;p3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72" name="Google Shape;772;p3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73" name="Google Shape;773;p3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74" name="Google Shape;774;p3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75" name="Google Shape;775;p3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76" name="Google Shape;776;p3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77" name="Google Shape;777;p3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79" name="Google Shape;779;p3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80" name="Google Shape;780;p3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782" name="Google Shape;782;p3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829073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2.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작동 시나리오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146419" y="2474234"/>
            <a:ext cx="6308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분석하고 싶은 </a:t>
            </a:r>
            <a:r>
              <a:rPr lang="ko-KR" altLang="en-US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채팅방의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대화 내용이 담긴 </a:t>
            </a:r>
            <a:r>
              <a:rPr lang="en-US" altLang="ko-KR" b="1" dirty="0" smtClean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txt</a:t>
            </a:r>
            <a:r>
              <a:rPr lang="ko-KR" altLang="en-US" b="1" dirty="0" smtClean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파일을 입력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최대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)(</a:t>
            </a:r>
            <a:r>
              <a:rPr lang="ko-KR" altLang="en-US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카카오톡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제공 기능 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–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대화 내보내기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60" y="1739018"/>
            <a:ext cx="1010217" cy="30175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17649" y="1908389"/>
            <a:ext cx="630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(2/3)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68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829073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2.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작동 시나리오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66106" y="2398211"/>
            <a:ext cx="6308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3. 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검색 버튼을 누르면 아래 </a:t>
            </a:r>
            <a:r>
              <a:rPr lang="ko-KR" altLang="en-US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두가지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경로에서 원하는 키워드가 담긴 모든 </a:t>
            </a:r>
            <a:r>
              <a:rPr lang="ko-KR" altLang="en-US" b="1" dirty="0" smtClean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대화 내용을 한 눈에 확인</a:t>
            </a: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있습니다</a:t>
            </a:r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①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  <a:hlinkClick r:id="rId3"/>
              </a:rPr>
              <a:t>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  <a:hlinkClick r:id="rId3"/>
              </a:rPr>
              <a:t>https://cafe.naver.com/sevenknights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입력한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txt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파일들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7649" y="1908389"/>
            <a:ext cx="6308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(3/3)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9" name="Google Shape;141;p23"/>
          <p:cNvSpPr/>
          <p:nvPr/>
        </p:nvSpPr>
        <p:spPr>
          <a:xfrm>
            <a:off x="6161932" y="3090709"/>
            <a:ext cx="1259700" cy="124983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PT Serif"/>
                <a:sym typeface="PT Serif"/>
              </a:rPr>
              <a:t>네이버</a:t>
            </a:r>
            <a:r>
              <a:rPr lang="ko-KR" altLang="en-US" sz="1100" dirty="0" smtClean="0">
                <a:latin typeface="HY중고딕" panose="02030600000101010101" pitchFamily="18" charset="-127"/>
                <a:ea typeface="HY중고딕" panose="02030600000101010101" pitchFamily="18" charset="-127"/>
                <a:cs typeface="PT Serif"/>
                <a:sym typeface="PT Serif"/>
              </a:rPr>
              <a:t> 공식카페</a:t>
            </a:r>
            <a:endParaRPr sz="1100" dirty="0">
              <a:latin typeface="HY중고딕" panose="02030600000101010101" pitchFamily="18" charset="-127"/>
              <a:ea typeface="HY중고딕" panose="02030600000101010101" pitchFamily="18" charset="-127"/>
              <a:cs typeface="PT Serif"/>
              <a:sym typeface="PT Serif"/>
            </a:endParaRPr>
          </a:p>
        </p:txBody>
      </p:sp>
      <p:sp>
        <p:nvSpPr>
          <p:cNvPr id="10" name="Google Shape;142;p23"/>
          <p:cNvSpPr/>
          <p:nvPr/>
        </p:nvSpPr>
        <p:spPr>
          <a:xfrm>
            <a:off x="7421632" y="3090708"/>
            <a:ext cx="1259700" cy="1249834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PT Serif"/>
                <a:sym typeface="PT Serif"/>
              </a:rPr>
              <a:t>카톡</a:t>
            </a:r>
            <a:endParaRPr lang="en-US" altLang="ko-KR" sz="1100" dirty="0" smtClean="0">
              <a:latin typeface="HY중고딕" panose="02030600000101010101" pitchFamily="18" charset="-127"/>
              <a:ea typeface="HY중고딕" panose="02030600000101010101" pitchFamily="18" charset="-127"/>
              <a:cs typeface="PT Serif"/>
              <a:sym typeface="PT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 smtClean="0">
                <a:latin typeface="HY중고딕" panose="02030600000101010101" pitchFamily="18" charset="-127"/>
                <a:ea typeface="HY중고딕" panose="02030600000101010101" pitchFamily="18" charset="-127"/>
                <a:cs typeface="PT Serif"/>
                <a:sym typeface="PT Serif"/>
              </a:rPr>
              <a:t>오픈채팅방</a:t>
            </a:r>
            <a:endParaRPr sz="1100" dirty="0">
              <a:latin typeface="HY중고딕" panose="02030600000101010101" pitchFamily="18" charset="-127"/>
              <a:ea typeface="HY중고딕" panose="02030600000101010101" pitchFamily="18" charset="-127"/>
              <a:cs typeface="PT Serif"/>
              <a:sym typeface="PT Serif"/>
            </a:endParaRPr>
          </a:p>
        </p:txBody>
      </p:sp>
      <p:sp>
        <p:nvSpPr>
          <p:cNvPr id="11" name="Google Shape;143;p23"/>
          <p:cNvSpPr/>
          <p:nvPr/>
        </p:nvSpPr>
        <p:spPr>
          <a:xfrm>
            <a:off x="6123024" y="2252690"/>
            <a:ext cx="2580963" cy="2560748"/>
          </a:xfrm>
          <a:prstGeom prst="ellipse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PT Serif"/>
                <a:ea typeface="PT Serif"/>
                <a:cs typeface="PT Serif"/>
                <a:sym typeface="PT Serif"/>
              </a:rPr>
              <a:t>유저 동향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69205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356645" y="342078"/>
            <a:ext cx="774844" cy="4471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b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디스플레이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4" name="직사각형 3"/>
          <p:cNvSpPr/>
          <p:nvPr/>
        </p:nvSpPr>
        <p:spPr>
          <a:xfrm>
            <a:off x="3835217" y="1794260"/>
            <a:ext cx="2631367" cy="39470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동향 파악 보조 도구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40553" y="2314148"/>
            <a:ext cx="4453588" cy="19058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원하는 키워드를 입력하세요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40553" y="2629913"/>
            <a:ext cx="4453588" cy="19058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대화내용이 담긴 파일을 불러오세요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40553" y="2945678"/>
            <a:ext cx="4453588" cy="190582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대화내용 파일 추가하기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730043" y="2629913"/>
            <a:ext cx="0" cy="122241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940553" y="3661741"/>
            <a:ext cx="4453588" cy="190582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최대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40553" y="3313188"/>
            <a:ext cx="4453588" cy="190582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51889" y="3136260"/>
            <a:ext cx="1072900" cy="200149"/>
          </a:xfrm>
          <a:prstGeom prst="rect">
            <a:avLst/>
          </a:prstGeom>
          <a:noFill/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최대 </a:t>
            </a:r>
            <a:r>
              <a:rPr lang="en-US" altLang="ko-KR" dirty="0" smtClean="0">
                <a:solidFill>
                  <a:srgbClr val="C00000"/>
                </a:solidFill>
              </a:rPr>
              <a:t>10</a:t>
            </a:r>
            <a:r>
              <a:rPr lang="ko-KR" altLang="en-US" dirty="0" smtClean="0">
                <a:solidFill>
                  <a:srgbClr val="C00000"/>
                </a:solidFill>
              </a:rPr>
              <a:t>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40553" y="4505705"/>
            <a:ext cx="4453588" cy="190582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동향 확인하기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!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31489" y="342078"/>
            <a:ext cx="7675628" cy="791336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첫 번째 페이지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</a:rPr>
              <a:t>키워드</a:t>
            </a:r>
            <a:r>
              <a:rPr lang="en-US" altLang="ko-KR" sz="2400" dirty="0" smtClean="0">
                <a:solidFill>
                  <a:schemeClr val="bg1"/>
                </a:solidFill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</a:rPr>
              <a:t>자료를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입력받는</a:t>
            </a:r>
            <a:r>
              <a:rPr lang="ko-KR" altLang="en-US" sz="2400" dirty="0" smtClean="0">
                <a:solidFill>
                  <a:schemeClr val="bg1"/>
                </a:solidFill>
              </a:rPr>
              <a:t> 페이지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31489" y="1313160"/>
            <a:ext cx="7675628" cy="35002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Display –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키워드와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오픈카톡방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대화내용을 입력 받습니다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" name="직선 화살표 연결선 2"/>
          <p:cNvCxnSpPr>
            <a:stCxn id="9" idx="3"/>
            <a:endCxn id="5" idx="2"/>
          </p:cNvCxnSpPr>
          <p:nvPr/>
        </p:nvCxnSpPr>
        <p:spPr>
          <a:xfrm flipV="1">
            <a:off x="7394141" y="2166239"/>
            <a:ext cx="505450" cy="24320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151852" y="1858462"/>
            <a:ext cx="14954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텍스트인풋박스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9" name="직선 화살표 연결선 18"/>
          <p:cNvCxnSpPr>
            <a:stCxn id="14" idx="3"/>
            <a:endCxn id="20" idx="1"/>
          </p:cNvCxnSpPr>
          <p:nvPr/>
        </p:nvCxnSpPr>
        <p:spPr>
          <a:xfrm flipV="1">
            <a:off x="7394141" y="3213174"/>
            <a:ext cx="402322" cy="54385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96463" y="2951564"/>
            <a:ext cx="9663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파일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인풋박스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25" name="직선 화살표 연결선 18"/>
          <p:cNvCxnSpPr>
            <a:stCxn id="10" idx="3"/>
            <a:endCxn id="20" idx="1"/>
          </p:cNvCxnSpPr>
          <p:nvPr/>
        </p:nvCxnSpPr>
        <p:spPr>
          <a:xfrm>
            <a:off x="7394141" y="2725204"/>
            <a:ext cx="402322" cy="48797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4" idx="3"/>
            <a:endCxn id="36" idx="1"/>
          </p:cNvCxnSpPr>
          <p:nvPr/>
        </p:nvCxnSpPr>
        <p:spPr>
          <a:xfrm flipV="1">
            <a:off x="6466584" y="1594431"/>
            <a:ext cx="685268" cy="39718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51852" y="1440542"/>
            <a:ext cx="149547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h1 </a:t>
            </a:r>
            <a:r>
              <a:rPr lang="ko-KR" altLang="en-US" dirty="0" smtClean="0">
                <a:solidFill>
                  <a:srgbClr val="C00000"/>
                </a:solidFill>
              </a:rPr>
              <a:t>텍스트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39" name="직선 화살표 연결선 18"/>
          <p:cNvCxnSpPr>
            <a:stCxn id="13" idx="3"/>
            <a:endCxn id="40" idx="1"/>
          </p:cNvCxnSpPr>
          <p:nvPr/>
        </p:nvCxnSpPr>
        <p:spPr>
          <a:xfrm flipV="1">
            <a:off x="7394141" y="4490693"/>
            <a:ext cx="402322" cy="11030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96463" y="4336804"/>
            <a:ext cx="966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버튼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40553" y="3945498"/>
            <a:ext cx="4453588" cy="21165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날짜 기한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7" name="직선 화살표 연결선 2"/>
          <p:cNvCxnSpPr>
            <a:stCxn id="45" idx="3"/>
            <a:endCxn id="48" idx="1"/>
          </p:cNvCxnSpPr>
          <p:nvPr/>
        </p:nvCxnSpPr>
        <p:spPr>
          <a:xfrm flipV="1">
            <a:off x="7394141" y="3945498"/>
            <a:ext cx="461110" cy="10582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55251" y="3683888"/>
            <a:ext cx="9075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텍스트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인풋박스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8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356645" y="342078"/>
            <a:ext cx="774844" cy="4471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b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디스플레이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16" name="직사각형 15"/>
          <p:cNvSpPr/>
          <p:nvPr/>
        </p:nvSpPr>
        <p:spPr>
          <a:xfrm>
            <a:off x="1131489" y="342078"/>
            <a:ext cx="7675628" cy="791336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두 번째 페이지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</a:rPr>
              <a:t>수집</a:t>
            </a:r>
            <a:r>
              <a:rPr lang="en-US" altLang="ko-KR" sz="2400" dirty="0" smtClean="0">
                <a:solidFill>
                  <a:schemeClr val="bg1"/>
                </a:solidFill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</a:rPr>
              <a:t>정리한 내용을 확인하는 페이지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31489" y="1313160"/>
            <a:ext cx="7675628" cy="35002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Display –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 4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칸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세로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무한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80310" y="1735231"/>
            <a:ext cx="1465552" cy="2355506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Card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형식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55385" y="1735231"/>
            <a:ext cx="1465552" cy="1262351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Card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형식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30460" y="1735231"/>
            <a:ext cx="1465552" cy="1949870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Card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형식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05535" y="1735230"/>
            <a:ext cx="1465552" cy="276801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카카오톡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채팅방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대화내용을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텍스트로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모두 출력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55385" y="3067614"/>
            <a:ext cx="1465552" cy="1352223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Card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형식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880310" y="4186989"/>
            <a:ext cx="1465552" cy="232848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0460" y="3788229"/>
            <a:ext cx="1465552" cy="631608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1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356645" y="342078"/>
            <a:ext cx="774844" cy="4471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b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디스플레이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16" name="직사각형 15"/>
          <p:cNvSpPr/>
          <p:nvPr/>
        </p:nvSpPr>
        <p:spPr>
          <a:xfrm>
            <a:off x="1131489" y="342078"/>
            <a:ext cx="7675628" cy="791336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두 번째 페이지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</a:rPr>
              <a:t>수집</a:t>
            </a:r>
            <a:r>
              <a:rPr lang="en-US" altLang="ko-KR" sz="2400" dirty="0" smtClean="0">
                <a:solidFill>
                  <a:schemeClr val="bg1"/>
                </a:solidFill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</a:rPr>
              <a:t>정리한 내용을 확인하는 페이지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31489" y="1313160"/>
            <a:ext cx="7675628" cy="35002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Display – Card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생김새는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가지의 경우의 수를 갖습니다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(1/2)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0885" y="1687432"/>
            <a:ext cx="3585465" cy="265292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Case1: </a:t>
            </a:r>
            <a:r>
              <a:rPr lang="ko-KR" altLang="en-US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타입이 글 제목인 경우</a:t>
            </a:r>
            <a:endParaRPr lang="ko-KR" altLang="en-US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60884" y="2064332"/>
            <a:ext cx="3585465" cy="2355506"/>
            <a:chOff x="1454047" y="2064332"/>
            <a:chExt cx="3585465" cy="2355506"/>
          </a:xfrm>
        </p:grpSpPr>
        <p:sp>
          <p:nvSpPr>
            <p:cNvPr id="26" name="직사각형 25"/>
            <p:cNvSpPr/>
            <p:nvPr/>
          </p:nvSpPr>
          <p:spPr>
            <a:xfrm>
              <a:off x="1454047" y="2064332"/>
              <a:ext cx="3585465" cy="2355506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551991" y="2175940"/>
              <a:ext cx="1397465" cy="312878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타입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047400" y="2175940"/>
              <a:ext cx="1882110" cy="312878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글 제목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51991" y="2591508"/>
              <a:ext cx="1397465" cy="312878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글 제목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047400" y="2591508"/>
              <a:ext cx="1882110" cy="312878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실제 글 제목 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text)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551991" y="3007076"/>
              <a:ext cx="1397465" cy="312878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글 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내용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47400" y="3007076"/>
              <a:ext cx="1882110" cy="312878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실제 글 내용 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text)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551991" y="3399817"/>
              <a:ext cx="1397465" cy="945302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댓글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내용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47400" y="3399817"/>
              <a:ext cx="1882110" cy="945302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첫 번째 </a:t>
              </a:r>
              <a:r>
                <a:rPr lang="ko-KR" altLang="en-US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댓글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내용</a:t>
              </a:r>
              <a:endPara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두 번째 </a:t>
              </a:r>
              <a:r>
                <a:rPr lang="ko-KR" altLang="en-US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댓글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내용</a:t>
              </a:r>
              <a:endPara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마지막 </a:t>
              </a:r>
              <a:r>
                <a:rPr lang="ko-KR" altLang="en-US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댓글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내용</a:t>
              </a:r>
              <a:endPara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969303" y="2067087"/>
            <a:ext cx="3585465" cy="2352751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글 제목에 키워드가 포함되는 경우</a:t>
            </a:r>
            <a:r>
              <a:rPr lang="en-US" altLang="ko-KR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글 내용과 </a:t>
            </a:r>
            <a:r>
              <a:rPr lang="ko-KR" altLang="en-US" dirty="0" err="1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댓글에서도</a:t>
            </a:r>
            <a:r>
              <a:rPr lang="ko-KR" altLang="en-US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해당 키워드와 관련된 이야기가 진행될 확률이 높기 때문에 글 내용과 </a:t>
            </a:r>
            <a:r>
              <a:rPr lang="ko-KR" altLang="en-US" dirty="0" err="1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댓글까지</a:t>
            </a:r>
            <a:r>
              <a:rPr lang="ko-KR" altLang="en-US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모두 불러오도</a:t>
            </a:r>
            <a:r>
              <a:rPr lang="ko-KR" altLang="en-US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록 합니다</a:t>
            </a:r>
            <a:r>
              <a:rPr lang="en-US" altLang="ko-KR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82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356645" y="342078"/>
            <a:ext cx="774844" cy="4471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b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디스플레이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16" name="직사각형 15"/>
          <p:cNvSpPr/>
          <p:nvPr/>
        </p:nvSpPr>
        <p:spPr>
          <a:xfrm>
            <a:off x="1131489" y="342078"/>
            <a:ext cx="7675628" cy="791336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두 번째 페이지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</a:rPr>
              <a:t>수집</a:t>
            </a:r>
            <a:r>
              <a:rPr lang="en-US" altLang="ko-KR" sz="2400" dirty="0" smtClean="0">
                <a:solidFill>
                  <a:schemeClr val="bg1"/>
                </a:solidFill>
              </a:rPr>
              <a:t>/</a:t>
            </a:r>
            <a:r>
              <a:rPr lang="ko-KR" altLang="en-US" sz="2400" dirty="0" smtClean="0">
                <a:solidFill>
                  <a:schemeClr val="bg1"/>
                </a:solidFill>
              </a:rPr>
              <a:t>정리한 내용을 확인하는 페이지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31489" y="1313160"/>
            <a:ext cx="7675628" cy="35002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Display – Card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생김새는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가지의 경우의 수를 갖습니다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(2/2)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60885" y="1687432"/>
            <a:ext cx="3585465" cy="265292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Case2: </a:t>
            </a:r>
            <a:r>
              <a:rPr lang="ko-KR" altLang="en-US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타입이 글 내용 </a:t>
            </a:r>
            <a:r>
              <a:rPr lang="en-US" altLang="ko-KR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or </a:t>
            </a:r>
            <a:r>
              <a:rPr lang="ko-KR" altLang="en-US" dirty="0" err="1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댓글인</a:t>
            </a:r>
            <a:r>
              <a:rPr lang="ko-KR" altLang="en-US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경우</a:t>
            </a:r>
            <a:endParaRPr lang="ko-KR" altLang="en-US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260884" y="2064332"/>
            <a:ext cx="3585465" cy="2355506"/>
            <a:chOff x="1454047" y="2064332"/>
            <a:chExt cx="3585465" cy="2355506"/>
          </a:xfrm>
        </p:grpSpPr>
        <p:sp>
          <p:nvSpPr>
            <p:cNvPr id="27" name="직사각형 26"/>
            <p:cNvSpPr/>
            <p:nvPr/>
          </p:nvSpPr>
          <p:spPr>
            <a:xfrm>
              <a:off x="1454047" y="2064332"/>
              <a:ext cx="3585465" cy="2355506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51991" y="2175940"/>
              <a:ext cx="1397465" cy="312878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타입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047400" y="2175940"/>
              <a:ext cx="1882110" cy="312878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글 내용 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or </a:t>
              </a:r>
              <a:r>
                <a:rPr lang="ko-KR" altLang="en-US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댓글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551991" y="2591508"/>
              <a:ext cx="1397465" cy="312878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글 제목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047400" y="2591508"/>
              <a:ext cx="1882110" cy="312878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실제 글 제목 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text)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551991" y="3007076"/>
              <a:ext cx="1397465" cy="312878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글 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내용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47400" y="3007076"/>
              <a:ext cx="1882110" cy="312878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실제 글 내용 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text)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551991" y="3399817"/>
              <a:ext cx="1397465" cy="945302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댓글</a:t>
              </a:r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내용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047400" y="3399817"/>
              <a:ext cx="1882110" cy="945302"/>
            </a:xfrm>
            <a:prstGeom prst="rect">
              <a:avLst/>
            </a:prstGeom>
            <a:solidFill>
              <a:srgbClr val="00B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첫 번째 </a:t>
              </a:r>
              <a:r>
                <a:rPr lang="ko-KR" altLang="en-US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댓글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내용</a:t>
              </a:r>
              <a:endPara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두 번째 </a:t>
              </a:r>
              <a:r>
                <a:rPr lang="ko-KR" altLang="en-US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댓글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내용</a:t>
              </a:r>
              <a:endPara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마지막 </a:t>
              </a:r>
              <a:r>
                <a:rPr lang="ko-KR" altLang="en-US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댓글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내용</a:t>
              </a:r>
              <a:endPara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48734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000000"/>
    </a:dk2>
    <a:lt2>
      <a:srgbClr val="F3F3F3"/>
    </a:lt2>
    <a:accent1>
      <a:srgbClr val="434343"/>
    </a:accent1>
    <a:accent2>
      <a:srgbClr val="999999"/>
    </a:accent2>
    <a:accent3>
      <a:srgbClr val="CCCCCC"/>
    </a:accent3>
    <a:accent4>
      <a:srgbClr val="4D5F6D"/>
    </a:accent4>
    <a:accent5>
      <a:srgbClr val="7F98AC"/>
    </a:accent5>
    <a:accent6>
      <a:srgbClr val="BCCEDB"/>
    </a:accent6>
    <a:hlink>
      <a:srgbClr val="1D1D1B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1318</Words>
  <Application>Microsoft Office PowerPoint</Application>
  <PresentationFormat>화면 슬라이드 쇼(16:9)</PresentationFormat>
  <Paragraphs>288</Paragraphs>
  <Slides>37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HY중고딕</vt:lpstr>
      <vt:lpstr>Arial</vt:lpstr>
      <vt:lpstr>Montserrat</vt:lpstr>
      <vt:lpstr>HY신명조</vt:lpstr>
      <vt:lpstr>Playfair Display</vt:lpstr>
      <vt:lpstr>LG PC</vt:lpstr>
      <vt:lpstr>맑은 고딕</vt:lpstr>
      <vt:lpstr>PT Serif</vt:lpstr>
      <vt:lpstr>Portia template</vt:lpstr>
      <vt:lpstr>유저 동향 파악 보조도구</vt:lpstr>
      <vt:lpstr>1. 핵심 제공 기능</vt:lpstr>
      <vt:lpstr>2. 작동 시나리오</vt:lpstr>
      <vt:lpstr>2. 작동 시나리오</vt:lpstr>
      <vt:lpstr>2. 작동 시나리오</vt:lpstr>
      <vt:lpstr>3 .  디스플레이</vt:lpstr>
      <vt:lpstr>3 .  디스플레이</vt:lpstr>
      <vt:lpstr>3 .  디스플레이</vt:lpstr>
      <vt:lpstr>3 .  디스플레이</vt:lpstr>
      <vt:lpstr>3 .  디스플레이</vt:lpstr>
      <vt:lpstr>4. 개발해야 하는 기능</vt:lpstr>
      <vt:lpstr>PowerPoint 프레젠테이션</vt:lpstr>
      <vt:lpstr>5. 개발계획</vt:lpstr>
      <vt:lpstr>PowerPoint 프레젠테이션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프레젠테이션</vt:lpstr>
      <vt:lpstr>PowerPoint 프레젠테이션</vt:lpstr>
      <vt:lpstr>PowerPoint 프레젠테이션</vt:lpstr>
      <vt:lpstr>PowerPoint 프레젠테이션</vt:lpstr>
      <vt:lpstr>thanks!</vt:lpstr>
      <vt:lpstr>Credits</vt:lpstr>
      <vt:lpstr>Presentation design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ChoiSeungHyun</dc:creator>
  <cp:lastModifiedBy>seunghyun choi</cp:lastModifiedBy>
  <cp:revision>11</cp:revision>
  <dcterms:modified xsi:type="dcterms:W3CDTF">2019-11-17T06:02:20Z</dcterms:modified>
</cp:coreProperties>
</file>