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5"/>
  </p:notesMasterIdLst>
  <p:sldIdLst>
    <p:sldId id="316" r:id="rId2"/>
    <p:sldId id="258" r:id="rId3"/>
    <p:sldId id="317" r:id="rId4"/>
    <p:sldId id="330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24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  <p:embeddedFont>
      <p:font typeface="김포평화고딕 Bold" panose="02000800000000000000" pitchFamily="2" charset="-127"/>
      <p:bold r:id="rId28"/>
    </p:embeddedFont>
    <p:embeddedFont>
      <p:font typeface="빙그레 메로나체" panose="020B0803000000000000" pitchFamily="34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2B6803-F74C-4B89-B43A-766908B8CE27}">
  <a:tblStyle styleId="{912B6803-F74C-4B89-B43A-766908B8C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69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9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60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ada389ed6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ada389ed6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6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6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55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7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8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9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6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da389ed6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da389ed6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8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06742" y="1393750"/>
            <a:ext cx="3262200" cy="318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5" y="2696550"/>
            <a:ext cx="25206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713225" y="1875750"/>
            <a:ext cx="16809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1600"/>
              </a:spcBef>
              <a:spcAft>
                <a:spcPts val="160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406000" y="539500"/>
            <a:ext cx="4332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430550" y="539500"/>
            <a:ext cx="6282900" cy="8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1851450" y="1438800"/>
            <a:ext cx="5441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2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638884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638884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>
            <a:off x="638884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371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2630371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2630367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4621833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4621833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>
            <a:off x="4621833" y="32174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3316" y="27431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6613316" y="35939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613309" y="3217438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>
            <a:spLocks noGrp="1"/>
          </p:cNvSpPr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에브리캘린더</a:t>
            </a:r>
            <a:endParaRPr dirty="0">
              <a:latin typeface="빙그레 메로나체" panose="020B0803000000000000" pitchFamily="34" charset="-127"/>
              <a:ea typeface="빙그레 메로나체" panose="020B0803000000000000" pitchFamily="34" charset="-127"/>
            </a:endParaRPr>
          </a:p>
        </p:txBody>
      </p:sp>
      <p:grpSp>
        <p:nvGrpSpPr>
          <p:cNvPr id="443" name="Google Shape;443;p64"/>
          <p:cNvGrpSpPr/>
          <p:nvPr/>
        </p:nvGrpSpPr>
        <p:grpSpPr>
          <a:xfrm>
            <a:off x="1135133" y="1393742"/>
            <a:ext cx="3170133" cy="2399660"/>
            <a:chOff x="2514077" y="809605"/>
            <a:chExt cx="2588921" cy="1959706"/>
          </a:xfrm>
        </p:grpSpPr>
        <p:grpSp>
          <p:nvGrpSpPr>
            <p:cNvPr id="444" name="Google Shape;444;p64"/>
            <p:cNvGrpSpPr/>
            <p:nvPr/>
          </p:nvGrpSpPr>
          <p:grpSpPr>
            <a:xfrm>
              <a:off x="4818919" y="810992"/>
              <a:ext cx="284078" cy="1541531"/>
              <a:chOff x="4818919" y="810992"/>
              <a:chExt cx="284078" cy="1541531"/>
            </a:xfrm>
          </p:grpSpPr>
          <p:sp>
            <p:nvSpPr>
              <p:cNvPr id="445" name="Google Shape;445;p64"/>
              <p:cNvSpPr/>
              <p:nvPr/>
            </p:nvSpPr>
            <p:spPr>
              <a:xfrm>
                <a:off x="4818919" y="1232062"/>
                <a:ext cx="284078" cy="284053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0" extrusionOk="0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4"/>
              <p:cNvSpPr/>
              <p:nvPr/>
            </p:nvSpPr>
            <p:spPr>
              <a:xfrm>
                <a:off x="4818919" y="810992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4"/>
              <p:cNvSpPr/>
              <p:nvPr/>
            </p:nvSpPr>
            <p:spPr>
              <a:xfrm>
                <a:off x="4818919" y="1650247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64"/>
              <p:cNvSpPr/>
              <p:nvPr/>
            </p:nvSpPr>
            <p:spPr>
              <a:xfrm>
                <a:off x="4818919" y="2068432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64"/>
            <p:cNvGrpSpPr/>
            <p:nvPr/>
          </p:nvGrpSpPr>
          <p:grpSpPr>
            <a:xfrm>
              <a:off x="4434210" y="812373"/>
              <a:ext cx="285786" cy="1538763"/>
              <a:chOff x="4396906" y="812373"/>
              <a:chExt cx="285786" cy="1538763"/>
            </a:xfrm>
          </p:grpSpPr>
          <p:sp>
            <p:nvSpPr>
              <p:cNvPr id="450" name="Google Shape;450;p64"/>
              <p:cNvSpPr/>
              <p:nvPr/>
            </p:nvSpPr>
            <p:spPr>
              <a:xfrm>
                <a:off x="4398613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64"/>
              <p:cNvSpPr/>
              <p:nvPr/>
            </p:nvSpPr>
            <p:spPr>
              <a:xfrm>
                <a:off x="4398613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4"/>
              <p:cNvSpPr/>
              <p:nvPr/>
            </p:nvSpPr>
            <p:spPr>
              <a:xfrm>
                <a:off x="4398613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4"/>
              <p:cNvSpPr/>
              <p:nvPr/>
            </p:nvSpPr>
            <p:spPr>
              <a:xfrm>
                <a:off x="4396906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64"/>
            <p:cNvGrpSpPr/>
            <p:nvPr/>
          </p:nvGrpSpPr>
          <p:grpSpPr>
            <a:xfrm>
              <a:off x="2514077" y="812373"/>
              <a:ext cx="284078" cy="1956938"/>
              <a:chOff x="2290252" y="812373"/>
              <a:chExt cx="284078" cy="1956938"/>
            </a:xfrm>
          </p:grpSpPr>
          <p:sp>
            <p:nvSpPr>
              <p:cNvPr id="455" name="Google Shape;455;p64"/>
              <p:cNvSpPr/>
              <p:nvPr/>
            </p:nvSpPr>
            <p:spPr>
              <a:xfrm>
                <a:off x="2290252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4"/>
              <p:cNvSpPr/>
              <p:nvPr/>
            </p:nvSpPr>
            <p:spPr>
              <a:xfrm>
                <a:off x="2290252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64"/>
              <p:cNvSpPr/>
              <p:nvPr/>
            </p:nvSpPr>
            <p:spPr>
              <a:xfrm>
                <a:off x="2290252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0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4"/>
              <p:cNvSpPr/>
              <p:nvPr/>
            </p:nvSpPr>
            <p:spPr>
              <a:xfrm>
                <a:off x="229025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4"/>
              <p:cNvSpPr/>
              <p:nvPr/>
            </p:nvSpPr>
            <p:spPr>
              <a:xfrm>
                <a:off x="2290252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64"/>
            <p:cNvGrpSpPr/>
            <p:nvPr/>
          </p:nvGrpSpPr>
          <p:grpSpPr>
            <a:xfrm>
              <a:off x="2897079" y="812373"/>
              <a:ext cx="285786" cy="1956938"/>
              <a:chOff x="2710558" y="812373"/>
              <a:chExt cx="285786" cy="1956938"/>
            </a:xfrm>
          </p:grpSpPr>
          <p:sp>
            <p:nvSpPr>
              <p:cNvPr id="461" name="Google Shape;461;p64"/>
              <p:cNvSpPr/>
              <p:nvPr/>
            </p:nvSpPr>
            <p:spPr>
              <a:xfrm>
                <a:off x="2712266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4"/>
              <p:cNvSpPr/>
              <p:nvPr/>
            </p:nvSpPr>
            <p:spPr>
              <a:xfrm>
                <a:off x="2712266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4"/>
              <p:cNvSpPr/>
              <p:nvPr/>
            </p:nvSpPr>
            <p:spPr>
              <a:xfrm>
                <a:off x="2712266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4"/>
              <p:cNvSpPr/>
              <p:nvPr/>
            </p:nvSpPr>
            <p:spPr>
              <a:xfrm>
                <a:off x="2710558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4"/>
              <p:cNvSpPr/>
              <p:nvPr/>
            </p:nvSpPr>
            <p:spPr>
              <a:xfrm>
                <a:off x="2710558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64"/>
            <p:cNvGrpSpPr/>
            <p:nvPr/>
          </p:nvGrpSpPr>
          <p:grpSpPr>
            <a:xfrm>
              <a:off x="3281789" y="812373"/>
              <a:ext cx="285786" cy="1956938"/>
              <a:chOff x="3132572" y="812373"/>
              <a:chExt cx="285786" cy="1956938"/>
            </a:xfrm>
          </p:grpSpPr>
          <p:sp>
            <p:nvSpPr>
              <p:cNvPr id="467" name="Google Shape;467;p64"/>
              <p:cNvSpPr/>
              <p:nvPr/>
            </p:nvSpPr>
            <p:spPr>
              <a:xfrm>
                <a:off x="3134280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4"/>
              <p:cNvSpPr/>
              <p:nvPr/>
            </p:nvSpPr>
            <p:spPr>
              <a:xfrm>
                <a:off x="3134280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4"/>
              <p:cNvSpPr/>
              <p:nvPr/>
            </p:nvSpPr>
            <p:spPr>
              <a:xfrm>
                <a:off x="3134280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4"/>
              <p:cNvSpPr/>
              <p:nvPr/>
            </p:nvSpPr>
            <p:spPr>
              <a:xfrm>
                <a:off x="313257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4"/>
              <p:cNvSpPr/>
              <p:nvPr/>
            </p:nvSpPr>
            <p:spPr>
              <a:xfrm>
                <a:off x="3132572" y="2485219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64"/>
            <p:cNvGrpSpPr/>
            <p:nvPr/>
          </p:nvGrpSpPr>
          <p:grpSpPr>
            <a:xfrm>
              <a:off x="4049500" y="812373"/>
              <a:ext cx="285786" cy="1538763"/>
              <a:chOff x="3974892" y="812373"/>
              <a:chExt cx="285786" cy="1538763"/>
            </a:xfrm>
          </p:grpSpPr>
          <p:sp>
            <p:nvSpPr>
              <p:cNvPr id="473" name="Google Shape;473;p64"/>
              <p:cNvSpPr/>
              <p:nvPr/>
            </p:nvSpPr>
            <p:spPr>
              <a:xfrm>
                <a:off x="3976599" y="812373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4"/>
              <p:cNvSpPr/>
              <p:nvPr/>
            </p:nvSpPr>
            <p:spPr>
              <a:xfrm>
                <a:off x="3976599" y="1230584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4"/>
              <p:cNvSpPr/>
              <p:nvPr/>
            </p:nvSpPr>
            <p:spPr>
              <a:xfrm>
                <a:off x="3976599" y="164876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4"/>
              <p:cNvSpPr/>
              <p:nvPr/>
            </p:nvSpPr>
            <p:spPr>
              <a:xfrm>
                <a:off x="3974892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64"/>
            <p:cNvGrpSpPr/>
            <p:nvPr/>
          </p:nvGrpSpPr>
          <p:grpSpPr>
            <a:xfrm>
              <a:off x="3666498" y="809605"/>
              <a:ext cx="284078" cy="1541531"/>
              <a:chOff x="3554586" y="809605"/>
              <a:chExt cx="284078" cy="1541531"/>
            </a:xfrm>
          </p:grpSpPr>
          <p:sp>
            <p:nvSpPr>
              <p:cNvPr id="478" name="Google Shape;478;p64"/>
              <p:cNvSpPr/>
              <p:nvPr/>
            </p:nvSpPr>
            <p:spPr>
              <a:xfrm>
                <a:off x="3554586" y="1648859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4"/>
              <p:cNvSpPr/>
              <p:nvPr/>
            </p:nvSpPr>
            <p:spPr>
              <a:xfrm>
                <a:off x="3554586" y="2067044"/>
                <a:ext cx="284078" cy="284091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3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4"/>
              <p:cNvSpPr/>
              <p:nvPr/>
            </p:nvSpPr>
            <p:spPr>
              <a:xfrm>
                <a:off x="3554586" y="1230674"/>
                <a:ext cx="284078" cy="284053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0" extrusionOk="0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4"/>
              <p:cNvSpPr/>
              <p:nvPr/>
            </p:nvSpPr>
            <p:spPr>
              <a:xfrm>
                <a:off x="3554586" y="809605"/>
                <a:ext cx="284078" cy="284078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1962" extrusionOk="0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577;p68">
            <a:extLst>
              <a:ext uri="{FF2B5EF4-FFF2-40B4-BE49-F238E27FC236}">
                <a16:creationId xmlns:a16="http://schemas.microsoft.com/office/drawing/2014/main" id="{7ABEF620-554A-42A0-87ED-469086F5ADA3}"/>
              </a:ext>
            </a:extLst>
          </p:cNvPr>
          <p:cNvSpPr/>
          <p:nvPr/>
        </p:nvSpPr>
        <p:spPr>
          <a:xfrm rot="10800000">
            <a:off x="6487703" y="2543816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" name="Google Shape;577;p68">
            <a:extLst>
              <a:ext uri="{FF2B5EF4-FFF2-40B4-BE49-F238E27FC236}">
                <a16:creationId xmlns:a16="http://schemas.microsoft.com/office/drawing/2014/main" id="{D221BB6D-CA80-47BC-9D43-500328620DF6}"/>
              </a:ext>
            </a:extLst>
          </p:cNvPr>
          <p:cNvSpPr/>
          <p:nvPr/>
        </p:nvSpPr>
        <p:spPr>
          <a:xfrm>
            <a:off x="4389896" y="2241410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4E0F77-3DCE-4932-AC39-FEC2F9B88933}"/>
              </a:ext>
            </a:extLst>
          </p:cNvPr>
          <p:cNvSpPr txBox="1"/>
          <p:nvPr/>
        </p:nvSpPr>
        <p:spPr>
          <a:xfrm>
            <a:off x="4385946" y="3245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sz="20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201544102 </a:t>
            </a:r>
            <a:r>
              <a:rPr lang="ko-KR" altLang="en-US" sz="20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최태준</a:t>
            </a:r>
            <a:endParaRPr lang="en-US" altLang="ko-KR" sz="2000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76641F-A951-461F-A336-F39FEDEC5F43}"/>
              </a:ext>
            </a:extLst>
          </p:cNvPr>
          <p:cNvSpPr txBox="1"/>
          <p:nvPr/>
        </p:nvSpPr>
        <p:spPr>
          <a:xfrm>
            <a:off x="4398553" y="2918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2021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년</a:t>
            </a: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 12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월 </a:t>
            </a:r>
            <a:r>
              <a:rPr lang="en-US" altLang="ko-KR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15</a:t>
            </a:r>
            <a:r>
              <a:rPr lang="ko-KR" altLang="en-US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일</a:t>
            </a:r>
            <a:endParaRPr lang="en-US" altLang="ko-KR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4E9476-96E6-40ED-81C1-05DFBF241456}"/>
              </a:ext>
            </a:extLst>
          </p:cNvPr>
          <p:cNvSpPr txBox="1"/>
          <p:nvPr/>
        </p:nvSpPr>
        <p:spPr>
          <a:xfrm>
            <a:off x="-36877" y="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ts val="1600"/>
            </a:pP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2021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년 </a:t>
            </a: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2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학기 </a:t>
            </a:r>
            <a:r>
              <a:rPr lang="en-US" altLang="ko-KR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S/W</a:t>
            </a:r>
            <a:r>
              <a:rPr lang="ko-KR" altLang="en-US" sz="1600" dirty="0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sym typeface="Barlow Semi Condensed"/>
              </a:rPr>
              <a:t>프로젝트 최종발표</a:t>
            </a:r>
            <a:endParaRPr lang="en-US" altLang="ko-KR" sz="1600" dirty="0">
              <a:solidFill>
                <a:schemeClr val="lt1"/>
              </a:solidFill>
              <a:latin typeface="빙그레 메로나체" panose="020B0803000000000000" pitchFamily="34" charset="-127"/>
              <a:ea typeface="빙그레 메로나체" panose="020B0803000000000000" pitchFamily="34" charset="-127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894250B-BB70-40BD-8BF3-8C1449E83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1E408-396A-4A30-87BD-26EE0A97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1" y="1134405"/>
            <a:ext cx="3764916" cy="2874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52ACF9-0570-4CD6-9C72-89B08CAD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210" y="1134406"/>
            <a:ext cx="3764179" cy="2874688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7EF0778D-3698-4BBE-9B63-8CA0C65DFCF0}"/>
              </a:ext>
            </a:extLst>
          </p:cNvPr>
          <p:cNvSpPr txBox="1">
            <a:spLocks/>
          </p:cNvSpPr>
          <p:nvPr/>
        </p:nvSpPr>
        <p:spPr>
          <a:xfrm>
            <a:off x="1816490" y="3895462"/>
            <a:ext cx="903157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긴 일정 </a:t>
            </a:r>
          </a:p>
        </p:txBody>
      </p:sp>
      <p:sp>
        <p:nvSpPr>
          <p:cNvPr id="8" name="Google Shape;495;p66">
            <a:extLst>
              <a:ext uri="{FF2B5EF4-FFF2-40B4-BE49-F238E27FC236}">
                <a16:creationId xmlns:a16="http://schemas.microsoft.com/office/drawing/2014/main" id="{07A9DEC7-D160-497F-A5E6-1784C3A10C0C}"/>
              </a:ext>
            </a:extLst>
          </p:cNvPr>
          <p:cNvSpPr txBox="1">
            <a:spLocks/>
          </p:cNvSpPr>
          <p:nvPr/>
        </p:nvSpPr>
        <p:spPr>
          <a:xfrm>
            <a:off x="6277276" y="3895462"/>
            <a:ext cx="119804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일 일정 </a:t>
            </a:r>
          </a:p>
        </p:txBody>
      </p:sp>
    </p:spTree>
    <p:extLst>
      <p:ext uri="{BB962C8B-B14F-4D97-AF65-F5344CB8AC3E}">
        <p14:creationId xmlns:p14="http://schemas.microsoft.com/office/powerpoint/2010/main" val="40147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445543A1-C54E-4B3D-83E4-D6B1BB3C9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3D9A5-EF30-4662-B67D-27A267D5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9" y="963028"/>
            <a:ext cx="4213811" cy="3217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1DF6BB-C3FE-413C-96BD-1BE75DC39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17" y="963028"/>
            <a:ext cx="1498793" cy="4239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0984BF-DD68-48A1-B5DC-280217931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08" y="963028"/>
            <a:ext cx="4083183" cy="315671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08707BD-D99A-4690-80D9-EC50CA84380C}"/>
              </a:ext>
            </a:extLst>
          </p:cNvPr>
          <p:cNvSpPr/>
          <p:nvPr/>
        </p:nvSpPr>
        <p:spPr>
          <a:xfrm>
            <a:off x="4431058" y="2475711"/>
            <a:ext cx="412511" cy="19207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495;p66">
            <a:extLst>
              <a:ext uri="{FF2B5EF4-FFF2-40B4-BE49-F238E27FC236}">
                <a16:creationId xmlns:a16="http://schemas.microsoft.com/office/drawing/2014/main" id="{BEACCF95-96E0-431D-97C2-8A6D8C9D255E}"/>
              </a:ext>
            </a:extLst>
          </p:cNvPr>
          <p:cNvSpPr txBox="1">
            <a:spLocks/>
          </p:cNvSpPr>
          <p:nvPr/>
        </p:nvSpPr>
        <p:spPr>
          <a:xfrm>
            <a:off x="1543816" y="4119746"/>
            <a:ext cx="149879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삭제버튼 클릭 </a:t>
            </a:r>
          </a:p>
        </p:txBody>
      </p:sp>
      <p:sp>
        <p:nvSpPr>
          <p:cNvPr id="13" name="Google Shape;495;p66">
            <a:extLst>
              <a:ext uri="{FF2B5EF4-FFF2-40B4-BE49-F238E27FC236}">
                <a16:creationId xmlns:a16="http://schemas.microsoft.com/office/drawing/2014/main" id="{53898B3F-0A8C-45C8-9DB9-4F463BDE415B}"/>
              </a:ext>
            </a:extLst>
          </p:cNvPr>
          <p:cNvSpPr txBox="1">
            <a:spLocks/>
          </p:cNvSpPr>
          <p:nvPr/>
        </p:nvSpPr>
        <p:spPr>
          <a:xfrm>
            <a:off x="6166702" y="4105869"/>
            <a:ext cx="149879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59587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66">
            <a:extLst>
              <a:ext uri="{FF2B5EF4-FFF2-40B4-BE49-F238E27FC236}">
                <a16:creationId xmlns:a16="http://schemas.microsoft.com/office/drawing/2014/main" id="{219E4F1B-AD75-40CE-BE9A-E638674FACA5}"/>
              </a:ext>
            </a:extLst>
          </p:cNvPr>
          <p:cNvSpPr txBox="1">
            <a:spLocks/>
          </p:cNvSpPr>
          <p:nvPr/>
        </p:nvSpPr>
        <p:spPr>
          <a:xfrm>
            <a:off x="2590395" y="1690599"/>
            <a:ext cx="3963210" cy="176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부가기능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(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할 일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알람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)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추가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2.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강의 시간표 기능 추가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3.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앱 구현 및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4. PC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위젯 구현 및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  <p:sp>
        <p:nvSpPr>
          <p:cNvPr id="3" name="Google Shape;492;p66">
            <a:extLst>
              <a:ext uri="{FF2B5EF4-FFF2-40B4-BE49-F238E27FC236}">
                <a16:creationId xmlns:a16="http://schemas.microsoft.com/office/drawing/2014/main" id="{8A432756-E70B-4994-90AF-C942B4314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62254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마치며</a:t>
            </a:r>
            <a:r>
              <a:rPr lang="en-US" altLang="ko-KR" sz="3000" dirty="0"/>
              <a:t>...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7850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2"/>
          <p:cNvSpPr/>
          <p:nvPr/>
        </p:nvSpPr>
        <p:spPr>
          <a:xfrm>
            <a:off x="3911625" y="1151850"/>
            <a:ext cx="4679400" cy="3456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92"/>
          <p:cNvSpPr/>
          <p:nvPr/>
        </p:nvSpPr>
        <p:spPr>
          <a:xfrm>
            <a:off x="0" y="0"/>
            <a:ext cx="332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68" name="Google Shape;968;p92"/>
          <p:cNvGraphicFramePr/>
          <p:nvPr/>
        </p:nvGraphicFramePr>
        <p:xfrm>
          <a:off x="3911538" y="1151838"/>
          <a:ext cx="4679500" cy="3721030"/>
        </p:xfrm>
        <a:graphic>
          <a:graphicData uri="http://schemas.openxmlformats.org/drawingml/2006/table">
            <a:tbl>
              <a:tblPr>
                <a:noFill/>
                <a:tableStyleId>{912B6803-F74C-4B89-B43A-766908B8CE27}</a:tableStyleId>
              </a:tblPr>
              <a:tblGrid>
                <a:gridCol w="6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SUN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MON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TUE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WED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THU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FRI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SAT</a:t>
                      </a:r>
                      <a:endParaRPr sz="1600" b="1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01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04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07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08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09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10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11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14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17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18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19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20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21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22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23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24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25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26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27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28</a:t>
                      </a:r>
                      <a:endParaRPr sz="1600" dirty="0">
                        <a:solidFill>
                          <a:schemeClr val="accen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김포평화고딕 Bold" panose="02000800000000000000" pitchFamily="2" charset="-127"/>
                          <a:ea typeface="김포평화고딕 Bold" panose="02000800000000000000" pitchFamily="2" charset="-127"/>
                          <a:cs typeface="Barlow Semi Condensed"/>
                          <a:sym typeface="Barlow Semi Condensed"/>
                        </a:rPr>
                        <a:t>29</a:t>
                      </a: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김포평화고딕 Bold" panose="02000800000000000000" pitchFamily="2" charset="-127"/>
                        <a:ea typeface="김포평화고딕 Bold" panose="02000800000000000000" pitchFamily="2" charset="-127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41;p64">
            <a:extLst>
              <a:ext uri="{FF2B5EF4-FFF2-40B4-BE49-F238E27FC236}">
                <a16:creationId xmlns:a16="http://schemas.microsoft.com/office/drawing/2014/main" id="{76E4673B-5097-4D0C-8B97-8D8BB31B6F49}"/>
              </a:ext>
            </a:extLst>
          </p:cNvPr>
          <p:cNvSpPr txBox="1">
            <a:spLocks/>
          </p:cNvSpPr>
          <p:nvPr/>
        </p:nvSpPr>
        <p:spPr>
          <a:xfrm>
            <a:off x="462351" y="2323039"/>
            <a:ext cx="2761167" cy="68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Thank you.</a:t>
            </a:r>
            <a:endParaRPr lang="ko-KR" altLang="en-US" dirty="0">
              <a:latin typeface="김포평화고딕 Bold" panose="02000800000000000000" pitchFamily="2" charset="-127"/>
              <a:ea typeface="김포평화고딕 Bold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>
            <a:spLocks noGrp="1"/>
          </p:cNvSpPr>
          <p:nvPr>
            <p:ph type="title"/>
          </p:nvPr>
        </p:nvSpPr>
        <p:spPr>
          <a:xfrm>
            <a:off x="589026" y="61568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493" name="Google Shape;493;p66"/>
          <p:cNvSpPr txBox="1">
            <a:spLocks noGrp="1"/>
          </p:cNvSpPr>
          <p:nvPr>
            <p:ph type="title" idx="2"/>
          </p:nvPr>
        </p:nvSpPr>
        <p:spPr>
          <a:xfrm>
            <a:off x="564493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66"/>
          <p:cNvSpPr txBox="1">
            <a:spLocks noGrp="1"/>
          </p:cNvSpPr>
          <p:nvPr>
            <p:ph type="subTitle" idx="3"/>
          </p:nvPr>
        </p:nvSpPr>
        <p:spPr>
          <a:xfrm>
            <a:off x="564493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프로젝트의 목적</a:t>
            </a:r>
            <a:endParaRPr dirty="0"/>
          </a:p>
        </p:txBody>
      </p:sp>
      <p:sp>
        <p:nvSpPr>
          <p:cNvPr id="496" name="Google Shape;496;p66"/>
          <p:cNvSpPr txBox="1">
            <a:spLocks noGrp="1"/>
          </p:cNvSpPr>
          <p:nvPr>
            <p:ph type="title" idx="4"/>
          </p:nvPr>
        </p:nvSpPr>
        <p:spPr>
          <a:xfrm>
            <a:off x="2555980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8" name="Google Shape;498;p66"/>
          <p:cNvSpPr txBox="1">
            <a:spLocks noGrp="1"/>
          </p:cNvSpPr>
          <p:nvPr>
            <p:ph type="subTitle" idx="6"/>
          </p:nvPr>
        </p:nvSpPr>
        <p:spPr>
          <a:xfrm>
            <a:off x="2555976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자료조사 결과</a:t>
            </a:r>
            <a:endParaRPr dirty="0"/>
          </a:p>
        </p:txBody>
      </p:sp>
      <p:sp>
        <p:nvSpPr>
          <p:cNvPr id="499" name="Google Shape;499;p66"/>
          <p:cNvSpPr txBox="1">
            <a:spLocks noGrp="1"/>
          </p:cNvSpPr>
          <p:nvPr>
            <p:ph type="title" idx="7"/>
          </p:nvPr>
        </p:nvSpPr>
        <p:spPr>
          <a:xfrm>
            <a:off x="4547442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1" name="Google Shape;501;p66"/>
          <p:cNvSpPr txBox="1">
            <a:spLocks noGrp="1"/>
          </p:cNvSpPr>
          <p:nvPr>
            <p:ph type="subTitle" idx="9"/>
          </p:nvPr>
        </p:nvSpPr>
        <p:spPr>
          <a:xfrm>
            <a:off x="4547442" y="3276952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설계사항</a:t>
            </a:r>
            <a:endParaRPr dirty="0"/>
          </a:p>
        </p:txBody>
      </p:sp>
      <p:sp>
        <p:nvSpPr>
          <p:cNvPr id="502" name="Google Shape;502;p66"/>
          <p:cNvSpPr txBox="1">
            <a:spLocks noGrp="1"/>
          </p:cNvSpPr>
          <p:nvPr>
            <p:ph type="title" idx="13"/>
          </p:nvPr>
        </p:nvSpPr>
        <p:spPr>
          <a:xfrm>
            <a:off x="6538925" y="2802652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4" name="Google Shape;504;p66"/>
          <p:cNvSpPr txBox="1">
            <a:spLocks noGrp="1"/>
          </p:cNvSpPr>
          <p:nvPr>
            <p:ph type="subTitle" idx="15"/>
          </p:nvPr>
        </p:nvSpPr>
        <p:spPr>
          <a:xfrm>
            <a:off x="6538918" y="327696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구현결과</a:t>
            </a:r>
            <a:endParaRPr dirty="0"/>
          </a:p>
        </p:txBody>
      </p:sp>
      <p:sp>
        <p:nvSpPr>
          <p:cNvPr id="505" name="Google Shape;505;p66"/>
          <p:cNvSpPr/>
          <p:nvPr/>
        </p:nvSpPr>
        <p:spPr>
          <a:xfrm>
            <a:off x="1312384" y="2262252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6"/>
          <p:cNvSpPr/>
          <p:nvPr/>
        </p:nvSpPr>
        <p:spPr>
          <a:xfrm>
            <a:off x="3303884" y="2262252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6"/>
          <p:cNvSpPr/>
          <p:nvPr/>
        </p:nvSpPr>
        <p:spPr>
          <a:xfrm>
            <a:off x="5295384" y="2262252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6"/>
          <p:cNvSpPr/>
          <p:nvPr/>
        </p:nvSpPr>
        <p:spPr>
          <a:xfrm>
            <a:off x="7286884" y="226225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6"/>
          <p:cNvSpPr/>
          <p:nvPr/>
        </p:nvSpPr>
        <p:spPr>
          <a:xfrm>
            <a:off x="1236184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0" name="Google Shape;510;p66"/>
          <p:cNvSpPr/>
          <p:nvPr/>
        </p:nvSpPr>
        <p:spPr>
          <a:xfrm>
            <a:off x="3227684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1" name="Google Shape;511;p66"/>
          <p:cNvSpPr/>
          <p:nvPr/>
        </p:nvSpPr>
        <p:spPr>
          <a:xfrm>
            <a:off x="5219184" y="2186859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12" name="Google Shape;512;p66"/>
          <p:cNvSpPr/>
          <p:nvPr/>
        </p:nvSpPr>
        <p:spPr>
          <a:xfrm>
            <a:off x="7221809" y="2186052"/>
            <a:ext cx="345300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513" name="Google Shape;513;p66"/>
          <p:cNvGrpSpPr/>
          <p:nvPr/>
        </p:nvGrpSpPr>
        <p:grpSpPr>
          <a:xfrm>
            <a:off x="0" y="4687118"/>
            <a:ext cx="9156825" cy="376498"/>
            <a:chOff x="-10925" y="645925"/>
            <a:chExt cx="1285800" cy="357175"/>
          </a:xfrm>
        </p:grpSpPr>
        <p:cxnSp>
          <p:nvCxnSpPr>
            <p:cNvPr id="514" name="Google Shape;514;p6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5" name="Google Shape;515;p6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6" name="Google Shape;516;p6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7" name="Google Shape;517;p6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518" name="Google Shape;518;p6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2;p66">
            <a:extLst>
              <a:ext uri="{FF2B5EF4-FFF2-40B4-BE49-F238E27FC236}">
                <a16:creationId xmlns:a16="http://schemas.microsoft.com/office/drawing/2014/main" id="{2FABB9BD-09B5-4B70-B521-7F290E88C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프로젝트의 목적</a:t>
            </a:r>
            <a:endParaRPr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2FB4B-5E5B-4F69-B14B-4716634D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31" y="1277074"/>
            <a:ext cx="2365458" cy="2479350"/>
          </a:xfrm>
          <a:prstGeom prst="rect">
            <a:avLst/>
          </a:prstGeom>
        </p:spPr>
      </p:pic>
      <p:sp>
        <p:nvSpPr>
          <p:cNvPr id="10" name="Google Shape;495;p66">
            <a:extLst>
              <a:ext uri="{FF2B5EF4-FFF2-40B4-BE49-F238E27FC236}">
                <a16:creationId xmlns:a16="http://schemas.microsoft.com/office/drawing/2014/main" id="{3D0EB1D5-E8A9-4DF1-95F7-1BBE2E041130}"/>
              </a:ext>
            </a:extLst>
          </p:cNvPr>
          <p:cNvSpPr txBox="1">
            <a:spLocks/>
          </p:cNvSpPr>
          <p:nvPr/>
        </p:nvSpPr>
        <p:spPr>
          <a:xfrm>
            <a:off x="1359539" y="3713861"/>
            <a:ext cx="201464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윈도우의 스티커메모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546DED-ACDA-425F-8979-D61BDDF0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6724"/>
            <a:ext cx="3791672" cy="28297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80B609-5ABA-4957-94F5-F075A94E00C6}"/>
              </a:ext>
            </a:extLst>
          </p:cNvPr>
          <p:cNvSpPr/>
          <p:nvPr/>
        </p:nvSpPr>
        <p:spPr>
          <a:xfrm>
            <a:off x="3753853" y="2516749"/>
            <a:ext cx="666893" cy="3089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495;p66">
            <a:extLst>
              <a:ext uri="{FF2B5EF4-FFF2-40B4-BE49-F238E27FC236}">
                <a16:creationId xmlns:a16="http://schemas.microsoft.com/office/drawing/2014/main" id="{51ED45C7-9665-45F8-B01A-2B90EF7A95D4}"/>
              </a:ext>
            </a:extLst>
          </p:cNvPr>
          <p:cNvSpPr txBox="1">
            <a:spLocks/>
          </p:cNvSpPr>
          <p:nvPr/>
        </p:nvSpPr>
        <p:spPr>
          <a:xfrm>
            <a:off x="5785127" y="3720363"/>
            <a:ext cx="1365418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구글 캘린더</a:t>
            </a:r>
          </a:p>
        </p:txBody>
      </p:sp>
      <p:sp>
        <p:nvSpPr>
          <p:cNvPr id="21" name="Google Shape;441;p64">
            <a:extLst>
              <a:ext uri="{FF2B5EF4-FFF2-40B4-BE49-F238E27FC236}">
                <a16:creationId xmlns:a16="http://schemas.microsoft.com/office/drawing/2014/main" id="{B1B50732-19C3-4089-900E-B989F094D59E}"/>
              </a:ext>
            </a:extLst>
          </p:cNvPr>
          <p:cNvSpPr txBox="1">
            <a:spLocks/>
          </p:cNvSpPr>
          <p:nvPr/>
        </p:nvSpPr>
        <p:spPr>
          <a:xfrm>
            <a:off x="3063655" y="4313100"/>
            <a:ext cx="2681778" cy="585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oppins"/>
              <a:buNone/>
              <a:defRPr sz="7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500" dirty="0" err="1"/>
              <a:t>에브리캘린더</a:t>
            </a:r>
            <a:endParaRPr lang="ko-KR" altLang="en-US" sz="3500" dirty="0"/>
          </a:p>
        </p:txBody>
      </p:sp>
      <p:sp>
        <p:nvSpPr>
          <p:cNvPr id="22" name="Google Shape;577;p68">
            <a:extLst>
              <a:ext uri="{FF2B5EF4-FFF2-40B4-BE49-F238E27FC236}">
                <a16:creationId xmlns:a16="http://schemas.microsoft.com/office/drawing/2014/main" id="{0159E066-EADF-4A09-A865-A8CD99213403}"/>
              </a:ext>
            </a:extLst>
          </p:cNvPr>
          <p:cNvSpPr/>
          <p:nvPr/>
        </p:nvSpPr>
        <p:spPr>
          <a:xfrm rot="10800000">
            <a:off x="5092710" y="4606002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3" name="Google Shape;577;p68">
            <a:extLst>
              <a:ext uri="{FF2B5EF4-FFF2-40B4-BE49-F238E27FC236}">
                <a16:creationId xmlns:a16="http://schemas.microsoft.com/office/drawing/2014/main" id="{05830BFC-7A3B-44A4-88D4-754D0D0F1B1F}"/>
              </a:ext>
            </a:extLst>
          </p:cNvPr>
          <p:cNvSpPr/>
          <p:nvPr/>
        </p:nvSpPr>
        <p:spPr>
          <a:xfrm>
            <a:off x="3063655" y="4382078"/>
            <a:ext cx="583971" cy="345275"/>
          </a:xfrm>
          <a:custGeom>
            <a:avLst/>
            <a:gdLst/>
            <a:ahLst/>
            <a:cxnLst/>
            <a:rect l="l" t="t" r="r" b="b"/>
            <a:pathLst>
              <a:path w="13812" h="13811" extrusionOk="0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1378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 animBg="1"/>
      <p:bldP spid="1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2;p66">
            <a:extLst>
              <a:ext uri="{FF2B5EF4-FFF2-40B4-BE49-F238E27FC236}">
                <a16:creationId xmlns:a16="http://schemas.microsoft.com/office/drawing/2014/main" id="{2FABB9BD-09B5-4B70-B521-7F290E88C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자료조사 결과</a:t>
            </a:r>
            <a:endParaRPr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3B9F6-F219-485B-B198-6AAAE925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7" y="751629"/>
            <a:ext cx="3395811" cy="1913243"/>
          </a:xfrm>
          <a:prstGeom prst="rect">
            <a:avLst/>
          </a:prstGeom>
        </p:spPr>
      </p:pic>
      <p:sp>
        <p:nvSpPr>
          <p:cNvPr id="12" name="Google Shape;495;p66">
            <a:extLst>
              <a:ext uri="{FF2B5EF4-FFF2-40B4-BE49-F238E27FC236}">
                <a16:creationId xmlns:a16="http://schemas.microsoft.com/office/drawing/2014/main" id="{5552DA38-DCC7-493F-BB92-17F5C46894A4}"/>
              </a:ext>
            </a:extLst>
          </p:cNvPr>
          <p:cNvSpPr txBox="1">
            <a:spLocks/>
          </p:cNvSpPr>
          <p:nvPr/>
        </p:nvSpPr>
        <p:spPr>
          <a:xfrm>
            <a:off x="1308679" y="2571750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구글 캘린더</a:t>
            </a:r>
          </a:p>
        </p:txBody>
      </p:sp>
      <p:sp>
        <p:nvSpPr>
          <p:cNvPr id="16" name="Google Shape;495;p66">
            <a:extLst>
              <a:ext uri="{FF2B5EF4-FFF2-40B4-BE49-F238E27FC236}">
                <a16:creationId xmlns:a16="http://schemas.microsoft.com/office/drawing/2014/main" id="{DCD6C1C0-E142-48FA-882E-1744506351A2}"/>
              </a:ext>
            </a:extLst>
          </p:cNvPr>
          <p:cNvSpPr txBox="1">
            <a:spLocks/>
          </p:cNvSpPr>
          <p:nvPr/>
        </p:nvSpPr>
        <p:spPr>
          <a:xfrm>
            <a:off x="5644076" y="2595425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카카오 캘린더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24D5B0-8B3A-49A7-BE96-78BDE573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9" y="773562"/>
            <a:ext cx="3327591" cy="18693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9A3C67-D08A-4662-A858-D7135D12D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81" y="2948250"/>
            <a:ext cx="3203838" cy="1796315"/>
          </a:xfrm>
          <a:prstGeom prst="rect">
            <a:avLst/>
          </a:prstGeom>
        </p:spPr>
      </p:pic>
      <p:sp>
        <p:nvSpPr>
          <p:cNvPr id="19" name="Google Shape;495;p66">
            <a:extLst>
              <a:ext uri="{FF2B5EF4-FFF2-40B4-BE49-F238E27FC236}">
                <a16:creationId xmlns:a16="http://schemas.microsoft.com/office/drawing/2014/main" id="{FE20EA8D-DA98-4346-A619-E1E2C6DACB8D}"/>
              </a:ext>
            </a:extLst>
          </p:cNvPr>
          <p:cNvSpPr txBox="1">
            <a:spLocks/>
          </p:cNvSpPr>
          <p:nvPr/>
        </p:nvSpPr>
        <p:spPr>
          <a:xfrm>
            <a:off x="3657414" y="467337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DESKTOPCAL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913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6760146-6E9D-4FE2-AB26-3A1A830DA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73812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자료조사 결과</a:t>
            </a:r>
            <a:endParaRPr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0940D-D671-469A-ABE5-C0CE3C28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59" y="920024"/>
            <a:ext cx="4185881" cy="3303452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6D13DE1E-11BB-40A3-847D-5984BB28D4D5}"/>
              </a:ext>
            </a:extLst>
          </p:cNvPr>
          <p:cNvSpPr txBox="1">
            <a:spLocks/>
          </p:cNvSpPr>
          <p:nvPr/>
        </p:nvSpPr>
        <p:spPr>
          <a:xfrm>
            <a:off x="3657413" y="4154100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 err="1">
                <a:solidFill>
                  <a:schemeClr val="lt1"/>
                </a:solidFill>
                <a:cs typeface="Poppins"/>
                <a:sym typeface="Poppins"/>
              </a:rPr>
              <a:t>Fullcalendar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453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CBE7AA73-EF3E-4EE0-8176-40A0977AC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F10D8-B15B-4960-9A1C-B687DF21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93" y="702277"/>
            <a:ext cx="5067014" cy="172374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514908B-50D3-4542-B36F-B7CA715E7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93" y="2992489"/>
            <a:ext cx="5067014" cy="1726559"/>
          </a:xfrm>
          <a:prstGeom prst="rect">
            <a:avLst/>
          </a:prstGeom>
        </p:spPr>
      </p:pic>
      <p:sp>
        <p:nvSpPr>
          <p:cNvPr id="7" name="Google Shape;495;p66">
            <a:extLst>
              <a:ext uri="{FF2B5EF4-FFF2-40B4-BE49-F238E27FC236}">
                <a16:creationId xmlns:a16="http://schemas.microsoft.com/office/drawing/2014/main" id="{579531B0-0219-4B59-A666-32288E318E88}"/>
              </a:ext>
            </a:extLst>
          </p:cNvPr>
          <p:cNvSpPr txBox="1">
            <a:spLocks/>
          </p:cNvSpPr>
          <p:nvPr/>
        </p:nvSpPr>
        <p:spPr>
          <a:xfrm>
            <a:off x="3657414" y="2340982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요구사항 달력 구역</a:t>
            </a:r>
          </a:p>
        </p:txBody>
      </p:sp>
      <p:sp>
        <p:nvSpPr>
          <p:cNvPr id="8" name="Google Shape;495;p66">
            <a:extLst>
              <a:ext uri="{FF2B5EF4-FFF2-40B4-BE49-F238E27FC236}">
                <a16:creationId xmlns:a16="http://schemas.microsoft.com/office/drawing/2014/main" id="{FEEF0BD9-23B0-4DCA-A6B4-FAF566AD5F71}"/>
              </a:ext>
            </a:extLst>
          </p:cNvPr>
          <p:cNvSpPr txBox="1">
            <a:spLocks/>
          </p:cNvSpPr>
          <p:nvPr/>
        </p:nvSpPr>
        <p:spPr>
          <a:xfrm>
            <a:off x="3657414" y="4617555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요구사항 </a:t>
            </a: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년월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구역</a:t>
            </a:r>
          </a:p>
        </p:txBody>
      </p:sp>
      <p:sp>
        <p:nvSpPr>
          <p:cNvPr id="9" name="Google Shape;495;p66">
            <a:extLst>
              <a:ext uri="{FF2B5EF4-FFF2-40B4-BE49-F238E27FC236}">
                <a16:creationId xmlns:a16="http://schemas.microsoft.com/office/drawing/2014/main" id="{B1DAFA4C-1582-4670-8D21-B1811E8BBFBD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rgbClr val="00B050"/>
                </a:solidFill>
                <a:cs typeface="Poppins"/>
                <a:sym typeface="Poppins"/>
              </a:rPr>
              <a:t>요구사항 명세서</a:t>
            </a:r>
          </a:p>
        </p:txBody>
      </p:sp>
    </p:spTree>
    <p:extLst>
      <p:ext uri="{BB962C8B-B14F-4D97-AF65-F5344CB8AC3E}">
        <p14:creationId xmlns:p14="http://schemas.microsoft.com/office/powerpoint/2010/main" val="30351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5A19C168-5950-4902-8A76-02B87ED1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sp>
        <p:nvSpPr>
          <p:cNvPr id="3" name="Google Shape;495;p66">
            <a:extLst>
              <a:ext uri="{FF2B5EF4-FFF2-40B4-BE49-F238E27FC236}">
                <a16:creationId xmlns:a16="http://schemas.microsoft.com/office/drawing/2014/main" id="{41870F5B-FC00-478D-86F3-72FC4A72409B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rgbClr val="00B0F0"/>
                </a:solidFill>
                <a:cs typeface="Poppins"/>
                <a:sym typeface="Poppins"/>
              </a:rPr>
              <a:t>인터페이스 설계</a:t>
            </a:r>
          </a:p>
        </p:txBody>
      </p:sp>
      <p:sp>
        <p:nvSpPr>
          <p:cNvPr id="6" name="Google Shape;495;p66">
            <a:extLst>
              <a:ext uri="{FF2B5EF4-FFF2-40B4-BE49-F238E27FC236}">
                <a16:creationId xmlns:a16="http://schemas.microsoft.com/office/drawing/2014/main" id="{94742217-5D84-406B-B78C-393EAB616727}"/>
              </a:ext>
            </a:extLst>
          </p:cNvPr>
          <p:cNvSpPr txBox="1">
            <a:spLocks/>
          </p:cNvSpPr>
          <p:nvPr/>
        </p:nvSpPr>
        <p:spPr>
          <a:xfrm>
            <a:off x="3657414" y="4521302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에브리캘린더</a:t>
            </a:r>
            <a:endParaRPr lang="ko-KR" altLang="en-US" sz="1600" b="1" dirty="0">
              <a:solidFill>
                <a:schemeClr val="lt1"/>
              </a:solidFill>
              <a:cs typeface="Poppins"/>
              <a:sym typeface="Poppi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0B7AB-448B-4340-858B-AFED2EE5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30" y="478885"/>
            <a:ext cx="5229339" cy="40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AC653DD6-A202-47A4-9DDE-0FB5792C2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608794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설계사항</a:t>
            </a:r>
            <a:endParaRPr sz="3000" dirty="0"/>
          </a:p>
        </p:txBody>
      </p:sp>
      <p:sp>
        <p:nvSpPr>
          <p:cNvPr id="3" name="Google Shape;495;p66">
            <a:extLst>
              <a:ext uri="{FF2B5EF4-FFF2-40B4-BE49-F238E27FC236}">
                <a16:creationId xmlns:a16="http://schemas.microsoft.com/office/drawing/2014/main" id="{07068C73-D31F-4D29-9640-5A3697148FA1}"/>
              </a:ext>
            </a:extLst>
          </p:cNvPr>
          <p:cNvSpPr txBox="1">
            <a:spLocks/>
          </p:cNvSpPr>
          <p:nvPr/>
        </p:nvSpPr>
        <p:spPr>
          <a:xfrm>
            <a:off x="48127" y="514027"/>
            <a:ext cx="182917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cs typeface="Poppins"/>
                <a:sym typeface="Poppins"/>
              </a:rPr>
              <a:t> 설계</a:t>
            </a:r>
          </a:p>
        </p:txBody>
      </p:sp>
      <p:sp>
        <p:nvSpPr>
          <p:cNvPr id="11" name="Google Shape;495;p66">
            <a:extLst>
              <a:ext uri="{FF2B5EF4-FFF2-40B4-BE49-F238E27FC236}">
                <a16:creationId xmlns:a16="http://schemas.microsoft.com/office/drawing/2014/main" id="{89900C75-DE2D-4174-8AB3-44810E102546}"/>
              </a:ext>
            </a:extLst>
          </p:cNvPr>
          <p:cNvSpPr txBox="1">
            <a:spLocks/>
          </p:cNvSpPr>
          <p:nvPr/>
        </p:nvSpPr>
        <p:spPr>
          <a:xfrm>
            <a:off x="3202072" y="2757519"/>
            <a:ext cx="273985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캘린더 테이블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FCDFAF-4E83-4F75-A736-27C488B4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98" y="2333592"/>
            <a:ext cx="2724530" cy="476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51A02B-04DC-4A2E-A2E0-B449E455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000"/>
            <a:ext cx="9144000" cy="462512"/>
          </a:xfrm>
          <a:prstGeom prst="rect">
            <a:avLst/>
          </a:prstGeom>
        </p:spPr>
      </p:pic>
      <p:sp>
        <p:nvSpPr>
          <p:cNvPr id="16" name="Google Shape;495;p66">
            <a:extLst>
              <a:ext uri="{FF2B5EF4-FFF2-40B4-BE49-F238E27FC236}">
                <a16:creationId xmlns:a16="http://schemas.microsoft.com/office/drawing/2014/main" id="{37818472-7C65-4EDA-9ED4-52B2A26E30BF}"/>
              </a:ext>
            </a:extLst>
          </p:cNvPr>
          <p:cNvSpPr txBox="1">
            <a:spLocks/>
          </p:cNvSpPr>
          <p:nvPr/>
        </p:nvSpPr>
        <p:spPr>
          <a:xfrm>
            <a:off x="3217398" y="3947758"/>
            <a:ext cx="2739856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3000"/>
            </a:pP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cs typeface="Poppins"/>
                <a:sym typeface="Poppins"/>
              </a:rPr>
              <a:t>그누보드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 테이블 </a:t>
            </a:r>
          </a:p>
        </p:txBody>
      </p:sp>
    </p:spTree>
    <p:extLst>
      <p:ext uri="{BB962C8B-B14F-4D97-AF65-F5344CB8AC3E}">
        <p14:creationId xmlns:p14="http://schemas.microsoft.com/office/powerpoint/2010/main" val="97851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66">
            <a:extLst>
              <a:ext uri="{FF2B5EF4-FFF2-40B4-BE49-F238E27FC236}">
                <a16:creationId xmlns:a16="http://schemas.microsoft.com/office/drawing/2014/main" id="{67932B23-AA0A-45E6-9FF4-3DC4A54CC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0"/>
            <a:ext cx="1801299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구현 결과</a:t>
            </a:r>
            <a:endParaRPr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E4B77-0FB6-4CBF-9518-5576785F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1" y="1133656"/>
            <a:ext cx="3725760" cy="2876188"/>
          </a:xfrm>
          <a:prstGeom prst="rect">
            <a:avLst/>
          </a:prstGeom>
        </p:spPr>
      </p:pic>
      <p:sp>
        <p:nvSpPr>
          <p:cNvPr id="4" name="Google Shape;495;p66">
            <a:extLst>
              <a:ext uri="{FF2B5EF4-FFF2-40B4-BE49-F238E27FC236}">
                <a16:creationId xmlns:a16="http://schemas.microsoft.com/office/drawing/2014/main" id="{26B2DEF7-3CB7-437B-8EA4-AC1E03358778}"/>
              </a:ext>
            </a:extLst>
          </p:cNvPr>
          <p:cNvSpPr txBox="1">
            <a:spLocks/>
          </p:cNvSpPr>
          <p:nvPr/>
        </p:nvSpPr>
        <p:spPr>
          <a:xfrm>
            <a:off x="4749031" y="1677612"/>
            <a:ext cx="4097802" cy="1788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1.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웹에 캘린더 출력</a:t>
            </a:r>
            <a:endParaRPr lang="en-US" altLang="ko-KR" sz="1600" b="1" dirty="0">
              <a:solidFill>
                <a:schemeClr val="lt1"/>
              </a:solidFill>
              <a:cs typeface="Poppins"/>
              <a:sym typeface="Poppins"/>
            </a:endParaRP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2.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영어 한글화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3.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일정의 정보를 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와 연동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4.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제목과 내용을 작성하여 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DB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에 저장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cs typeface="Poppins"/>
                <a:sym typeface="Poppins"/>
              </a:rPr>
              <a:t>달력의 일정에 제목 출력</a:t>
            </a: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5. </a:t>
            </a:r>
            <a:r>
              <a:rPr lang="ko-KR" altLang="en-US" sz="1600" b="1" u="sng" dirty="0">
                <a:solidFill>
                  <a:schemeClr val="lt1"/>
                </a:solidFill>
                <a:cs typeface="Poppins"/>
                <a:sym typeface="Poppins"/>
              </a:rPr>
              <a:t>일정 출력을 구분하여 중복 제거</a:t>
            </a:r>
            <a:r>
              <a:rPr lang="en-US" altLang="ko-KR" sz="1600" b="1" u="sng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</a:p>
          <a:p>
            <a:pPr>
              <a:buClr>
                <a:schemeClr val="lt1"/>
              </a:buClr>
              <a:buSzPts val="3000"/>
            </a:pPr>
            <a:r>
              <a:rPr lang="en-US" altLang="ko-KR" sz="1600" b="1" dirty="0">
                <a:solidFill>
                  <a:schemeClr val="lt1"/>
                </a:solidFill>
                <a:cs typeface="Poppins"/>
                <a:sym typeface="Poppins"/>
              </a:rPr>
              <a:t>6. </a:t>
            </a:r>
            <a:r>
              <a:rPr lang="ko-KR" altLang="en-US" sz="1600" b="1" u="sng" dirty="0">
                <a:solidFill>
                  <a:schemeClr val="lt1"/>
                </a:solidFill>
                <a:cs typeface="Poppins"/>
                <a:sym typeface="Poppins"/>
              </a:rPr>
              <a:t>삭제기능 추가</a:t>
            </a:r>
            <a:r>
              <a:rPr lang="en-US" altLang="ko-KR" sz="1600" b="1" u="sng" dirty="0">
                <a:solidFill>
                  <a:schemeClr val="lt1"/>
                </a:solidFill>
                <a:cs typeface="Poppins"/>
                <a:sym typeface="Poppins"/>
              </a:rPr>
              <a:t>.</a:t>
            </a:r>
            <a:endParaRPr lang="ko-KR" altLang="en-US" sz="1600" b="1" u="sng" dirty="0">
              <a:solidFill>
                <a:schemeClr val="lt1"/>
              </a:solidFill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Simple Calendar 2021 by Slidesgo">
  <a:themeElements>
    <a:clrScheme name="Simple Light">
      <a:dk1>
        <a:srgbClr val="333333"/>
      </a:dk1>
      <a:lt1>
        <a:srgbClr val="F3F3F3"/>
      </a:lt1>
      <a:dk2>
        <a:srgbClr val="333333"/>
      </a:dk2>
      <a:lt2>
        <a:srgbClr val="F3F3F3"/>
      </a:lt2>
      <a:accent1>
        <a:srgbClr val="FE643E"/>
      </a:accent1>
      <a:accent2>
        <a:srgbClr val="FC972D"/>
      </a:accent2>
      <a:accent3>
        <a:srgbClr val="F6DE9E"/>
      </a:accent3>
      <a:accent4>
        <a:srgbClr val="5EBDC6"/>
      </a:accent4>
      <a:accent5>
        <a:srgbClr val="C27BA0"/>
      </a:accent5>
      <a:accent6>
        <a:srgbClr val="C27BA0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201</Words>
  <Application>Microsoft Office PowerPoint</Application>
  <PresentationFormat>화면 슬라이드 쇼(16:9)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김포평화고딕 Bold</vt:lpstr>
      <vt:lpstr>Poppins</vt:lpstr>
      <vt:lpstr>Poppins SemiBold</vt:lpstr>
      <vt:lpstr>빙그레 메로나체</vt:lpstr>
      <vt:lpstr>Barlow Semi Condensed</vt:lpstr>
      <vt:lpstr>Simple Calendar 2021 by Slidesgo</vt:lpstr>
      <vt:lpstr>에브리캘린더</vt:lpstr>
      <vt:lpstr>목차</vt:lpstr>
      <vt:lpstr>프로젝트의 목적</vt:lpstr>
      <vt:lpstr>자료조사 결과</vt:lpstr>
      <vt:lpstr>자료조사 결과</vt:lpstr>
      <vt:lpstr>설계사항</vt:lpstr>
      <vt:lpstr>설계사항</vt:lpstr>
      <vt:lpstr>설계사항</vt:lpstr>
      <vt:lpstr>구현 결과</vt:lpstr>
      <vt:lpstr>구현 결과</vt:lpstr>
      <vt:lpstr>구현 결과</vt:lpstr>
      <vt:lpstr>마치며...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에브리캘린더</dc:title>
  <cp:lastModifiedBy>최태준</cp:lastModifiedBy>
  <cp:revision>36</cp:revision>
  <dcterms:modified xsi:type="dcterms:W3CDTF">2021-12-14T12:42:44Z</dcterms:modified>
</cp:coreProperties>
</file>