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4" r:id="rId2"/>
  </p:sldMasterIdLst>
  <p:notesMasterIdLst>
    <p:notesMasterId r:id="rId26"/>
  </p:notesMasterIdLst>
  <p:sldIdLst>
    <p:sldId id="258" r:id="rId3"/>
    <p:sldId id="256" r:id="rId4"/>
    <p:sldId id="259" r:id="rId5"/>
    <p:sldId id="261" r:id="rId6"/>
    <p:sldId id="260" r:id="rId7"/>
    <p:sldId id="262" r:id="rId8"/>
    <p:sldId id="263" r:id="rId9"/>
    <p:sldId id="264" r:id="rId10"/>
    <p:sldId id="284" r:id="rId11"/>
    <p:sldId id="285" r:id="rId12"/>
    <p:sldId id="286" r:id="rId13"/>
    <p:sldId id="287" r:id="rId14"/>
    <p:sldId id="288" r:id="rId15"/>
    <p:sldId id="289" r:id="rId16"/>
    <p:sldId id="271" r:id="rId17"/>
    <p:sldId id="272" r:id="rId18"/>
    <p:sldId id="290" r:id="rId19"/>
    <p:sldId id="273" r:id="rId20"/>
    <p:sldId id="274" r:id="rId21"/>
    <p:sldId id="275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5320" autoAdjust="0"/>
  </p:normalViewPr>
  <p:slideViewPr>
    <p:cSldViewPr>
      <p:cViewPr varScale="1">
        <p:scale>
          <a:sx n="87" d="100"/>
          <a:sy n="87" d="100"/>
        </p:scale>
        <p:origin x="137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hyun\Desktop\&#51228;&#51452;&#47116;&#53944;&#52852;\7.&#49324;&#51060;&#53944;&#47605;\&#51228;&#51452;&#47116;&#53944;&#52852;%20&#54016;&#54532;&#47196;&#51229;&#53944;%2004_02%20&#44288;&#47532;&#51088;&#49324;&#51060;&#53944;&#4760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예약 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예약 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Sheet1!$E$2:$E$13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22</c:v>
                </c:pt>
                <c:pt idx="4">
                  <c:v>28</c:v>
                </c:pt>
                <c:pt idx="5">
                  <c:v>32</c:v>
                </c:pt>
                <c:pt idx="6">
                  <c:v>36</c:v>
                </c:pt>
                <c:pt idx="7">
                  <c:v>37</c:v>
                </c:pt>
                <c:pt idx="8">
                  <c:v>33</c:v>
                </c:pt>
                <c:pt idx="9">
                  <c:v>33</c:v>
                </c:pt>
                <c:pt idx="10">
                  <c:v>25</c:v>
                </c:pt>
                <c:pt idx="1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B0-4785-B907-B924187A6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4730240"/>
        <c:axId val="194055552"/>
      </c:barChart>
      <c:lineChart>
        <c:grouping val="standard"/>
        <c:varyColors val="0"/>
        <c:ser>
          <c:idx val="1"/>
          <c:order val="1"/>
          <c:tx>
            <c:strRef>
              <c:f>Sheet1!$G$1</c:f>
              <c:strCache>
                <c:ptCount val="1"/>
                <c:pt idx="0">
                  <c:v>비율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Sheet1!$E$2:$E$13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Sheet1!$G$2:$G$13</c:f>
              <c:numCache>
                <c:formatCode>0.00_ </c:formatCode>
                <c:ptCount val="12"/>
                <c:pt idx="0">
                  <c:v>6.2695924764890272</c:v>
                </c:pt>
                <c:pt idx="1">
                  <c:v>5.0156739811912221</c:v>
                </c:pt>
                <c:pt idx="2" formatCode="0.00_);[Red]\(0.00\)">
                  <c:v>4.0752351097178678</c:v>
                </c:pt>
                <c:pt idx="3" formatCode="0.00_);[Red]\(0.00\)">
                  <c:v>6.8965517241379306</c:v>
                </c:pt>
                <c:pt idx="4" formatCode="0.00_);[Red]\(0.00\)">
                  <c:v>8.7774294670846391</c:v>
                </c:pt>
                <c:pt idx="5" formatCode="0.00_);[Red]\(0.00\)">
                  <c:v>10.031347962382444</c:v>
                </c:pt>
                <c:pt idx="6" formatCode="0.00_);[Red]\(0.00\)">
                  <c:v>11.285266457680251</c:v>
                </c:pt>
                <c:pt idx="7" formatCode="0.00_);[Red]\(0.00\)">
                  <c:v>11.598746081504702</c:v>
                </c:pt>
                <c:pt idx="8" formatCode="0.00_);[Red]\(0.00\)">
                  <c:v>10.344827586206897</c:v>
                </c:pt>
                <c:pt idx="9" formatCode="0.00_);[Red]\(0.00\)">
                  <c:v>10.344827586206897</c:v>
                </c:pt>
                <c:pt idx="10" formatCode="0.00_);[Red]\(0.00\)">
                  <c:v>7.8369905956112857</c:v>
                </c:pt>
                <c:pt idx="11" formatCode="0.00_);[Red]\(0.00\)">
                  <c:v>7.523510971786834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B0-4785-B907-B924187A6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730240"/>
        <c:axId val="194055552"/>
      </c:lineChart>
      <c:catAx>
        <c:axId val="13473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055552"/>
        <c:crosses val="autoZero"/>
        <c:auto val="1"/>
        <c:lblAlgn val="ctr"/>
        <c:lblOffset val="100"/>
        <c:noMultiLvlLbl val="0"/>
      </c:catAx>
      <c:valAx>
        <c:axId val="19405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73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C997F-9FDF-48CC-863F-6CE6BDF887B3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67660-5FE5-49E5-BF16-A98152FCD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1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67660-5FE5-49E5-BF16-A98152FCD4A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9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67660-5FE5-49E5-BF16-A98152FCD4A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5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67660-5FE5-49E5-BF16-A98152FCD4A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67660-5FE5-49E5-BF16-A98152FCD4A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0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67660-5FE5-49E5-BF16-A98152FCD4A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23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67660-5FE5-49E5-BF16-A98152FCD4A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4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hape 13"/>
          <p:cNvCxnSpPr/>
          <p:nvPr userDrawn="1"/>
        </p:nvCxnSpPr>
        <p:spPr>
          <a:xfrm>
            <a:off x="92548" y="514829"/>
            <a:ext cx="895473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14"/>
          <p:cNvSpPr txBox="1"/>
          <p:nvPr userDrawn="1"/>
        </p:nvSpPr>
        <p:spPr>
          <a:xfrm>
            <a:off x="7294099" y="90745"/>
            <a:ext cx="1743486" cy="331029"/>
          </a:xfrm>
          <a:prstGeom prst="rect">
            <a:avLst/>
          </a:prstGeom>
          <a:noFill/>
          <a:ln>
            <a:noFill/>
          </a:ln>
        </p:spPr>
        <p:txBody>
          <a:bodyPr lIns="83975" tIns="41975" rIns="83975" bIns="419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ko-KR"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406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hape 11"/>
          <p:cNvCxnSpPr/>
          <p:nvPr userDrawn="1"/>
        </p:nvCxnSpPr>
        <p:spPr>
          <a:xfrm>
            <a:off x="365110" y="3324703"/>
            <a:ext cx="844478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2565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화면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94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기본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hape 150"/>
          <p:cNvCxnSpPr/>
          <p:nvPr/>
        </p:nvCxnSpPr>
        <p:spPr>
          <a:xfrm>
            <a:off x="56148" y="621575"/>
            <a:ext cx="701256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Shape 152"/>
          <p:cNvSpPr txBox="1"/>
          <p:nvPr/>
        </p:nvSpPr>
        <p:spPr>
          <a:xfrm>
            <a:off x="6077244" y="370673"/>
            <a:ext cx="991466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1434285" y="629714"/>
            <a:ext cx="0" cy="61793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Shape 154"/>
          <p:cNvCxnSpPr/>
          <p:nvPr/>
        </p:nvCxnSpPr>
        <p:spPr>
          <a:xfrm>
            <a:off x="1434285" y="629718"/>
            <a:ext cx="0" cy="563747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Shape 160"/>
          <p:cNvSpPr txBox="1"/>
          <p:nvPr/>
        </p:nvSpPr>
        <p:spPr>
          <a:xfrm>
            <a:off x="65800" y="3446008"/>
            <a:ext cx="1029037" cy="915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공지사항</a:t>
            </a:r>
            <a:endParaRPr lang="en-US" altLang="ko-KR" sz="800" b="1" dirty="0" smtClean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문의 게시판</a:t>
            </a:r>
            <a:endParaRPr lang="en-US" altLang="ko-KR" sz="800" b="1" dirty="0" smtClean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후기 게시판</a:t>
            </a:r>
            <a:endParaRPr lang="ko-KR" sz="800" b="1" dirty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7504" y="847007"/>
            <a:ext cx="13790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306" y="63156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i="0" u="none" strike="noStrike" cap="none" dirty="0" smtClean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회원 관리</a:t>
            </a:r>
            <a:endParaRPr lang="ko-KR" altLang="en-US" sz="800" b="1" i="0" u="none" strike="noStrike" cap="none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504" y="1363051"/>
            <a:ext cx="13790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9334" y="2315228"/>
            <a:ext cx="13790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 userDrawn="1"/>
        </p:nvSpPr>
        <p:spPr>
          <a:xfrm>
            <a:off x="63306" y="232699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i="0" u="none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예약 관리</a:t>
            </a:r>
            <a:endParaRPr lang="ko-KR" altLang="en-US" sz="8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42" name="직선 연결선 41"/>
          <p:cNvCxnSpPr/>
          <p:nvPr userDrawn="1"/>
        </p:nvCxnSpPr>
        <p:spPr>
          <a:xfrm>
            <a:off x="47504" y="2537596"/>
            <a:ext cx="13790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 userDrawn="1"/>
        </p:nvCxnSpPr>
        <p:spPr>
          <a:xfrm>
            <a:off x="47504" y="3538758"/>
            <a:ext cx="13790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 userDrawn="1"/>
        </p:nvCxnSpPr>
        <p:spPr>
          <a:xfrm>
            <a:off x="65801" y="1124744"/>
            <a:ext cx="13790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 userDrawn="1"/>
        </p:nvSpPr>
        <p:spPr>
          <a:xfrm>
            <a:off x="49334" y="1124744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i="0" u="none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차량 관리</a:t>
            </a:r>
            <a:endParaRPr lang="ko-KR" altLang="en-US" sz="8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6" name="Shape 151"/>
          <p:cNvSpPr txBox="1"/>
          <p:nvPr userDrawn="1"/>
        </p:nvSpPr>
        <p:spPr>
          <a:xfrm>
            <a:off x="111063" y="332203"/>
            <a:ext cx="544567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제주 렌터카</a:t>
            </a:r>
            <a:r>
              <a:rPr lang="ko-KR" sz="1200" b="1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-KR" sz="1000" b="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관리자</a:t>
            </a:r>
          </a:p>
        </p:txBody>
      </p:sp>
      <p:sp>
        <p:nvSpPr>
          <p:cNvPr id="29" name="Shape 160"/>
          <p:cNvSpPr txBox="1"/>
          <p:nvPr userDrawn="1"/>
        </p:nvSpPr>
        <p:spPr>
          <a:xfrm>
            <a:off x="49334" y="1275337"/>
            <a:ext cx="1126472" cy="514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차량 조회</a:t>
            </a:r>
            <a:endParaRPr lang="en-US" altLang="ko-KR" sz="800" b="1" dirty="0" smtClean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차량</a:t>
            </a:r>
            <a:r>
              <a:rPr lang="ko-KR" altLang="en-US" sz="800" b="1" baseline="0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 등록</a:t>
            </a:r>
            <a:endParaRPr lang="en-US" altLang="ko-KR" sz="800" b="1" baseline="0" dirty="0" smtClean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endParaRPr lang="en-US" altLang="ko-KR" sz="800" b="1" baseline="0" dirty="0" smtClean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65801" y="33189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i="0" u="none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게시판 관리</a:t>
            </a:r>
            <a:endParaRPr lang="ko-KR" altLang="en-US" sz="8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34" name="직선 연결선 33"/>
          <p:cNvCxnSpPr/>
          <p:nvPr userDrawn="1"/>
        </p:nvCxnSpPr>
        <p:spPr>
          <a:xfrm>
            <a:off x="47504" y="3318993"/>
            <a:ext cx="13790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ape 160"/>
          <p:cNvSpPr txBox="1"/>
          <p:nvPr userDrawn="1"/>
        </p:nvSpPr>
        <p:spPr>
          <a:xfrm>
            <a:off x="47505" y="2503569"/>
            <a:ext cx="1038690" cy="915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회원 예약 내역</a:t>
            </a:r>
            <a:endParaRPr lang="en-US" altLang="ko-KR" sz="800" b="1" dirty="0" smtClean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차량 예약 관리</a:t>
            </a:r>
            <a:endParaRPr lang="en-US" altLang="ko-KR" sz="800" b="1" dirty="0" smtClean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환불 관리</a:t>
            </a:r>
            <a:endParaRPr lang="ko-KR" sz="800" b="1" dirty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35496" y="451658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i="0" u="none" strike="noStrike" cap="none" dirty="0" smtClean="0">
                <a:solidFill>
                  <a:schemeClr val="tx1"/>
                </a:solidFill>
                <a:latin typeface="+mj-ea"/>
                <a:ea typeface="+mj-ea"/>
                <a:cs typeface="Arial"/>
                <a:sym typeface="Arial"/>
              </a:rPr>
              <a:t>통계</a:t>
            </a:r>
            <a:endParaRPr lang="ko-KR" altLang="en-US" sz="800" b="1" i="0" u="none" strike="noStrike" cap="none" dirty="0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직선 연결선 36"/>
          <p:cNvCxnSpPr/>
          <p:nvPr userDrawn="1"/>
        </p:nvCxnSpPr>
        <p:spPr>
          <a:xfrm>
            <a:off x="47504" y="4732029"/>
            <a:ext cx="13790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 userDrawn="1"/>
        </p:nvCxnSpPr>
        <p:spPr>
          <a:xfrm>
            <a:off x="54258" y="4494554"/>
            <a:ext cx="13790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hape 160"/>
          <p:cNvSpPr txBox="1"/>
          <p:nvPr userDrawn="1"/>
        </p:nvSpPr>
        <p:spPr>
          <a:xfrm>
            <a:off x="56148" y="4732029"/>
            <a:ext cx="1038690" cy="6619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매출 통계</a:t>
            </a:r>
            <a:endParaRPr lang="en-US" altLang="ko-KR" sz="800" b="1" dirty="0" smtClean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endParaRPr lang="en-US" altLang="ko-KR" sz="800" b="1" dirty="0" smtClean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5" name="Shape 160"/>
          <p:cNvSpPr txBox="1"/>
          <p:nvPr userDrawn="1"/>
        </p:nvSpPr>
        <p:spPr>
          <a:xfrm>
            <a:off x="47506" y="791316"/>
            <a:ext cx="1126472" cy="514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ko-KR" altLang="en-US" sz="800" b="1" dirty="0" smtClean="0">
                <a:solidFill>
                  <a:srgbClr val="0080FF"/>
                </a:solidFill>
                <a:latin typeface="+mn-ea"/>
                <a:ea typeface="+mn-ea"/>
                <a:cs typeface="Arial"/>
                <a:sym typeface="Arial"/>
              </a:rPr>
              <a:t>회원 리스트 조회</a:t>
            </a:r>
            <a:endParaRPr lang="en-US" altLang="ko-KR" sz="800" b="1" dirty="0" smtClean="0">
              <a:solidFill>
                <a:srgbClr val="0080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00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중간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hape 153"/>
          <p:cNvCxnSpPr/>
          <p:nvPr/>
        </p:nvCxnSpPr>
        <p:spPr>
          <a:xfrm>
            <a:off x="1434285" y="629714"/>
            <a:ext cx="0" cy="61793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Shape 154"/>
          <p:cNvCxnSpPr/>
          <p:nvPr/>
        </p:nvCxnSpPr>
        <p:spPr>
          <a:xfrm>
            <a:off x="1434285" y="304807"/>
            <a:ext cx="0" cy="596238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308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17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22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066084" y="305213"/>
            <a:ext cx="2025162" cy="26628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Description (화면설명)</a:t>
            </a:r>
          </a:p>
        </p:txBody>
      </p:sp>
      <p:sp>
        <p:nvSpPr>
          <p:cNvPr id="17" name="Shape 17"/>
          <p:cNvSpPr/>
          <p:nvPr/>
        </p:nvSpPr>
        <p:spPr>
          <a:xfrm>
            <a:off x="6118229" y="44455"/>
            <a:ext cx="431635" cy="249747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8" name="Shape 18"/>
          <p:cNvSpPr/>
          <p:nvPr/>
        </p:nvSpPr>
        <p:spPr>
          <a:xfrm>
            <a:off x="1671259" y="44455"/>
            <a:ext cx="511067" cy="250685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9" name="Shape 19"/>
          <p:cNvSpPr/>
          <p:nvPr/>
        </p:nvSpPr>
        <p:spPr>
          <a:xfrm>
            <a:off x="52754" y="50809"/>
            <a:ext cx="618392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55685" y="49220"/>
            <a:ext cx="586154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21" name="Shape 21"/>
          <p:cNvSpPr/>
          <p:nvPr/>
        </p:nvSpPr>
        <p:spPr>
          <a:xfrm>
            <a:off x="7066085" y="55663"/>
            <a:ext cx="618392" cy="24914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7096891" y="6594475"/>
            <a:ext cx="1955908" cy="186000"/>
          </a:xfrm>
          <a:prstGeom prst="rect">
            <a:avLst/>
          </a:prstGeom>
          <a:noFill/>
          <a:ln>
            <a:noFill/>
          </a:ln>
        </p:spPr>
        <p:txBody>
          <a:bodyPr lIns="77525" tIns="38750" rIns="77525" bIns="38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7071946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61548" y="293646"/>
            <a:ext cx="9027186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/>
          <p:nvPr/>
        </p:nvCxnSpPr>
        <p:spPr>
          <a:xfrm>
            <a:off x="7684477" y="55660"/>
            <a:ext cx="0" cy="24152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>
            <a:off x="7077807" y="6588125"/>
            <a:ext cx="2013438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/>
          <p:nvPr/>
        </p:nvCxnSpPr>
        <p:spPr>
          <a:xfrm>
            <a:off x="7077807" y="561975"/>
            <a:ext cx="2013438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>
            <a:off x="66235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/>
          <p:nvPr/>
        </p:nvSpPr>
        <p:spPr>
          <a:xfrm>
            <a:off x="7077810" y="71491"/>
            <a:ext cx="606668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30" name="Shape 30"/>
          <p:cNvSpPr/>
          <p:nvPr/>
        </p:nvSpPr>
        <p:spPr>
          <a:xfrm>
            <a:off x="7681546" y="71225"/>
            <a:ext cx="1371253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800" dirty="0" smtClean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제주 렌터카</a:t>
            </a:r>
            <a:endParaRPr lang="ko-KR" sz="8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52754" y="44454"/>
            <a:ext cx="9038492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3430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erer@naver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5300" y="1772816"/>
            <a:ext cx="8915400" cy="129614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제주 렌터카</a:t>
            </a:r>
            <a:endParaRPr lang="en-US" altLang="ko-KR" b="1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예약 관리 시스템</a:t>
            </a:r>
            <a:r>
              <a:rPr lang="ko-KR" altLang="ko-KR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/>
            </a:r>
            <a:br>
              <a:rPr lang="ko-KR" altLang="ko-KR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</a:br>
            <a:endParaRPr lang="ko-KR" altLang="ko-KR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5300" y="4437116"/>
            <a:ext cx="8915400" cy="129614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800" smtClean="0"/>
              <a:t>황태영</a:t>
            </a:r>
            <a:r>
              <a:rPr lang="en-US" altLang="ko-KR" sz="3800" smtClean="0"/>
              <a:t>, </a:t>
            </a:r>
            <a:r>
              <a:rPr lang="ko-KR" altLang="en-US" sz="3800" smtClean="0"/>
              <a:t>김가현</a:t>
            </a:r>
            <a:r>
              <a:rPr lang="en-US" altLang="ko-KR" sz="3800" smtClean="0"/>
              <a:t>, </a:t>
            </a:r>
            <a:r>
              <a:rPr lang="ko-KR" altLang="en-US" sz="3800" smtClean="0"/>
              <a:t>이지현</a:t>
            </a:r>
            <a:r>
              <a:rPr lang="en-US" altLang="ko-KR" sz="3800" smtClean="0"/>
              <a:t>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800" smtClean="0"/>
              <a:t>양종수</a:t>
            </a:r>
            <a:r>
              <a:rPr lang="en-US" altLang="ko-KR" sz="3800" smtClean="0"/>
              <a:t>, </a:t>
            </a:r>
            <a:r>
              <a:rPr lang="ko-KR" altLang="en-US" sz="3800" smtClean="0"/>
              <a:t>강태준</a:t>
            </a:r>
            <a:endParaRPr lang="en-US" altLang="ko-KR" sz="380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mtClean="0"/>
              <a:t>2020.00.00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1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4462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 정보 상세 내역 페이지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540083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76470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정보 상세 내역</a:t>
            </a:r>
            <a:endParaRPr lang="ko-KR" altLang="en-US" b="1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96141"/>
              </p:ext>
            </p:extLst>
          </p:nvPr>
        </p:nvGraphicFramePr>
        <p:xfrm>
          <a:off x="1475656" y="1082385"/>
          <a:ext cx="5496273" cy="25850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82188">
                  <a:extLst>
                    <a:ext uri="{9D8B030D-6E8A-4147-A177-3AD203B41FA5}">
                      <a16:colId xmlns:a16="http://schemas.microsoft.com/office/drawing/2014/main" val="2244213092"/>
                    </a:ext>
                  </a:extLst>
                </a:gridCol>
                <a:gridCol w="4214085">
                  <a:extLst>
                    <a:ext uri="{9D8B030D-6E8A-4147-A177-3AD203B41FA5}">
                      <a16:colId xmlns:a16="http://schemas.microsoft.com/office/drawing/2014/main" val="73181165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16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ID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qwe@daum.net</a:t>
                      </a:r>
                      <a:endParaRPr lang="ko-KR" altLang="en-US" sz="8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6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/>
                        <a:t>회원명</a:t>
                      </a:r>
                      <a:endParaRPr lang="ko-KR" altLang="en-US" sz="900" dirty="0"/>
                    </a:p>
                  </a:txBody>
                  <a:tcP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홍길동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7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성별</a:t>
                      </a:r>
                      <a:endParaRPr lang="ko-KR" altLang="en-US" sz="900" dirty="0"/>
                    </a:p>
                  </a:txBody>
                  <a:tcP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남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53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생년월일</a:t>
                      </a:r>
                      <a:endParaRPr lang="ko-KR" altLang="en-US" sz="900" dirty="0"/>
                    </a:p>
                  </a:txBody>
                  <a:tcP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1990.03.18 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16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핸드폰 번호</a:t>
                      </a:r>
                      <a:endParaRPr lang="ko-KR" altLang="en-US" sz="900" dirty="0"/>
                    </a:p>
                  </a:txBody>
                  <a:tcP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010-2458-3584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70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회원 상태</a:t>
                      </a:r>
                      <a:endParaRPr lang="ko-KR" altLang="en-US" sz="900" dirty="0"/>
                    </a:p>
                  </a:txBody>
                  <a:tcP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/>
                    </a:p>
                  </a:txBody>
                  <a:tcP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81753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2830967" y="3316093"/>
            <a:ext cx="1105801" cy="2880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활성화 여부     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0152" y="3828817"/>
            <a:ext cx="804021" cy="23083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목록으로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98490" y="3814098"/>
            <a:ext cx="804021" cy="2308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저장</a:t>
            </a:r>
            <a:endParaRPr lang="ko-KR" altLang="en-US" sz="900" dirty="0"/>
          </a:p>
        </p:txBody>
      </p:sp>
      <p:graphicFrame>
        <p:nvGraphicFramePr>
          <p:cNvPr id="65" name="Shape 721"/>
          <p:cNvGraphicFramePr/>
          <p:nvPr>
            <p:extLst>
              <p:ext uri="{D42A27DB-BD31-4B8C-83A1-F6EECF244321}">
                <p14:modId xmlns:p14="http://schemas.microsoft.com/office/powerpoint/2010/main" val="2796079605"/>
              </p:ext>
            </p:extLst>
          </p:nvPr>
        </p:nvGraphicFramePr>
        <p:xfrm>
          <a:off x="7080097" y="592477"/>
          <a:ext cx="2028408" cy="2987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활성화 여부 옵션 선택 가능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활성화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비활성화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버튼 클릭 시 회원 상태 변경 데이터 저장  후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회원 리스트 조회 페이지로 이동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버튼 클릭 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변경되는 사항 없이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회원 리스트 조회 페이지로 이동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2754767" y="323989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998158" y="373789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40524" y="373622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08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36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4462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차량 조회 페이지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540083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7647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차량 조회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611560" y="134076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Shape 721"/>
          <p:cNvGraphicFramePr/>
          <p:nvPr>
            <p:extLst>
              <p:ext uri="{D42A27DB-BD31-4B8C-83A1-F6EECF244321}">
                <p14:modId xmlns:p14="http://schemas.microsoft.com/office/powerpoint/2010/main" val="996155698"/>
              </p:ext>
            </p:extLst>
          </p:nvPr>
        </p:nvGraphicFramePr>
        <p:xfrm>
          <a:off x="7080097" y="592477"/>
          <a:ext cx="2028408" cy="3597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차량 조회 페이지로 이동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불러온 검색 리스트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갯수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출력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리스트는 모델 고유번호를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내림차순으로 출력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오름차순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내림차순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선택 출력 가능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모델 고유번호 클릭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차량 상세 정보 조회 페이지로 이동</a:t>
                      </a:r>
                      <a:endParaRPr lang="ko-KR" altLang="en-US" sz="8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페이지당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개의 리스트 출력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페이징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처리로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페이지씩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출력되며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원하는 페이지로 이동 가능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차량명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차량 옵션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연료 옵션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조건에 맞는 데이터를 해당 페이지에 로드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전체 리스트 조회 가능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가격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오름차순으로 출력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오름차순으로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출력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내림차순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선택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출력 가능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241331"/>
              </p:ext>
            </p:extLst>
          </p:nvPr>
        </p:nvGraphicFramePr>
        <p:xfrm>
          <a:off x="1459280" y="1634331"/>
          <a:ext cx="5488984" cy="307639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44631">
                  <a:extLst>
                    <a:ext uri="{9D8B030D-6E8A-4147-A177-3AD203B41FA5}">
                      <a16:colId xmlns:a16="http://schemas.microsoft.com/office/drawing/2014/main" val="101909744"/>
                    </a:ext>
                  </a:extLst>
                </a:gridCol>
                <a:gridCol w="608543">
                  <a:extLst>
                    <a:ext uri="{9D8B030D-6E8A-4147-A177-3AD203B41FA5}">
                      <a16:colId xmlns:a16="http://schemas.microsoft.com/office/drawing/2014/main" val="4107910872"/>
                    </a:ext>
                  </a:extLst>
                </a:gridCol>
                <a:gridCol w="651434">
                  <a:extLst>
                    <a:ext uri="{9D8B030D-6E8A-4147-A177-3AD203B41FA5}">
                      <a16:colId xmlns:a16="http://schemas.microsoft.com/office/drawing/2014/main" val="331135520"/>
                    </a:ext>
                  </a:extLst>
                </a:gridCol>
                <a:gridCol w="950773">
                  <a:extLst>
                    <a:ext uri="{9D8B030D-6E8A-4147-A177-3AD203B41FA5}">
                      <a16:colId xmlns:a16="http://schemas.microsoft.com/office/drawing/2014/main" val="3036558251"/>
                    </a:ext>
                  </a:extLst>
                </a:gridCol>
                <a:gridCol w="912602">
                  <a:extLst>
                    <a:ext uri="{9D8B030D-6E8A-4147-A177-3AD203B41FA5}">
                      <a16:colId xmlns:a16="http://schemas.microsoft.com/office/drawing/2014/main" val="3385767003"/>
                    </a:ext>
                  </a:extLst>
                </a:gridCol>
                <a:gridCol w="712962">
                  <a:extLst>
                    <a:ext uri="{9D8B030D-6E8A-4147-A177-3AD203B41FA5}">
                      <a16:colId xmlns:a16="http://schemas.microsoft.com/office/drawing/2014/main" val="4187005033"/>
                    </a:ext>
                  </a:extLst>
                </a:gridCol>
                <a:gridCol w="808039">
                  <a:extLst>
                    <a:ext uri="{9D8B030D-6E8A-4147-A177-3AD203B41FA5}">
                      <a16:colId xmlns:a16="http://schemas.microsoft.com/office/drawing/2014/main" val="1875762187"/>
                    </a:ext>
                  </a:extLst>
                </a:gridCol>
              </a:tblGrid>
              <a:tr h="354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고유번호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차량명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차량옵션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연료옵션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가격▲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19661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Car1.png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전기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2017.05.01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21952"/>
                  </a:ext>
                </a:extLst>
              </a:tr>
              <a:tr h="386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Car2.png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네비게이션</a:t>
                      </a:r>
                      <a:r>
                        <a:rPr lang="en-US" altLang="ko-KR" sz="600" dirty="0" smtClean="0"/>
                        <a:t>, </a:t>
                      </a:r>
                      <a:r>
                        <a:rPr lang="ko-KR" altLang="en-US" sz="600" dirty="0" smtClean="0"/>
                        <a:t>운전석 에어백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휘발유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27,000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2017.05.04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39805"/>
                  </a:ext>
                </a:extLst>
              </a:tr>
              <a:tr h="427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스파크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Car3.png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전기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2018.07.08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1394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스파크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Car4.png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운전석 에어백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네비게이션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전기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25,000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2018.12.22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04217"/>
                  </a:ext>
                </a:extLst>
              </a:tr>
              <a:tr h="421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K5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Car5.png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운전석 에어백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휘발유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35,000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2019.06.30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38586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K5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Car6.png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블랙박스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휘발유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2020.01.03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40110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싼타페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Car7.png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운전석 에어백</a:t>
                      </a:r>
                      <a:r>
                        <a:rPr lang="en-US" altLang="ko-KR" sz="600" dirty="0" smtClean="0"/>
                        <a:t>, </a:t>
                      </a:r>
                      <a:r>
                        <a:rPr lang="ko-KR" altLang="en-US" sz="600" dirty="0" smtClean="0"/>
                        <a:t>블랙박스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휘발유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55,000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2020.05.11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6445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777939" y="5013176"/>
            <a:ext cx="8739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7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&gt;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05473" y="5314961"/>
            <a:ext cx="2503387" cy="233341"/>
            <a:chOff x="3805473" y="5314961"/>
            <a:chExt cx="2503387" cy="233341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3805473" y="5314962"/>
              <a:ext cx="1949934" cy="233340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입력하세요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5778652" y="5314961"/>
              <a:ext cx="530208" cy="233340"/>
            </a:xfrm>
            <a:prstGeom prst="rect">
              <a:avLst/>
            </a:prstGeom>
            <a:noFill/>
            <a:ln w="31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008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찾기</a:t>
              </a:r>
            </a:p>
          </p:txBody>
        </p:sp>
      </p:grpSp>
      <p:sp>
        <p:nvSpPr>
          <p:cNvPr id="35" name="직사각형 34"/>
          <p:cNvSpPr/>
          <p:nvPr/>
        </p:nvSpPr>
        <p:spPr bwMode="auto">
          <a:xfrm>
            <a:off x="2699792" y="5324435"/>
            <a:ext cx="980280" cy="22386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옵션   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4865" y="1324836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검색 리스트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528665" y="126876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52465" y="146027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00346" y="523876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71528" y="486916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519646" y="206411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09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36096" y="167768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08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4462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차량 상세 정보 조회 페이지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540083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76470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차량 상세 정보 조회 </a:t>
            </a:r>
            <a:endParaRPr lang="ko-KR" altLang="en-US" b="1" dirty="0"/>
          </a:p>
        </p:txBody>
      </p:sp>
      <p:graphicFrame>
        <p:nvGraphicFramePr>
          <p:cNvPr id="22" name="Shape 721"/>
          <p:cNvGraphicFramePr/>
          <p:nvPr>
            <p:extLst>
              <p:ext uri="{D42A27DB-BD31-4B8C-83A1-F6EECF244321}">
                <p14:modId xmlns:p14="http://schemas.microsoft.com/office/powerpoint/2010/main" val="4030606668"/>
              </p:ext>
            </p:extLst>
          </p:nvPr>
        </p:nvGraphicFramePr>
        <p:xfrm>
          <a:off x="7080097" y="592477"/>
          <a:ext cx="2028408" cy="3612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차량 조회 페이지로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차량 수정 </a:t>
                      </a:r>
                      <a:r>
                        <a:rPr lang="ko-KR" altLang="en-US" sz="800" dirty="0" err="1" smtClean="0"/>
                        <a:t>알림창</a:t>
                      </a:r>
                      <a:r>
                        <a:rPr lang="ko-KR" altLang="en-US" sz="800" dirty="0" smtClean="0"/>
                        <a:t> 확인 클릭 시  </a:t>
                      </a:r>
                      <a:r>
                        <a:rPr lang="ko-KR" altLang="en-US" sz="800" dirty="0" smtClean="0"/>
                        <a:t>수정 페이지로 이동</a:t>
                      </a:r>
                      <a:r>
                        <a:rPr lang="en-US" altLang="ko-KR" sz="800" dirty="0" smtClean="0"/>
                        <a:t>, </a:t>
                      </a:r>
                    </a:p>
                    <a:p>
                      <a:r>
                        <a:rPr lang="ko-KR" altLang="en-US" sz="800" dirty="0" smtClean="0"/>
                        <a:t>취소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ko-KR" altLang="en-US" sz="800" dirty="0" smtClean="0"/>
                        <a:t>전체 리스트로 이동</a:t>
                      </a:r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차량 삭제 </a:t>
                      </a:r>
                      <a:r>
                        <a:rPr lang="ko-KR" altLang="en-US" sz="800" dirty="0" err="1" smtClean="0"/>
                        <a:t>알림창</a:t>
                      </a:r>
                      <a:r>
                        <a:rPr lang="ko-KR" altLang="en-US" sz="800" dirty="0" smtClean="0"/>
                        <a:t> 확인 </a:t>
                      </a:r>
                      <a:r>
                        <a:rPr lang="ko-KR" altLang="en-US" sz="800" dirty="0" smtClean="0"/>
                        <a:t>클릭 시 삭제 후 전체 리스트로 이동</a:t>
                      </a:r>
                      <a:r>
                        <a:rPr lang="en-US" altLang="ko-KR" sz="800" dirty="0" smtClean="0"/>
                        <a:t>,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취소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ko-KR" altLang="en-US" sz="800" dirty="0" smtClean="0"/>
                        <a:t>전체 리스트로 이동</a:t>
                      </a:r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01818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2299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14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86316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15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81205"/>
                  </a:ext>
                </a:extLst>
              </a:tr>
            </a:tbl>
          </a:graphicData>
        </a:graphic>
      </p:graphicFrame>
      <p:sp>
        <p:nvSpPr>
          <p:cNvPr id="141" name="TextBox 140"/>
          <p:cNvSpPr txBox="1"/>
          <p:nvPr/>
        </p:nvSpPr>
        <p:spPr>
          <a:xfrm>
            <a:off x="5148064" y="6165304"/>
            <a:ext cx="804021" cy="23083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159" name="직사각형 158"/>
          <p:cNvSpPr/>
          <p:nvPr/>
        </p:nvSpPr>
        <p:spPr>
          <a:xfrm>
            <a:off x="4926447" y="6127343"/>
            <a:ext cx="363022" cy="151323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93226"/>
              </p:ext>
            </p:extLst>
          </p:nvPr>
        </p:nvGraphicFramePr>
        <p:xfrm>
          <a:off x="1547664" y="1369773"/>
          <a:ext cx="5352256" cy="4418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784">
                  <a:extLst>
                    <a:ext uri="{9D8B030D-6E8A-4147-A177-3AD203B41FA5}">
                      <a16:colId xmlns:a16="http://schemas.microsoft.com/office/drawing/2014/main" val="2110299061"/>
                    </a:ext>
                  </a:extLst>
                </a:gridCol>
                <a:gridCol w="1397824">
                  <a:extLst>
                    <a:ext uri="{9D8B030D-6E8A-4147-A177-3AD203B41FA5}">
                      <a16:colId xmlns:a16="http://schemas.microsoft.com/office/drawing/2014/main" val="3842583883"/>
                    </a:ext>
                  </a:extLst>
                </a:gridCol>
                <a:gridCol w="1397824">
                  <a:extLst>
                    <a:ext uri="{9D8B030D-6E8A-4147-A177-3AD203B41FA5}">
                      <a16:colId xmlns:a16="http://schemas.microsoft.com/office/drawing/2014/main" val="965762226"/>
                    </a:ext>
                  </a:extLst>
                </a:gridCol>
                <a:gridCol w="1397824">
                  <a:extLst>
                    <a:ext uri="{9D8B030D-6E8A-4147-A177-3AD203B41FA5}">
                      <a16:colId xmlns:a16="http://schemas.microsoft.com/office/drawing/2014/main" val="2172106715"/>
                    </a:ext>
                  </a:extLst>
                </a:gridCol>
              </a:tblGrid>
              <a:tr h="289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모델 고유번호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 41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등록일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2020.04.04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02402"/>
                  </a:ext>
                </a:extLst>
              </a:tr>
              <a:tr h="330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latin typeface="+mj-ea"/>
                          <a:ea typeface="+mj-ea"/>
                        </a:rPr>
                        <a:t>차량명</a:t>
                      </a:r>
                      <a:endParaRPr lang="ko-KR" altLang="en-US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K5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61883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가격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47,000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원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44798"/>
                  </a:ext>
                </a:extLst>
              </a:tr>
              <a:tr h="397520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스틱 옵션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오토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9331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연료 옵션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휘발유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6753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최대 승차 인원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인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89380"/>
                  </a:ext>
                </a:extLst>
              </a:tr>
              <a:tr h="386789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일반 보험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30,000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원</a:t>
                      </a:r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42696"/>
                  </a:ext>
                </a:extLst>
              </a:tr>
              <a:tr h="405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고급 보험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50,000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1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차량 옵션</a:t>
                      </a:r>
                    </a:p>
                    <a:p>
                      <a:pPr algn="ctr"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블랙박스</a:t>
                      </a:r>
                      <a:endParaRPr lang="en-US" altLang="ko-KR" sz="900" b="0" i="0" u="none" strike="noStrike" cap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7037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이미지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05296"/>
                  </a:ext>
                </a:extLst>
              </a:tr>
            </a:tbl>
          </a:graphicData>
        </a:graphic>
      </p:graphicFrame>
      <p:pic>
        <p:nvPicPr>
          <p:cNvPr id="140" name="그림 1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86" y="4976225"/>
            <a:ext cx="1313506" cy="66997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67944" y="6184340"/>
            <a:ext cx="804021" cy="23083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목록으로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3846327" y="6146379"/>
            <a:ext cx="363022" cy="151323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7984" y="5229200"/>
            <a:ext cx="201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carList_3427_</a:t>
            </a:r>
            <a:r>
              <a:rPr lang="ko-KR" altLang="en-US" sz="800" dirty="0" smtClean="0"/>
              <a:t>이미지</a:t>
            </a:r>
            <a:r>
              <a:rPr lang="en-US" altLang="ko-KR" sz="800" dirty="0" smtClean="0"/>
              <a:t>.PNG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6173702" y="6146379"/>
            <a:ext cx="804021" cy="23083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5952085" y="6108418"/>
            <a:ext cx="363022" cy="151323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16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4462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차량 수정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삭제 페이지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540083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7647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차량 수정</a:t>
            </a:r>
            <a:endParaRPr lang="ko-KR" altLang="en-US" b="1" dirty="0"/>
          </a:p>
        </p:txBody>
      </p:sp>
      <p:graphicFrame>
        <p:nvGraphicFramePr>
          <p:cNvPr id="22" name="Shape 721"/>
          <p:cNvGraphicFramePr/>
          <p:nvPr>
            <p:extLst>
              <p:ext uri="{D42A27DB-BD31-4B8C-83A1-F6EECF244321}">
                <p14:modId xmlns:p14="http://schemas.microsoft.com/office/powerpoint/2010/main" val="3020087219"/>
              </p:ext>
            </p:extLst>
          </p:nvPr>
        </p:nvGraphicFramePr>
        <p:xfrm>
          <a:off x="7080097" y="592477"/>
          <a:ext cx="2028408" cy="38908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시퀀스로 자동 생성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날짜 당일 자동 생성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차량 명 텍스트 직접 입력</a:t>
                      </a:r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가격 텍스트 직접 입력</a:t>
                      </a: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스틱 옵션 선택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현재 스틱은 오토 한가지만 둔 경우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연료 옵션 휘발유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전기 중 한가지 선택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최대 승차 인원 옵션 박스로 선택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일반 보험 텍스트 직접 입력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고급 보험 텍스트 직접 입력</a:t>
                      </a: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차량 옵션 중복 선택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변경할 이미지 파일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 선택 후 업로드</a:t>
                      </a: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버튼 클릭 시 데이터 저장 완료 후 차량 조회 리스트로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01818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 클릭 시 변경되는 사항 없이 차량 조회 리스트로 이동</a:t>
                      </a: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2299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14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86316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15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81205"/>
                  </a:ext>
                </a:extLst>
              </a:tr>
            </a:tbl>
          </a:graphicData>
        </a:graphic>
      </p:graphicFrame>
      <p:sp>
        <p:nvSpPr>
          <p:cNvPr id="141" name="TextBox 140"/>
          <p:cNvSpPr txBox="1"/>
          <p:nvPr/>
        </p:nvSpPr>
        <p:spPr>
          <a:xfrm>
            <a:off x="6018281" y="5885583"/>
            <a:ext cx="804021" cy="23083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목록으로</a:t>
            </a:r>
            <a:endParaRPr lang="ko-KR" altLang="en-US" sz="9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875302" y="5903555"/>
            <a:ext cx="804021" cy="2308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47727"/>
              </p:ext>
            </p:extLst>
          </p:nvPr>
        </p:nvGraphicFramePr>
        <p:xfrm>
          <a:off x="1470046" y="1182028"/>
          <a:ext cx="5352256" cy="4563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784">
                  <a:extLst>
                    <a:ext uri="{9D8B030D-6E8A-4147-A177-3AD203B41FA5}">
                      <a16:colId xmlns:a16="http://schemas.microsoft.com/office/drawing/2014/main" val="2110299061"/>
                    </a:ext>
                  </a:extLst>
                </a:gridCol>
                <a:gridCol w="1397824">
                  <a:extLst>
                    <a:ext uri="{9D8B030D-6E8A-4147-A177-3AD203B41FA5}">
                      <a16:colId xmlns:a16="http://schemas.microsoft.com/office/drawing/2014/main" val="3842583883"/>
                    </a:ext>
                  </a:extLst>
                </a:gridCol>
                <a:gridCol w="1397824">
                  <a:extLst>
                    <a:ext uri="{9D8B030D-6E8A-4147-A177-3AD203B41FA5}">
                      <a16:colId xmlns:a16="http://schemas.microsoft.com/office/drawing/2014/main" val="965762226"/>
                    </a:ext>
                  </a:extLst>
                </a:gridCol>
                <a:gridCol w="1397824">
                  <a:extLst>
                    <a:ext uri="{9D8B030D-6E8A-4147-A177-3AD203B41FA5}">
                      <a16:colId xmlns:a16="http://schemas.microsoft.com/office/drawing/2014/main" val="2172106715"/>
                    </a:ext>
                  </a:extLst>
                </a:gridCol>
              </a:tblGrid>
              <a:tr h="4467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모델 고유번호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  41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등록일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2020.04.04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024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err="1" smtClean="0">
                          <a:latin typeface="+mj-ea"/>
                          <a:ea typeface="+mj-ea"/>
                        </a:rPr>
                        <a:t>차량명</a:t>
                      </a:r>
                      <a:endParaRPr lang="ko-KR" altLang="en-US" sz="800" b="1" dirty="0" smtClean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61883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가격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44798"/>
                  </a:ext>
                </a:extLst>
              </a:tr>
              <a:tr h="515476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스틱 옵션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412112"/>
                  </a:ext>
                </a:extLst>
              </a:tr>
              <a:tr h="515476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연료 옵션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9331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최대 승차 인원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89380"/>
                  </a:ext>
                </a:extLst>
              </a:tr>
              <a:tr h="386789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일반 보험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42696"/>
                  </a:ext>
                </a:extLst>
              </a:tr>
              <a:tr h="405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고급 보험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91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차량 옵션</a:t>
                      </a:r>
                    </a:p>
                    <a:p>
                      <a:pPr algn="ctr"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7037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이미지 업로드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05296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767128" y="1727642"/>
            <a:ext cx="1800200" cy="215444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K5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754513" y="2098551"/>
            <a:ext cx="932656" cy="215444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38,000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670425" y="2164323"/>
            <a:ext cx="5956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2745034" y="3452892"/>
            <a:ext cx="932656" cy="252523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               </a:t>
            </a:r>
            <a:r>
              <a:rPr lang="ko-KR" altLang="en-US" sz="600" dirty="0" smtClean="0">
                <a:solidFill>
                  <a:srgbClr val="0080FF"/>
                </a:solidFill>
                <a:latin typeface="맑은 고딕" panose="020B0503020000020004" pitchFamily="50" charset="-127"/>
              </a:rPr>
              <a:t>▼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3596012" y="4846294"/>
            <a:ext cx="792556" cy="215662"/>
            <a:chOff x="2442756" y="1606732"/>
            <a:chExt cx="1040674" cy="182880"/>
          </a:xfrm>
          <a:solidFill>
            <a:schemeClr val="bg1"/>
          </a:solidFill>
        </p:grpSpPr>
        <p:sp>
          <p:nvSpPr>
            <p:cNvPr id="107" name="직사각형 106"/>
            <p:cNvSpPr/>
            <p:nvPr/>
          </p:nvSpPr>
          <p:spPr>
            <a:xfrm>
              <a:off x="2442756" y="1606732"/>
              <a:ext cx="1040674" cy="182880"/>
            </a:xfrm>
            <a:prstGeom prst="rect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b="1" dirty="0" smtClean="0">
                  <a:solidFill>
                    <a:schemeClr val="tx1"/>
                  </a:solidFill>
                </a:rPr>
                <a:t>운전석 에어백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2499095" y="1651358"/>
              <a:ext cx="151692" cy="93176"/>
            </a:xfrm>
            <a:prstGeom prst="ellipse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2723386" y="4846039"/>
            <a:ext cx="792556" cy="215662"/>
            <a:chOff x="2442756" y="1606732"/>
            <a:chExt cx="1040674" cy="182880"/>
          </a:xfrm>
          <a:solidFill>
            <a:schemeClr val="bg1"/>
          </a:solidFill>
        </p:grpSpPr>
        <p:sp>
          <p:nvSpPr>
            <p:cNvPr id="110" name="직사각형 109"/>
            <p:cNvSpPr/>
            <p:nvPr/>
          </p:nvSpPr>
          <p:spPr>
            <a:xfrm>
              <a:off x="2442756" y="1606732"/>
              <a:ext cx="1040674" cy="182880"/>
            </a:xfrm>
            <a:prstGeom prst="rect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b="1" dirty="0" smtClean="0">
                  <a:solidFill>
                    <a:schemeClr val="tx1"/>
                  </a:solidFill>
                </a:rPr>
                <a:t>네비게이션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2499095" y="1651358"/>
              <a:ext cx="151692" cy="93176"/>
            </a:xfrm>
            <a:prstGeom prst="ellipse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</p:grpSp>
      <p:sp>
        <p:nvSpPr>
          <p:cNvPr id="113" name="직사각형 112"/>
          <p:cNvSpPr/>
          <p:nvPr/>
        </p:nvSpPr>
        <p:spPr>
          <a:xfrm>
            <a:off x="4479024" y="4836274"/>
            <a:ext cx="792556" cy="215662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b="1" dirty="0" smtClean="0">
                <a:solidFill>
                  <a:schemeClr val="tx1"/>
                </a:solidFill>
              </a:rPr>
              <a:t>블랙박스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766293" y="5252203"/>
            <a:ext cx="631376" cy="200055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  파일선택    </a:t>
            </a:r>
            <a:endParaRPr lang="ko-KR" altLang="en-US" sz="700" dirty="0"/>
          </a:p>
        </p:txBody>
      </p:sp>
      <p:sp>
        <p:nvSpPr>
          <p:cNvPr id="133" name="직사각형 132"/>
          <p:cNvSpPr/>
          <p:nvPr/>
        </p:nvSpPr>
        <p:spPr>
          <a:xfrm>
            <a:off x="1520131" y="176664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520131" y="211068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523194" y="251549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520131" y="288691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1520131" y="338388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520131" y="379869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29308" y="5491518"/>
            <a:ext cx="173672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기존 이미지 파일명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: car.png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544648" y="123228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501503" y="4252283"/>
            <a:ext cx="171028" cy="170072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950457" y="120363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4537933" y="4863467"/>
            <a:ext cx="167696" cy="161276"/>
          </a:xfrm>
          <a:prstGeom prst="ellipse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4740" y="3915537"/>
            <a:ext cx="932656" cy="215444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38,000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3688131" y="3929719"/>
            <a:ext cx="5956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38331" y="4353593"/>
            <a:ext cx="932656" cy="215444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8,000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3688131" y="4373758"/>
            <a:ext cx="5956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288535" y="4766396"/>
            <a:ext cx="383996" cy="164473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00447" y="5809922"/>
            <a:ext cx="363022" cy="151323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756904" y="3044118"/>
            <a:ext cx="792556" cy="215662"/>
            <a:chOff x="2442756" y="1606732"/>
            <a:chExt cx="1040674" cy="182880"/>
          </a:xfrm>
          <a:solidFill>
            <a:schemeClr val="bg1"/>
          </a:solidFill>
        </p:grpSpPr>
        <p:sp>
          <p:nvSpPr>
            <p:cNvPr id="66" name="직사각형 65"/>
            <p:cNvSpPr/>
            <p:nvPr/>
          </p:nvSpPr>
          <p:spPr>
            <a:xfrm>
              <a:off x="2442756" y="1606732"/>
              <a:ext cx="1040674" cy="182880"/>
            </a:xfrm>
            <a:prstGeom prst="rect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b="1" dirty="0" smtClean="0">
                  <a:solidFill>
                    <a:schemeClr val="tx1"/>
                  </a:solidFill>
                </a:rPr>
                <a:t>휘발유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2499095" y="1651358"/>
              <a:ext cx="151692" cy="93176"/>
            </a:xfrm>
            <a:prstGeom prst="ellipse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669615" y="3037096"/>
            <a:ext cx="792556" cy="215662"/>
            <a:chOff x="2442756" y="1606732"/>
            <a:chExt cx="1040674" cy="182880"/>
          </a:xfrm>
          <a:solidFill>
            <a:schemeClr val="bg1"/>
          </a:solidFill>
        </p:grpSpPr>
        <p:sp>
          <p:nvSpPr>
            <p:cNvPr id="69" name="직사각형 68"/>
            <p:cNvSpPr/>
            <p:nvPr/>
          </p:nvSpPr>
          <p:spPr>
            <a:xfrm>
              <a:off x="2442756" y="1606732"/>
              <a:ext cx="1040674" cy="182880"/>
            </a:xfrm>
            <a:prstGeom prst="rect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b="1" dirty="0" smtClean="0">
                  <a:solidFill>
                    <a:schemeClr val="tx1"/>
                  </a:solidFill>
                </a:rPr>
                <a:t>전기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2499095" y="1651358"/>
              <a:ext cx="151692" cy="93176"/>
            </a:xfrm>
            <a:prstGeom prst="ellipse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</p:grpSp>
      <p:sp>
        <p:nvSpPr>
          <p:cNvPr id="73" name="타원 72"/>
          <p:cNvSpPr/>
          <p:nvPr/>
        </p:nvSpPr>
        <p:spPr>
          <a:xfrm>
            <a:off x="2797971" y="3079740"/>
            <a:ext cx="167696" cy="161276"/>
          </a:xfrm>
          <a:prstGeom prst="ellipse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763850" y="5809922"/>
            <a:ext cx="363022" cy="151323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99022" y="5276568"/>
            <a:ext cx="363022" cy="151323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744523" y="2536195"/>
            <a:ext cx="792556" cy="215662"/>
            <a:chOff x="2442756" y="1606732"/>
            <a:chExt cx="1040674" cy="182880"/>
          </a:xfrm>
          <a:solidFill>
            <a:schemeClr val="bg1"/>
          </a:solidFill>
        </p:grpSpPr>
        <p:sp>
          <p:nvSpPr>
            <p:cNvPr id="52" name="직사각형 51"/>
            <p:cNvSpPr/>
            <p:nvPr/>
          </p:nvSpPr>
          <p:spPr>
            <a:xfrm>
              <a:off x="2442756" y="1606732"/>
              <a:ext cx="1040674" cy="182880"/>
            </a:xfrm>
            <a:prstGeom prst="rect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b="1" dirty="0" smtClean="0">
                  <a:solidFill>
                    <a:schemeClr val="tx1"/>
                  </a:solidFill>
                </a:rPr>
                <a:t>오토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2499095" y="1651358"/>
              <a:ext cx="151692" cy="93176"/>
            </a:xfrm>
            <a:prstGeom prst="ellipse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</p:grpSp>
      <p:sp>
        <p:nvSpPr>
          <p:cNvPr id="54" name="타원 53"/>
          <p:cNvSpPr/>
          <p:nvPr/>
        </p:nvSpPr>
        <p:spPr>
          <a:xfrm>
            <a:off x="2785590" y="2571817"/>
            <a:ext cx="167696" cy="161276"/>
          </a:xfrm>
          <a:prstGeom prst="ellipse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15175" y="162140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95977" y="4462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차량 등</a:t>
            </a:r>
            <a:r>
              <a:rPr lang="ko-KR" altLang="en-US" sz="1000" dirty="0"/>
              <a:t>록</a:t>
            </a:r>
            <a:r>
              <a:rPr lang="ko-KR" altLang="en-US" sz="1000" dirty="0" smtClean="0"/>
              <a:t> 페이지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540324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47905" y="7647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차량 등</a:t>
            </a:r>
            <a:r>
              <a:rPr lang="ko-KR" altLang="en-US" b="1" dirty="0"/>
              <a:t>록</a:t>
            </a:r>
          </a:p>
        </p:txBody>
      </p:sp>
      <p:graphicFrame>
        <p:nvGraphicFramePr>
          <p:cNvPr id="70" name="Shape 721"/>
          <p:cNvGraphicFramePr/>
          <p:nvPr>
            <p:extLst>
              <p:ext uri="{D42A27DB-BD31-4B8C-83A1-F6EECF244321}">
                <p14:modId xmlns:p14="http://schemas.microsoft.com/office/powerpoint/2010/main" val="2126650746"/>
              </p:ext>
            </p:extLst>
          </p:nvPr>
        </p:nvGraphicFramePr>
        <p:xfrm>
          <a:off x="7080338" y="592477"/>
          <a:ext cx="2028408" cy="4430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차량 등록 페이지로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차량 명 텍스트 직접 입력</a:t>
                      </a:r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가격 텍스트 직접 입력</a:t>
                      </a: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스틱 옵션 선택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 스틱은 오토 한가지만 둔 경우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91015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연료 옵션 휘발유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전기 중 한가지 선택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최대 승차 인원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옵션박스로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선택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일반 보험 텍스트 직접 입력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고급 보험 텍스트 직접 입력</a:t>
                      </a: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차량 옵션 중복 선택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이미지 파일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 선택 후 업로드</a:t>
                      </a: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버튼 클릭 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알침창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 클릭 시 데이터 저장 후 차량 전체 리스트로 이동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취소 클릭 시 차량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조회 리스트로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 클릭 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알림창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 클릭 시 차량 전체 리스트로 이동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취소 클릭 시 화면 이동되지 않음</a:t>
                      </a:r>
                      <a:endParaRPr lang="ko-KR" altLang="en-US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01818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14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2299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15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86316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15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81205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5736303" y="5486790"/>
            <a:ext cx="804021" cy="23083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목록으로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5540650" y="5438506"/>
            <a:ext cx="363022" cy="151323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23285" y="5486790"/>
            <a:ext cx="804021" cy="2308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642128" y="5448830"/>
            <a:ext cx="363022" cy="151323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31576"/>
              </p:ext>
            </p:extLst>
          </p:nvPr>
        </p:nvGraphicFramePr>
        <p:xfrm>
          <a:off x="1475415" y="1328798"/>
          <a:ext cx="5352256" cy="3828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784">
                  <a:extLst>
                    <a:ext uri="{9D8B030D-6E8A-4147-A177-3AD203B41FA5}">
                      <a16:colId xmlns:a16="http://schemas.microsoft.com/office/drawing/2014/main" val="2110299061"/>
                    </a:ext>
                  </a:extLst>
                </a:gridCol>
                <a:gridCol w="4193472">
                  <a:extLst>
                    <a:ext uri="{9D8B030D-6E8A-4147-A177-3AD203B41FA5}">
                      <a16:colId xmlns:a16="http://schemas.microsoft.com/office/drawing/2014/main" val="3842583883"/>
                    </a:ext>
                  </a:extLst>
                </a:gridCol>
              </a:tblGrid>
              <a:tr h="289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차량명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761883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대여가격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7444798"/>
                  </a:ext>
                </a:extLst>
              </a:tr>
              <a:tr h="397520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스틱 옵션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29331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연료 옵션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26753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최대 승차 인원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389380"/>
                  </a:ext>
                </a:extLst>
              </a:tr>
              <a:tr h="386789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일반 보험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5242696"/>
                  </a:ext>
                </a:extLst>
              </a:tr>
              <a:tr h="405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고급 보험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9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차량 옵션</a:t>
                      </a:r>
                    </a:p>
                    <a:p>
                      <a:pPr algn="ctr"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7037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이미지 업로드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6205296"/>
                  </a:ext>
                </a:extLst>
              </a:tr>
            </a:tbl>
          </a:graphicData>
        </a:graphic>
      </p:graphicFrame>
      <p:sp>
        <p:nvSpPr>
          <p:cNvPr id="160" name="TextBox 159"/>
          <p:cNvSpPr txBox="1"/>
          <p:nvPr/>
        </p:nvSpPr>
        <p:spPr>
          <a:xfrm>
            <a:off x="2727231" y="1376525"/>
            <a:ext cx="1800200" cy="215444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K5</a:t>
            </a:r>
            <a:endParaRPr lang="ko-KR" altLang="en-US" sz="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734470" y="1700918"/>
            <a:ext cx="932656" cy="215444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38,000</a:t>
            </a:r>
            <a:endParaRPr lang="ko-KR" alt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3683790" y="1714487"/>
            <a:ext cx="5956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64" name="타원 163"/>
          <p:cNvSpPr/>
          <p:nvPr/>
        </p:nvSpPr>
        <p:spPr>
          <a:xfrm>
            <a:off x="2809595" y="3028735"/>
            <a:ext cx="170664" cy="2049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2752733" y="4769705"/>
            <a:ext cx="631376" cy="200055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  파일선택    </a:t>
            </a:r>
            <a:endParaRPr lang="ko-KR" altLang="en-US" sz="700" dirty="0"/>
          </a:p>
        </p:txBody>
      </p:sp>
      <p:sp>
        <p:nvSpPr>
          <p:cNvPr id="191" name="직사각형 190"/>
          <p:cNvSpPr/>
          <p:nvPr/>
        </p:nvSpPr>
        <p:spPr>
          <a:xfrm>
            <a:off x="1544648" y="168192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1544648" y="205613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1559698" y="244542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1497760" y="286205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1520931" y="324410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1497760" y="369802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544648" y="140785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281805" y="4737057"/>
            <a:ext cx="363022" cy="151323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734470" y="3303341"/>
            <a:ext cx="932656" cy="215444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38,000</a:t>
            </a:r>
            <a:endParaRPr lang="ko-KR" altLang="en-US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685143" y="3309340"/>
            <a:ext cx="5956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2744347" y="3699714"/>
            <a:ext cx="932656" cy="215444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</a:t>
            </a:r>
            <a:r>
              <a:rPr lang="en-US" altLang="ko-KR" sz="800" dirty="0" smtClean="0"/>
              <a:t>8,000</a:t>
            </a:r>
            <a:endParaRPr lang="ko-KR" altLang="en-US" sz="800" dirty="0"/>
          </a:p>
        </p:txBody>
      </p:sp>
      <p:sp>
        <p:nvSpPr>
          <p:cNvPr id="207" name="TextBox 206"/>
          <p:cNvSpPr txBox="1"/>
          <p:nvPr/>
        </p:nvSpPr>
        <p:spPr>
          <a:xfrm>
            <a:off x="3685526" y="3735767"/>
            <a:ext cx="5956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2742231" y="2399700"/>
            <a:ext cx="792556" cy="215662"/>
            <a:chOff x="2442756" y="1606732"/>
            <a:chExt cx="1040674" cy="182880"/>
          </a:xfrm>
          <a:solidFill>
            <a:schemeClr val="bg1"/>
          </a:solidFill>
        </p:grpSpPr>
        <p:sp>
          <p:nvSpPr>
            <p:cNvPr id="64" name="직사각형 63"/>
            <p:cNvSpPr/>
            <p:nvPr/>
          </p:nvSpPr>
          <p:spPr>
            <a:xfrm>
              <a:off x="2442756" y="1606732"/>
              <a:ext cx="1040674" cy="182880"/>
            </a:xfrm>
            <a:prstGeom prst="rect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b="1" dirty="0" smtClean="0">
                  <a:solidFill>
                    <a:schemeClr val="tx1"/>
                  </a:solidFill>
                </a:rPr>
                <a:t>휘발유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2499095" y="1651358"/>
              <a:ext cx="151692" cy="93176"/>
            </a:xfrm>
            <a:prstGeom prst="ellipse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688081" y="2409299"/>
            <a:ext cx="792556" cy="215662"/>
            <a:chOff x="2442756" y="1606732"/>
            <a:chExt cx="1040674" cy="182880"/>
          </a:xfrm>
          <a:solidFill>
            <a:schemeClr val="bg1"/>
          </a:solidFill>
        </p:grpSpPr>
        <p:sp>
          <p:nvSpPr>
            <p:cNvPr id="72" name="직사각형 71"/>
            <p:cNvSpPr/>
            <p:nvPr/>
          </p:nvSpPr>
          <p:spPr>
            <a:xfrm>
              <a:off x="2442756" y="1606732"/>
              <a:ext cx="1040674" cy="182880"/>
            </a:xfrm>
            <a:prstGeom prst="rect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b="1" dirty="0" smtClean="0">
                  <a:solidFill>
                    <a:schemeClr val="tx1"/>
                  </a:solidFill>
                </a:rPr>
                <a:t>전기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2499095" y="1651358"/>
              <a:ext cx="151692" cy="93176"/>
            </a:xfrm>
            <a:prstGeom prst="ellipse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2730945" y="2034295"/>
            <a:ext cx="792556" cy="215662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b="1" dirty="0" smtClean="0">
                <a:solidFill>
                  <a:schemeClr val="tx1"/>
                </a:solidFill>
              </a:rPr>
              <a:t>오토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734470" y="2811894"/>
            <a:ext cx="932656" cy="252523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               </a:t>
            </a:r>
            <a:r>
              <a:rPr lang="ko-KR" altLang="en-US" sz="600" dirty="0" smtClean="0">
                <a:solidFill>
                  <a:srgbClr val="0080FF"/>
                </a:solidFill>
                <a:latin typeface="맑은 고딕" panose="020B0503020000020004" pitchFamily="50" charset="-127"/>
              </a:rPr>
              <a:t>▼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520931" y="426063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657764" y="4197624"/>
            <a:ext cx="792556" cy="215662"/>
            <a:chOff x="2442756" y="1606732"/>
            <a:chExt cx="1040674" cy="182880"/>
          </a:xfrm>
          <a:solidFill>
            <a:schemeClr val="bg1"/>
          </a:solidFill>
        </p:grpSpPr>
        <p:sp>
          <p:nvSpPr>
            <p:cNvPr id="83" name="직사각형 82"/>
            <p:cNvSpPr/>
            <p:nvPr/>
          </p:nvSpPr>
          <p:spPr>
            <a:xfrm>
              <a:off x="2442756" y="1606732"/>
              <a:ext cx="1040674" cy="182880"/>
            </a:xfrm>
            <a:prstGeom prst="rect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b="1" dirty="0" smtClean="0">
                  <a:solidFill>
                    <a:schemeClr val="tx1"/>
                  </a:solidFill>
                </a:rPr>
                <a:t>운전석 에어백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2499095" y="1651358"/>
              <a:ext cx="151692" cy="93176"/>
            </a:xfrm>
            <a:prstGeom prst="ellipse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785138" y="4197369"/>
            <a:ext cx="792556" cy="215662"/>
            <a:chOff x="2442756" y="1606732"/>
            <a:chExt cx="1040674" cy="182880"/>
          </a:xfrm>
          <a:solidFill>
            <a:schemeClr val="bg1"/>
          </a:solidFill>
        </p:grpSpPr>
        <p:sp>
          <p:nvSpPr>
            <p:cNvPr id="86" name="직사각형 85"/>
            <p:cNvSpPr/>
            <p:nvPr/>
          </p:nvSpPr>
          <p:spPr>
            <a:xfrm>
              <a:off x="2442756" y="1606732"/>
              <a:ext cx="1040674" cy="182880"/>
            </a:xfrm>
            <a:prstGeom prst="rect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b="1" dirty="0" smtClean="0">
                  <a:solidFill>
                    <a:schemeClr val="tx1"/>
                  </a:solidFill>
                </a:rPr>
                <a:t>네비게이션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2499095" y="1651358"/>
              <a:ext cx="151692" cy="93176"/>
            </a:xfrm>
            <a:prstGeom prst="ellipse">
              <a:avLst/>
            </a:prstGeom>
            <a:grpFill/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4559752" y="4200165"/>
            <a:ext cx="792556" cy="215662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600" b="1" dirty="0" smtClean="0">
                <a:solidFill>
                  <a:schemeClr val="tx1"/>
                </a:solidFill>
              </a:rPr>
              <a:t>블랙박스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34787" y="4745425"/>
            <a:ext cx="201622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carList_3427_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이미지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.PNG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752733" y="2044659"/>
            <a:ext cx="167696" cy="161276"/>
          </a:xfrm>
          <a:prstGeom prst="ellipse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790299" y="2421995"/>
            <a:ext cx="167696" cy="161276"/>
          </a:xfrm>
          <a:prstGeom prst="ellipse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598673" y="4224295"/>
            <a:ext cx="167696" cy="161276"/>
          </a:xfrm>
          <a:prstGeom prst="ellipse">
            <a:avLst/>
          </a:prstGeom>
          <a:solidFill>
            <a:srgbClr val="DDDD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4462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 전체 리스트 페이지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540083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76470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공지사항 전체 리스트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611560" y="357999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Shape 721"/>
          <p:cNvGraphicFramePr/>
          <p:nvPr>
            <p:extLst>
              <p:ext uri="{D42A27DB-BD31-4B8C-83A1-F6EECF244321}">
                <p14:modId xmlns:p14="http://schemas.microsoft.com/office/powerpoint/2010/main" val="158391076"/>
              </p:ext>
            </p:extLst>
          </p:nvPr>
        </p:nvGraphicFramePr>
        <p:xfrm>
          <a:off x="7080097" y="592477"/>
          <a:ext cx="2028408" cy="2987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공지사항 관리 페이지로 이동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불러온 검색 리스트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갯수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출력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리스트는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작성일을 내림차순으로 출력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공지 종류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클릭 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해당 공지사항 상세 조회 페이지로 이동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공지사항 등록 페이지로 이동</a:t>
                      </a: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페이지당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개의 리스트 출력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페이징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처리로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페이지씩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출력되며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원하는 페이지로 이동 가능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제목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내용으로 검색 조회 가능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06187"/>
              </p:ext>
            </p:extLst>
          </p:nvPr>
        </p:nvGraphicFramePr>
        <p:xfrm>
          <a:off x="1459281" y="1634331"/>
          <a:ext cx="5535558" cy="83030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54368">
                  <a:extLst>
                    <a:ext uri="{9D8B030D-6E8A-4147-A177-3AD203B41FA5}">
                      <a16:colId xmlns:a16="http://schemas.microsoft.com/office/drawing/2014/main" val="101909744"/>
                    </a:ext>
                  </a:extLst>
                </a:gridCol>
                <a:gridCol w="2411136">
                  <a:extLst>
                    <a:ext uri="{9D8B030D-6E8A-4147-A177-3AD203B41FA5}">
                      <a16:colId xmlns:a16="http://schemas.microsoft.com/office/drawing/2014/main" val="4107910872"/>
                    </a:ext>
                  </a:extLst>
                </a:gridCol>
                <a:gridCol w="1347400">
                  <a:extLst>
                    <a:ext uri="{9D8B030D-6E8A-4147-A177-3AD203B41FA5}">
                      <a16:colId xmlns:a16="http://schemas.microsoft.com/office/drawing/2014/main" val="3372658714"/>
                    </a:ext>
                  </a:extLst>
                </a:gridCol>
                <a:gridCol w="1122654">
                  <a:extLst>
                    <a:ext uri="{9D8B030D-6E8A-4147-A177-3AD203B41FA5}">
                      <a16:colId xmlns:a16="http://schemas.microsoft.com/office/drawing/2014/main" val="3036558251"/>
                    </a:ext>
                  </a:extLst>
                </a:gridCol>
              </a:tblGrid>
              <a:tr h="161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공지 종류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      제   목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19661"/>
                  </a:ext>
                </a:extLst>
              </a:tr>
              <a:tr h="25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예약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</a:rPr>
                        <a:t>     예약 관련 공지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Image.jpg</a:t>
                      </a:r>
                      <a:endParaRPr lang="ko-KR" altLang="en-US" sz="700" dirty="0" smtClean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2020.02.29</a:t>
                      </a:r>
                      <a:endParaRPr lang="ko-KR" altLang="en-US" sz="7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39805"/>
                  </a:ext>
                </a:extLst>
              </a:tr>
              <a:tr h="327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환불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</a:rPr>
                        <a:t>환불 관련 공지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2020.02.03</a:t>
                      </a:r>
                      <a:endParaRPr lang="ko-KR" altLang="en-US" sz="700" dirty="0"/>
                    </a:p>
                  </a:txBody>
                  <a:tcPr anchor="ctr"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139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618147" y="2798945"/>
            <a:ext cx="8098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&gt;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492600" y="3072863"/>
            <a:ext cx="2503387" cy="233341"/>
            <a:chOff x="3239687" y="3462800"/>
            <a:chExt cx="2503387" cy="256675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3239687" y="3462801"/>
              <a:ext cx="1949934" cy="256674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 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5212866" y="3462800"/>
              <a:ext cx="530208" cy="256674"/>
            </a:xfrm>
            <a:prstGeom prst="rect">
              <a:avLst/>
            </a:prstGeom>
            <a:noFill/>
            <a:ln w="31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008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찾기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979712" y="191502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492600" y="280039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543627" y="129857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9013" y="1351684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검색 리스트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40083" y="1353718"/>
            <a:ext cx="454756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 </a:t>
            </a:r>
            <a:r>
              <a:rPr lang="ko-KR" altLang="en-US" sz="800" dirty="0" smtClean="0"/>
              <a:t>등</a:t>
            </a:r>
            <a:r>
              <a:rPr lang="ko-KR" altLang="en-US" sz="800" dirty="0"/>
              <a:t>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02767" y="127751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08916" y="163433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444811" y="3082337"/>
            <a:ext cx="980280" cy="22386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옵션   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25132" y="299666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420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4462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 등</a:t>
            </a:r>
            <a:r>
              <a:rPr lang="ko-KR" altLang="en-US" sz="1000" dirty="0"/>
              <a:t>록</a:t>
            </a:r>
            <a:r>
              <a:rPr lang="ko-KR" altLang="en-US" sz="1000" dirty="0" smtClean="0"/>
              <a:t> 페이지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540083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7647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공지사항 등</a:t>
            </a:r>
            <a:r>
              <a:rPr lang="ko-KR" altLang="en-US" b="1" dirty="0"/>
              <a:t>록</a:t>
            </a:r>
          </a:p>
        </p:txBody>
      </p:sp>
      <p:graphicFrame>
        <p:nvGraphicFramePr>
          <p:cNvPr id="22" name="Shape 721"/>
          <p:cNvGraphicFramePr/>
          <p:nvPr>
            <p:extLst>
              <p:ext uri="{D42A27DB-BD31-4B8C-83A1-F6EECF244321}">
                <p14:modId xmlns:p14="http://schemas.microsoft.com/office/powerpoint/2010/main" val="2499094155"/>
              </p:ext>
            </p:extLst>
          </p:nvPr>
        </p:nvGraphicFramePr>
        <p:xfrm>
          <a:off x="7080097" y="592477"/>
          <a:ext cx="2028408" cy="3734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예약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환불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차량 옵션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인수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반납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성수기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비수기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날짜 변경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기타사항 말머리 선택 가능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관리자만 공지사항 작성 가능하므로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자동생성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작성일 당일로 자동생성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이미지 파일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 선택 후 업로드</a:t>
                      </a: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 클릭 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데이터 저장 완료 후 공지사항 전체 리스트로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버튼 클릭 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변경되는 사항 없이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 전체 리스트로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01818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2299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86316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81205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32433"/>
              </p:ext>
            </p:extLst>
          </p:nvPr>
        </p:nvGraphicFramePr>
        <p:xfrm>
          <a:off x="1524000" y="1268762"/>
          <a:ext cx="5352256" cy="50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11029906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02026083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84258388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9673817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528801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5807723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85411313"/>
                    </a:ext>
                  </a:extLst>
                </a:gridCol>
              </a:tblGrid>
              <a:tr h="2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공지 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종류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작성자</a:t>
                      </a:r>
                    </a:p>
                    <a:p>
                      <a:pPr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관리자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2020.04.04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43601"/>
                  </a:ext>
                </a:extLst>
              </a:tr>
              <a:tr h="3237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제    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61883"/>
                  </a:ext>
                </a:extLst>
              </a:tr>
              <a:tr h="367240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내     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  </a:t>
                      </a: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986541"/>
                  </a:ext>
                </a:extLst>
              </a:tr>
              <a:tr h="5142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이미지 업로드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0529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69918" y="5905440"/>
            <a:ext cx="631376" cy="200055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  </a:t>
            </a:r>
            <a:r>
              <a:rPr lang="ko-KR" altLang="en-US" sz="700" dirty="0" err="1" smtClean="0"/>
              <a:t>파일선택</a:t>
            </a:r>
            <a:r>
              <a:rPr lang="ko-KR" altLang="en-US" sz="700" dirty="0" smtClean="0"/>
              <a:t>    </a:t>
            </a:r>
            <a:endParaRPr lang="ko-KR" altLang="en-US" sz="7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997273" y="6366520"/>
            <a:ext cx="804021" cy="23083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목록으로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055611" y="6351801"/>
            <a:ext cx="804021" cy="2308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등록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4821447" y="5871137"/>
            <a:ext cx="1273509" cy="216078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47664" y="120921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145422" y="120921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75820" y="119675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9596" y="1592730"/>
            <a:ext cx="4032448" cy="215444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j-ea"/>
              </a:rPr>
              <a:t>서비스 점검 시간 </a:t>
            </a:r>
            <a:r>
              <a:rPr lang="ko-KR" altLang="en-US" sz="800" dirty="0" smtClean="0">
                <a:latin typeface="+mj-ea"/>
              </a:rPr>
              <a:t>안내</a:t>
            </a:r>
            <a:endParaRPr lang="ko-KR" altLang="en-US" sz="800" dirty="0"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9596" y="1903011"/>
            <a:ext cx="4141698" cy="3785652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 smtClean="0">
              <a:latin typeface="+mj-ea"/>
              <a:sym typeface="Arial"/>
            </a:endParaRPr>
          </a:p>
          <a:p>
            <a:endParaRPr lang="en-US" altLang="ko-KR" sz="800" dirty="0">
              <a:latin typeface="+mj-ea"/>
              <a:sym typeface="Arial"/>
            </a:endParaRPr>
          </a:p>
          <a:p>
            <a:endParaRPr lang="en-US" altLang="ko-KR" sz="800" dirty="0" smtClean="0">
              <a:latin typeface="+mj-ea"/>
              <a:sym typeface="Arial"/>
            </a:endParaRPr>
          </a:p>
          <a:p>
            <a:endParaRPr lang="en-US" altLang="ko-KR" sz="800" dirty="0">
              <a:latin typeface="+mj-ea"/>
              <a:sym typeface="Arial"/>
            </a:endParaRPr>
          </a:p>
          <a:p>
            <a:r>
              <a:rPr lang="ko-KR" altLang="en-US" sz="800" dirty="0" smtClean="0">
                <a:latin typeface="+mj-ea"/>
                <a:sym typeface="Arial"/>
              </a:rPr>
              <a:t>안녕하세요</a:t>
            </a:r>
            <a:r>
              <a:rPr lang="en-US" altLang="ko-KR" sz="800" dirty="0">
                <a:latin typeface="+mj-ea"/>
                <a:sym typeface="Arial"/>
              </a:rPr>
              <a:t>. </a:t>
            </a:r>
          </a:p>
          <a:p>
            <a:r>
              <a:rPr lang="en-US" altLang="ko-KR" sz="800" dirty="0">
                <a:latin typeface="+mj-ea"/>
                <a:sym typeface="Arial"/>
              </a:rPr>
              <a:t> </a:t>
            </a:r>
          </a:p>
          <a:p>
            <a:r>
              <a:rPr lang="ko-KR" altLang="en-US" sz="800" dirty="0">
                <a:latin typeface="+mj-ea"/>
                <a:sym typeface="Arial"/>
              </a:rPr>
              <a:t>제주 렌터카 시스템 점검이 있어 안내 드립니다</a:t>
            </a:r>
            <a:r>
              <a:rPr lang="en-US" altLang="ko-KR" sz="800" dirty="0">
                <a:latin typeface="+mj-ea"/>
                <a:sym typeface="Arial"/>
              </a:rPr>
              <a:t>.</a:t>
            </a:r>
          </a:p>
          <a:p>
            <a:r>
              <a:rPr lang="en-US" altLang="ko-KR" sz="800" dirty="0">
                <a:latin typeface="+mj-ea"/>
                <a:sym typeface="Arial"/>
              </a:rPr>
              <a:t> </a:t>
            </a:r>
          </a:p>
          <a:p>
            <a:r>
              <a:rPr lang="ko-KR" altLang="en-US" sz="800" dirty="0">
                <a:latin typeface="+mj-ea"/>
                <a:sym typeface="Arial"/>
              </a:rPr>
              <a:t>일정</a:t>
            </a:r>
            <a:r>
              <a:rPr lang="en-US" altLang="ko-KR" sz="800" dirty="0">
                <a:latin typeface="+mj-ea"/>
                <a:sym typeface="Arial"/>
              </a:rPr>
              <a:t>: 2020.04.13(</a:t>
            </a:r>
            <a:r>
              <a:rPr lang="ko-KR" altLang="en-US" sz="800" dirty="0">
                <a:latin typeface="+mj-ea"/>
                <a:sym typeface="Arial"/>
              </a:rPr>
              <a:t>월</a:t>
            </a:r>
            <a:r>
              <a:rPr lang="en-US" altLang="ko-KR" sz="800" dirty="0">
                <a:latin typeface="+mj-ea"/>
                <a:sym typeface="Arial"/>
              </a:rPr>
              <a:t>) pm 20:00 ~ 2020.04.14(</a:t>
            </a:r>
            <a:r>
              <a:rPr lang="ko-KR" altLang="en-US" sz="800" dirty="0">
                <a:latin typeface="+mj-ea"/>
                <a:sym typeface="Arial"/>
              </a:rPr>
              <a:t>화</a:t>
            </a:r>
            <a:r>
              <a:rPr lang="en-US" altLang="ko-KR" sz="800" dirty="0">
                <a:latin typeface="+mj-ea"/>
                <a:sym typeface="Arial"/>
              </a:rPr>
              <a:t>) am 05:00 (</a:t>
            </a:r>
            <a:r>
              <a:rPr lang="ko-KR" altLang="en-US" sz="800" dirty="0">
                <a:latin typeface="+mj-ea"/>
                <a:sym typeface="Arial"/>
              </a:rPr>
              <a:t>총</a:t>
            </a:r>
            <a:r>
              <a:rPr lang="en-US" altLang="ko-KR" sz="800" dirty="0">
                <a:latin typeface="+mj-ea"/>
                <a:sym typeface="Arial"/>
              </a:rPr>
              <a:t>9</a:t>
            </a:r>
            <a:r>
              <a:rPr lang="ko-KR" altLang="en-US" sz="800" dirty="0">
                <a:latin typeface="+mj-ea"/>
                <a:sym typeface="Arial"/>
              </a:rPr>
              <a:t>시간</a:t>
            </a:r>
            <a:r>
              <a:rPr lang="en-US" altLang="ko-KR" sz="800" dirty="0">
                <a:latin typeface="+mj-ea"/>
                <a:sym typeface="Arial"/>
              </a:rPr>
              <a:t>)</a:t>
            </a:r>
          </a:p>
          <a:p>
            <a:r>
              <a:rPr lang="ko-KR" altLang="en-US" sz="800" dirty="0">
                <a:latin typeface="+mj-ea"/>
                <a:sym typeface="Arial"/>
              </a:rPr>
              <a:t>영향</a:t>
            </a:r>
            <a:r>
              <a:rPr lang="en-US" altLang="ko-KR" sz="800" dirty="0">
                <a:latin typeface="+mj-ea"/>
                <a:sym typeface="Arial"/>
              </a:rPr>
              <a:t>: </a:t>
            </a:r>
            <a:r>
              <a:rPr lang="ko-KR" altLang="en-US" sz="800" dirty="0">
                <a:latin typeface="+mj-ea"/>
                <a:sym typeface="Arial"/>
              </a:rPr>
              <a:t>제주 렌터카 시스템 전체 서비스 불가</a:t>
            </a:r>
            <a:r>
              <a:rPr lang="en-US" altLang="ko-KR" sz="800" dirty="0">
                <a:latin typeface="+mj-ea"/>
                <a:sym typeface="Arial"/>
              </a:rPr>
              <a:t>.</a:t>
            </a:r>
          </a:p>
          <a:p>
            <a:r>
              <a:rPr lang="en-US" altLang="ko-KR" sz="800" dirty="0">
                <a:latin typeface="+mj-ea"/>
                <a:sym typeface="Arial"/>
              </a:rPr>
              <a:t> </a:t>
            </a:r>
          </a:p>
          <a:p>
            <a:r>
              <a:rPr lang="ko-KR" altLang="en-US" sz="800" dirty="0">
                <a:latin typeface="+mj-ea"/>
                <a:sym typeface="Arial"/>
              </a:rPr>
              <a:t>시스템 점검 기간에는 예약</a:t>
            </a:r>
            <a:r>
              <a:rPr lang="en-US" altLang="ko-KR" sz="800" dirty="0">
                <a:latin typeface="+mj-ea"/>
                <a:sym typeface="Arial"/>
              </a:rPr>
              <a:t>, </a:t>
            </a:r>
            <a:r>
              <a:rPr lang="ko-KR" altLang="en-US" sz="800" dirty="0">
                <a:latin typeface="+mj-ea"/>
                <a:sym typeface="Arial"/>
              </a:rPr>
              <a:t>결제 및 취소</a:t>
            </a:r>
            <a:r>
              <a:rPr lang="en-US" altLang="ko-KR" sz="800" dirty="0">
                <a:latin typeface="+mj-ea"/>
                <a:sym typeface="Arial"/>
              </a:rPr>
              <a:t>/</a:t>
            </a:r>
            <a:r>
              <a:rPr lang="ko-KR" altLang="en-US" sz="800" dirty="0">
                <a:latin typeface="+mj-ea"/>
                <a:sym typeface="Arial"/>
              </a:rPr>
              <a:t>환불이 불가합니다</a:t>
            </a:r>
            <a:r>
              <a:rPr lang="en-US" altLang="ko-KR" sz="800" dirty="0">
                <a:latin typeface="+mj-ea"/>
                <a:sym typeface="Arial"/>
              </a:rPr>
              <a:t>.</a:t>
            </a:r>
          </a:p>
          <a:p>
            <a:r>
              <a:rPr lang="ko-KR" altLang="en-US" sz="800" dirty="0">
                <a:latin typeface="+mj-ea"/>
                <a:sym typeface="Arial"/>
              </a:rPr>
              <a:t>점검 시간대 취소로 인한 취소수수료 면제는 불가합니다</a:t>
            </a:r>
            <a:r>
              <a:rPr lang="en-US" altLang="ko-KR" sz="800" dirty="0">
                <a:latin typeface="+mj-ea"/>
                <a:sym typeface="Arial"/>
              </a:rPr>
              <a:t>.</a:t>
            </a:r>
          </a:p>
          <a:p>
            <a:r>
              <a:rPr lang="en-US" altLang="ko-KR" sz="800" dirty="0">
                <a:latin typeface="+mj-ea"/>
                <a:sym typeface="Arial"/>
              </a:rPr>
              <a:t> </a:t>
            </a:r>
          </a:p>
          <a:p>
            <a:r>
              <a:rPr lang="ko-KR" altLang="en-US" sz="800" dirty="0">
                <a:latin typeface="+mj-ea"/>
                <a:sym typeface="Arial"/>
              </a:rPr>
              <a:t>항상 제주 렌터카를 이용해 주셔서 대단히 감사합니다</a:t>
            </a:r>
            <a:r>
              <a:rPr lang="en-US" altLang="ko-KR" sz="800" dirty="0">
                <a:latin typeface="+mj-ea"/>
                <a:sym typeface="Arial"/>
              </a:rPr>
              <a:t>.</a:t>
            </a:r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5940543" y="630877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04048" y="630608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47664" y="587113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14</a:t>
            </a:r>
            <a:endParaRPr lang="ko-KR" altLang="en-US" sz="800" dirty="0">
              <a:latin typeface="+mj-ea"/>
              <a:ea typeface="+mj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536" y="5823389"/>
            <a:ext cx="898820" cy="45845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 bwMode="auto">
          <a:xfrm>
            <a:off x="2077485" y="1285416"/>
            <a:ext cx="1000577" cy="28401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말머리     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3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4462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 상세 조회 페이지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540083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764704"/>
            <a:ext cx="344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공지사항 상세</a:t>
            </a:r>
            <a:r>
              <a:rPr lang="en-US" altLang="ko-KR" b="1" dirty="0"/>
              <a:t> </a:t>
            </a:r>
            <a:r>
              <a:rPr lang="ko-KR" altLang="en-US" b="1" dirty="0" smtClean="0"/>
              <a:t>조회</a:t>
            </a:r>
            <a:endParaRPr lang="ko-KR" altLang="en-US" b="1" dirty="0"/>
          </a:p>
        </p:txBody>
      </p:sp>
      <p:graphicFrame>
        <p:nvGraphicFramePr>
          <p:cNvPr id="22" name="Shape 721"/>
          <p:cNvGraphicFramePr/>
          <p:nvPr>
            <p:extLst>
              <p:ext uri="{D42A27DB-BD31-4B8C-83A1-F6EECF244321}">
                <p14:modId xmlns:p14="http://schemas.microsoft.com/office/powerpoint/2010/main" val="3776673138"/>
              </p:ext>
            </p:extLst>
          </p:nvPr>
        </p:nvGraphicFramePr>
        <p:xfrm>
          <a:off x="7080097" y="592477"/>
          <a:ext cx="2028408" cy="345174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 클릭 시 변경되는 사항 없이 공지사항 전체  리스트로 이동</a:t>
                      </a: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 클릭 시 공지사항 수정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삭제 페이지로 이동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01818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2299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86316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8120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20308" y="5999690"/>
            <a:ext cx="804021" cy="23083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목록으로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00227" y="5992977"/>
            <a:ext cx="804021" cy="2308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수정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삭제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5957303" y="594928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62021" y="595654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15</a:t>
            </a:r>
            <a:endParaRPr lang="ko-KR" altLang="en-US" sz="800" dirty="0">
              <a:latin typeface="+mj-ea"/>
              <a:ea typeface="+mj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97471"/>
              </p:ext>
            </p:extLst>
          </p:nvPr>
        </p:nvGraphicFramePr>
        <p:xfrm>
          <a:off x="1524000" y="1268762"/>
          <a:ext cx="5352256" cy="4529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11029906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02026083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84258388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9673817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528801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5807723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85411313"/>
                    </a:ext>
                  </a:extLst>
                </a:gridCol>
              </a:tblGrid>
              <a:tr h="2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공지 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종류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j-ea"/>
                          <a:ea typeface="+mj-ea"/>
                        </a:rPr>
                        <a:t>기타사항</a:t>
                      </a:r>
                      <a:endParaRPr lang="en-US" altLang="ko-KR" sz="8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작성자</a:t>
                      </a:r>
                    </a:p>
                    <a:p>
                      <a:pPr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관리자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2020.04.04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43601"/>
                  </a:ext>
                </a:extLst>
              </a:tr>
              <a:tr h="3237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제    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ea"/>
                          <a:sym typeface="Arial"/>
                        </a:rPr>
                        <a:t>제주 렌터카 시스템 점검 안내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61883"/>
                  </a:ext>
                </a:extLst>
              </a:tr>
              <a:tr h="367240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내     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  </a:t>
                      </a: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+mj-ea"/>
                          <a:sym typeface="Arial"/>
                        </a:rPr>
                        <a:t>안녕하세요</a:t>
                      </a:r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. </a:t>
                      </a:r>
                    </a:p>
                    <a:p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 </a:t>
                      </a:r>
                    </a:p>
                    <a:p>
                      <a:r>
                        <a:rPr lang="ko-KR" altLang="en-US" sz="1000" dirty="0" smtClean="0">
                          <a:latin typeface="+mj-ea"/>
                          <a:sym typeface="Arial"/>
                        </a:rPr>
                        <a:t>제주 렌터카 시스템 점검이 있어 안내 드립니다</a:t>
                      </a:r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.</a:t>
                      </a:r>
                    </a:p>
                    <a:p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 </a:t>
                      </a:r>
                    </a:p>
                    <a:p>
                      <a:r>
                        <a:rPr lang="ko-KR" altLang="en-US" sz="1000" dirty="0" smtClean="0">
                          <a:latin typeface="+mj-ea"/>
                          <a:sym typeface="Arial"/>
                        </a:rPr>
                        <a:t>일정</a:t>
                      </a:r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: 2020.04.13(</a:t>
                      </a:r>
                      <a:r>
                        <a:rPr lang="ko-KR" altLang="en-US" sz="1000" dirty="0" smtClean="0">
                          <a:latin typeface="+mj-ea"/>
                          <a:sym typeface="Arial"/>
                        </a:rPr>
                        <a:t>월</a:t>
                      </a:r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) pm 20:00 ~ 2020.04.14(</a:t>
                      </a:r>
                      <a:r>
                        <a:rPr lang="ko-KR" altLang="en-US" sz="1000" dirty="0" smtClean="0">
                          <a:latin typeface="+mj-ea"/>
                          <a:sym typeface="Arial"/>
                        </a:rPr>
                        <a:t>화</a:t>
                      </a:r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) am 05:00 (</a:t>
                      </a:r>
                      <a:r>
                        <a:rPr lang="ko-KR" altLang="en-US" sz="1000" dirty="0" smtClean="0">
                          <a:latin typeface="+mj-ea"/>
                          <a:sym typeface="Arial"/>
                        </a:rPr>
                        <a:t>총</a:t>
                      </a:r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9</a:t>
                      </a:r>
                      <a:r>
                        <a:rPr lang="ko-KR" altLang="en-US" sz="1000" dirty="0" smtClean="0">
                          <a:latin typeface="+mj-ea"/>
                          <a:sym typeface="Arial"/>
                        </a:rPr>
                        <a:t>시간</a:t>
                      </a:r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)</a:t>
                      </a:r>
                    </a:p>
                    <a:p>
                      <a:r>
                        <a:rPr lang="ko-KR" altLang="en-US" sz="1000" dirty="0" smtClean="0">
                          <a:latin typeface="+mj-ea"/>
                          <a:sym typeface="Arial"/>
                        </a:rPr>
                        <a:t>영향</a:t>
                      </a:r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: </a:t>
                      </a:r>
                      <a:r>
                        <a:rPr lang="ko-KR" altLang="en-US" sz="1000" dirty="0" smtClean="0">
                          <a:latin typeface="+mj-ea"/>
                          <a:sym typeface="Arial"/>
                        </a:rPr>
                        <a:t>제주 렌터카 시스템 전체 서비스 불가</a:t>
                      </a:r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.</a:t>
                      </a:r>
                    </a:p>
                    <a:p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 </a:t>
                      </a:r>
                    </a:p>
                    <a:p>
                      <a:r>
                        <a:rPr lang="ko-KR" altLang="en-US" sz="1000" dirty="0" smtClean="0">
                          <a:latin typeface="+mj-ea"/>
                          <a:sym typeface="Arial"/>
                        </a:rPr>
                        <a:t>시스템 점검 기간에는 예약</a:t>
                      </a:r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sym typeface="Arial"/>
                        </a:rPr>
                        <a:t>결제 및 취소</a:t>
                      </a:r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/</a:t>
                      </a:r>
                      <a:r>
                        <a:rPr lang="ko-KR" altLang="en-US" sz="1000" dirty="0" smtClean="0">
                          <a:latin typeface="+mj-ea"/>
                          <a:sym typeface="Arial"/>
                        </a:rPr>
                        <a:t>환불이 불가합니다</a:t>
                      </a:r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.</a:t>
                      </a:r>
                    </a:p>
                    <a:p>
                      <a:r>
                        <a:rPr lang="ko-KR" altLang="en-US" sz="1000" dirty="0" smtClean="0">
                          <a:latin typeface="+mj-ea"/>
                          <a:sym typeface="Arial"/>
                        </a:rPr>
                        <a:t>점검 시간대 취소로 인한 취소수수료 면제는 불가합니다</a:t>
                      </a:r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.</a:t>
                      </a:r>
                    </a:p>
                    <a:p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 </a:t>
                      </a:r>
                    </a:p>
                    <a:p>
                      <a:r>
                        <a:rPr lang="ko-KR" altLang="en-US" sz="1000" dirty="0" smtClean="0">
                          <a:latin typeface="+mj-ea"/>
                          <a:sym typeface="Arial"/>
                        </a:rPr>
                        <a:t>항상 제주 렌터카를 이용해 주셔서 대단히 감사합니다</a:t>
                      </a:r>
                      <a:r>
                        <a:rPr lang="en-US" altLang="ko-KR" sz="1000" dirty="0" smtClean="0">
                          <a:latin typeface="+mj-ea"/>
                          <a:sym typeface="Arial"/>
                        </a:rPr>
                        <a:t>.</a:t>
                      </a:r>
                    </a:p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986541"/>
                  </a:ext>
                </a:extLst>
              </a:tr>
            </a:tbl>
          </a:graphicData>
        </a:graphic>
      </p:graphicFrame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58" y="5013176"/>
            <a:ext cx="898820" cy="45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4462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 수정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삭제 페이지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540083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764704"/>
            <a:ext cx="344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공지사항 수정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삭제</a:t>
            </a:r>
            <a:endParaRPr lang="ko-KR" altLang="en-US" b="1" dirty="0"/>
          </a:p>
        </p:txBody>
      </p:sp>
      <p:graphicFrame>
        <p:nvGraphicFramePr>
          <p:cNvPr id="22" name="Shape 721"/>
          <p:cNvGraphicFramePr/>
          <p:nvPr>
            <p:extLst>
              <p:ext uri="{D42A27DB-BD31-4B8C-83A1-F6EECF244321}">
                <p14:modId xmlns:p14="http://schemas.microsoft.com/office/powerpoint/2010/main" val="3305540337"/>
              </p:ext>
            </p:extLst>
          </p:nvPr>
        </p:nvGraphicFramePr>
        <p:xfrm>
          <a:off x="7080097" y="592477"/>
          <a:ext cx="2028408" cy="35736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버튼 클릭 시 데이터 수정 완료 후 공지사항 전체 리스트로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버튼 클릭 시 모든 데이터 삭제 후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공지사항 전체 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리스트로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 클릭 시 변경되는 사항 없이 공지사항 전체  리스트로 이동</a:t>
                      </a: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01818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2299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86316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8120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997273" y="6438528"/>
            <a:ext cx="804021" cy="23083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목록으로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14819" y="6438528"/>
            <a:ext cx="804021" cy="2308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4090652" y="6438528"/>
            <a:ext cx="804021" cy="2308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4047728" y="639483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96906" y="637436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38986" y="639538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16</a:t>
            </a:r>
            <a:endParaRPr lang="ko-KR" altLang="en-US" sz="800" dirty="0">
              <a:latin typeface="+mj-ea"/>
              <a:ea typeface="+mj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502753"/>
              </p:ext>
            </p:extLst>
          </p:nvPr>
        </p:nvGraphicFramePr>
        <p:xfrm>
          <a:off x="1524000" y="1268762"/>
          <a:ext cx="5352256" cy="50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11029906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02026083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84258388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9673817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528801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5807723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85411313"/>
                    </a:ext>
                  </a:extLst>
                </a:gridCol>
              </a:tblGrid>
              <a:tr h="2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공지 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종류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작성자</a:t>
                      </a:r>
                    </a:p>
                    <a:p>
                      <a:pPr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관리자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2020.04.04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43601"/>
                  </a:ext>
                </a:extLst>
              </a:tr>
              <a:tr h="3237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제    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61883"/>
                  </a:ext>
                </a:extLst>
              </a:tr>
              <a:tr h="367240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내     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  </a:t>
                      </a: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986541"/>
                  </a:ext>
                </a:extLst>
              </a:tr>
              <a:tr h="5142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이미지 업로드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05296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69918" y="5905440"/>
            <a:ext cx="631376" cy="200055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  </a:t>
            </a:r>
            <a:r>
              <a:rPr lang="ko-KR" altLang="en-US" sz="700" dirty="0" err="1" smtClean="0"/>
              <a:t>파일선택</a:t>
            </a:r>
            <a:r>
              <a:rPr lang="ko-KR" altLang="en-US" sz="700" dirty="0" smtClean="0"/>
              <a:t>    </a:t>
            </a:r>
            <a:endParaRPr lang="ko-KR" alt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4821447" y="5871137"/>
            <a:ext cx="1273509" cy="216078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9596" y="1592730"/>
            <a:ext cx="4032448" cy="215444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j-ea"/>
              </a:rPr>
              <a:t>서비스 점검 시간 </a:t>
            </a:r>
            <a:r>
              <a:rPr lang="ko-KR" altLang="en-US" sz="800" dirty="0" smtClean="0">
                <a:latin typeface="+mj-ea"/>
              </a:rPr>
              <a:t>안내</a:t>
            </a:r>
            <a:endParaRPr lang="ko-KR" altLang="en-US" sz="800" dirty="0">
              <a:latin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59596" y="1903011"/>
            <a:ext cx="4141698" cy="3785652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 smtClean="0">
              <a:latin typeface="+mj-ea"/>
              <a:sym typeface="Arial"/>
            </a:endParaRPr>
          </a:p>
          <a:p>
            <a:endParaRPr lang="en-US" altLang="ko-KR" sz="800" dirty="0">
              <a:latin typeface="+mj-ea"/>
              <a:sym typeface="Arial"/>
            </a:endParaRPr>
          </a:p>
          <a:p>
            <a:endParaRPr lang="en-US" altLang="ko-KR" sz="800" dirty="0" smtClean="0">
              <a:latin typeface="+mj-ea"/>
              <a:sym typeface="Arial"/>
            </a:endParaRPr>
          </a:p>
          <a:p>
            <a:endParaRPr lang="en-US" altLang="ko-KR" sz="800" dirty="0">
              <a:latin typeface="+mj-ea"/>
              <a:sym typeface="Arial"/>
            </a:endParaRPr>
          </a:p>
          <a:p>
            <a:r>
              <a:rPr lang="ko-KR" altLang="en-US" sz="800" dirty="0" smtClean="0">
                <a:latin typeface="+mj-ea"/>
                <a:sym typeface="Arial"/>
              </a:rPr>
              <a:t>안녕하세요</a:t>
            </a:r>
            <a:r>
              <a:rPr lang="en-US" altLang="ko-KR" sz="800" dirty="0">
                <a:latin typeface="+mj-ea"/>
                <a:sym typeface="Arial"/>
              </a:rPr>
              <a:t>. </a:t>
            </a:r>
          </a:p>
          <a:p>
            <a:r>
              <a:rPr lang="en-US" altLang="ko-KR" sz="800" dirty="0">
                <a:latin typeface="+mj-ea"/>
                <a:sym typeface="Arial"/>
              </a:rPr>
              <a:t> </a:t>
            </a:r>
          </a:p>
          <a:p>
            <a:r>
              <a:rPr lang="ko-KR" altLang="en-US" sz="800" dirty="0">
                <a:latin typeface="+mj-ea"/>
                <a:sym typeface="Arial"/>
              </a:rPr>
              <a:t>제주 렌터카 시스템 점검이 있어 안내 드립니다</a:t>
            </a:r>
            <a:r>
              <a:rPr lang="en-US" altLang="ko-KR" sz="800" dirty="0">
                <a:latin typeface="+mj-ea"/>
                <a:sym typeface="Arial"/>
              </a:rPr>
              <a:t>.</a:t>
            </a:r>
          </a:p>
          <a:p>
            <a:r>
              <a:rPr lang="en-US" altLang="ko-KR" sz="800" dirty="0">
                <a:latin typeface="+mj-ea"/>
                <a:sym typeface="Arial"/>
              </a:rPr>
              <a:t> </a:t>
            </a:r>
          </a:p>
          <a:p>
            <a:r>
              <a:rPr lang="ko-KR" altLang="en-US" sz="800" dirty="0">
                <a:latin typeface="+mj-ea"/>
                <a:sym typeface="Arial"/>
              </a:rPr>
              <a:t>일정</a:t>
            </a:r>
            <a:r>
              <a:rPr lang="en-US" altLang="ko-KR" sz="800" dirty="0">
                <a:latin typeface="+mj-ea"/>
                <a:sym typeface="Arial"/>
              </a:rPr>
              <a:t>: 2020.04.13(</a:t>
            </a:r>
            <a:r>
              <a:rPr lang="ko-KR" altLang="en-US" sz="800" dirty="0">
                <a:latin typeface="+mj-ea"/>
                <a:sym typeface="Arial"/>
              </a:rPr>
              <a:t>월</a:t>
            </a:r>
            <a:r>
              <a:rPr lang="en-US" altLang="ko-KR" sz="800" dirty="0">
                <a:latin typeface="+mj-ea"/>
                <a:sym typeface="Arial"/>
              </a:rPr>
              <a:t>) pm 20:00 ~ 2020.04.14(</a:t>
            </a:r>
            <a:r>
              <a:rPr lang="ko-KR" altLang="en-US" sz="800" dirty="0">
                <a:latin typeface="+mj-ea"/>
                <a:sym typeface="Arial"/>
              </a:rPr>
              <a:t>화</a:t>
            </a:r>
            <a:r>
              <a:rPr lang="en-US" altLang="ko-KR" sz="800" dirty="0">
                <a:latin typeface="+mj-ea"/>
                <a:sym typeface="Arial"/>
              </a:rPr>
              <a:t>) am 05:00 (</a:t>
            </a:r>
            <a:r>
              <a:rPr lang="ko-KR" altLang="en-US" sz="800" dirty="0">
                <a:latin typeface="+mj-ea"/>
                <a:sym typeface="Arial"/>
              </a:rPr>
              <a:t>총</a:t>
            </a:r>
            <a:r>
              <a:rPr lang="en-US" altLang="ko-KR" sz="800" dirty="0">
                <a:latin typeface="+mj-ea"/>
                <a:sym typeface="Arial"/>
              </a:rPr>
              <a:t>9</a:t>
            </a:r>
            <a:r>
              <a:rPr lang="ko-KR" altLang="en-US" sz="800" dirty="0">
                <a:latin typeface="+mj-ea"/>
                <a:sym typeface="Arial"/>
              </a:rPr>
              <a:t>시간</a:t>
            </a:r>
            <a:r>
              <a:rPr lang="en-US" altLang="ko-KR" sz="800" dirty="0">
                <a:latin typeface="+mj-ea"/>
                <a:sym typeface="Arial"/>
              </a:rPr>
              <a:t>)</a:t>
            </a:r>
          </a:p>
          <a:p>
            <a:r>
              <a:rPr lang="ko-KR" altLang="en-US" sz="800" dirty="0">
                <a:latin typeface="+mj-ea"/>
                <a:sym typeface="Arial"/>
              </a:rPr>
              <a:t>영향</a:t>
            </a:r>
            <a:r>
              <a:rPr lang="en-US" altLang="ko-KR" sz="800" dirty="0">
                <a:latin typeface="+mj-ea"/>
                <a:sym typeface="Arial"/>
              </a:rPr>
              <a:t>: </a:t>
            </a:r>
            <a:r>
              <a:rPr lang="ko-KR" altLang="en-US" sz="800" dirty="0">
                <a:latin typeface="+mj-ea"/>
                <a:sym typeface="Arial"/>
              </a:rPr>
              <a:t>제주 렌터카 시스템 전체 서비스 불가</a:t>
            </a:r>
            <a:r>
              <a:rPr lang="en-US" altLang="ko-KR" sz="800" dirty="0">
                <a:latin typeface="+mj-ea"/>
                <a:sym typeface="Arial"/>
              </a:rPr>
              <a:t>.</a:t>
            </a:r>
          </a:p>
          <a:p>
            <a:r>
              <a:rPr lang="en-US" altLang="ko-KR" sz="800" dirty="0">
                <a:latin typeface="+mj-ea"/>
                <a:sym typeface="Arial"/>
              </a:rPr>
              <a:t> </a:t>
            </a:r>
          </a:p>
          <a:p>
            <a:r>
              <a:rPr lang="ko-KR" altLang="en-US" sz="800" dirty="0">
                <a:latin typeface="+mj-ea"/>
                <a:sym typeface="Arial"/>
              </a:rPr>
              <a:t>시스템 점검 기간에는 예약</a:t>
            </a:r>
            <a:r>
              <a:rPr lang="en-US" altLang="ko-KR" sz="800" dirty="0">
                <a:latin typeface="+mj-ea"/>
                <a:sym typeface="Arial"/>
              </a:rPr>
              <a:t>, </a:t>
            </a:r>
            <a:r>
              <a:rPr lang="ko-KR" altLang="en-US" sz="800" dirty="0">
                <a:latin typeface="+mj-ea"/>
                <a:sym typeface="Arial"/>
              </a:rPr>
              <a:t>결제 및 취소</a:t>
            </a:r>
            <a:r>
              <a:rPr lang="en-US" altLang="ko-KR" sz="800" dirty="0">
                <a:latin typeface="+mj-ea"/>
                <a:sym typeface="Arial"/>
              </a:rPr>
              <a:t>/</a:t>
            </a:r>
            <a:r>
              <a:rPr lang="ko-KR" altLang="en-US" sz="800" dirty="0">
                <a:latin typeface="+mj-ea"/>
                <a:sym typeface="Arial"/>
              </a:rPr>
              <a:t>환불이 불가합니다</a:t>
            </a:r>
            <a:r>
              <a:rPr lang="en-US" altLang="ko-KR" sz="800" dirty="0">
                <a:latin typeface="+mj-ea"/>
                <a:sym typeface="Arial"/>
              </a:rPr>
              <a:t>.</a:t>
            </a:r>
          </a:p>
          <a:p>
            <a:r>
              <a:rPr lang="ko-KR" altLang="en-US" sz="800" dirty="0">
                <a:latin typeface="+mj-ea"/>
                <a:sym typeface="Arial"/>
              </a:rPr>
              <a:t>점검 시간대 취소로 인한 취소수수료 면제는 불가합니다</a:t>
            </a:r>
            <a:r>
              <a:rPr lang="en-US" altLang="ko-KR" sz="800" dirty="0">
                <a:latin typeface="+mj-ea"/>
                <a:sym typeface="Arial"/>
              </a:rPr>
              <a:t>.</a:t>
            </a:r>
          </a:p>
          <a:p>
            <a:r>
              <a:rPr lang="en-US" altLang="ko-KR" sz="800" dirty="0">
                <a:latin typeface="+mj-ea"/>
                <a:sym typeface="Arial"/>
              </a:rPr>
              <a:t> </a:t>
            </a:r>
          </a:p>
          <a:p>
            <a:r>
              <a:rPr lang="ko-KR" altLang="en-US" sz="800" dirty="0">
                <a:latin typeface="+mj-ea"/>
                <a:sym typeface="Arial"/>
              </a:rPr>
              <a:t>항상 제주 렌터카를 이용해 주셔서 대단히 감사합니다</a:t>
            </a:r>
            <a:r>
              <a:rPr lang="en-US" altLang="ko-KR" sz="800" dirty="0">
                <a:latin typeface="+mj-ea"/>
                <a:sym typeface="Arial"/>
              </a:rPr>
              <a:t>.</a:t>
            </a:r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536" y="5823389"/>
            <a:ext cx="898820" cy="45845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 bwMode="auto">
          <a:xfrm>
            <a:off x="2077485" y="1285416"/>
            <a:ext cx="1000577" cy="28401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말머리     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5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4462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문의 게시판 전체 리스트 페이지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540083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7647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문의 게시판 </a:t>
            </a:r>
            <a:r>
              <a:rPr lang="ko-KR" altLang="en-US" b="1" dirty="0" smtClean="0"/>
              <a:t>전체 리스트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755576" y="378904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Shape 721"/>
          <p:cNvGraphicFramePr/>
          <p:nvPr>
            <p:extLst>
              <p:ext uri="{D42A27DB-BD31-4B8C-83A1-F6EECF244321}">
                <p14:modId xmlns:p14="http://schemas.microsoft.com/office/powerpoint/2010/main" val="2379330593"/>
              </p:ext>
            </p:extLst>
          </p:nvPr>
        </p:nvGraphicFramePr>
        <p:xfrm>
          <a:off x="7080097" y="592477"/>
          <a:ext cx="2028408" cy="3597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문의 게시판 관리 페이지로 이동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불러온 검색 리스트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갯수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출력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리스트는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글번호를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내림차순으로 출력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오름차순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내림차순 선택 출력 가능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글번호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클릭 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해당 문의 상세페이지로 이동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해당 글에 관리자의 댓글 답변이 완료 되었는지 확인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가능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답변대기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답변완료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페이지당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개의 리스트 출력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페이징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처리로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페이지씩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출력되며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원하는 페이지로 이동 가능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ID,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제목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작성자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답변 여부 검색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조건에 맞는 데이터를 해당 페이지에 로드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전체 리스트 조회 가능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62321"/>
              </p:ext>
            </p:extLst>
          </p:nvPr>
        </p:nvGraphicFramePr>
        <p:xfrm>
          <a:off x="1479623" y="1971489"/>
          <a:ext cx="5468640" cy="45506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77164">
                  <a:extLst>
                    <a:ext uri="{9D8B030D-6E8A-4147-A177-3AD203B41FA5}">
                      <a16:colId xmlns:a16="http://schemas.microsoft.com/office/drawing/2014/main" val="101909744"/>
                    </a:ext>
                  </a:extLst>
                </a:gridCol>
                <a:gridCol w="961640">
                  <a:extLst>
                    <a:ext uri="{9D8B030D-6E8A-4147-A177-3AD203B41FA5}">
                      <a16:colId xmlns:a16="http://schemas.microsoft.com/office/drawing/2014/main" val="3515669645"/>
                    </a:ext>
                  </a:extLst>
                </a:gridCol>
                <a:gridCol w="1165541">
                  <a:extLst>
                    <a:ext uri="{9D8B030D-6E8A-4147-A177-3AD203B41FA5}">
                      <a16:colId xmlns:a16="http://schemas.microsoft.com/office/drawing/2014/main" val="378230939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910250070"/>
                    </a:ext>
                  </a:extLst>
                </a:gridCol>
                <a:gridCol w="862640">
                  <a:extLst>
                    <a:ext uri="{9D8B030D-6E8A-4147-A177-3AD203B41FA5}">
                      <a16:colId xmlns:a16="http://schemas.microsoft.com/office/drawing/2014/main" val="3036558251"/>
                    </a:ext>
                  </a:extLst>
                </a:gridCol>
                <a:gridCol w="937559">
                  <a:extLst>
                    <a:ext uri="{9D8B030D-6E8A-4147-A177-3AD203B41FA5}">
                      <a16:colId xmlns:a16="http://schemas.microsoft.com/office/drawing/2014/main" val="852891480"/>
                    </a:ext>
                  </a:extLst>
                </a:gridCol>
              </a:tblGrid>
              <a:tr h="161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글번호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  제  목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답변 여부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19661"/>
                  </a:ext>
                </a:extLst>
              </a:tr>
              <a:tr h="25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zzll@naver.com</a:t>
                      </a:r>
                      <a:endParaRPr lang="ko-KR" altLang="en-US" sz="700" dirty="0" smtClean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환불 </a:t>
                      </a:r>
                      <a:r>
                        <a:rPr lang="ko-KR" altLang="en-US" sz="700" dirty="0" smtClean="0"/>
                        <a:t>되나요</a:t>
                      </a:r>
                      <a:r>
                        <a:rPr lang="en-US" altLang="ko-KR" sz="700" dirty="0" smtClean="0"/>
                        <a:t>?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박은정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2020.03.29</a:t>
                      </a:r>
                      <a:endParaRPr lang="ko-KR" altLang="en-US" sz="7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/>
                        <a:t>답변완료</a:t>
                      </a:r>
                      <a:endParaRPr lang="ko-KR" altLang="en-US" sz="7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39805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474131" y="2850060"/>
            <a:ext cx="8098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7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563888" y="3105596"/>
            <a:ext cx="2503387" cy="233341"/>
            <a:chOff x="3239687" y="3462800"/>
            <a:chExt cx="2503387" cy="256675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3239687" y="3462801"/>
              <a:ext cx="1949934" cy="256674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 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 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ID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5212866" y="3462800"/>
              <a:ext cx="530208" cy="256674"/>
            </a:xfrm>
            <a:prstGeom prst="rect">
              <a:avLst/>
            </a:prstGeom>
            <a:noFill/>
            <a:ln w="31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008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찾기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613640" y="220667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35067" y="285150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92444" y="162592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85629" y="1663337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검색 리스트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08605" y="198211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52962" y="185516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524483" y="3111997"/>
            <a:ext cx="980280" cy="22386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옵션   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04804" y="302632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43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58887" y="70533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00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65567"/>
            <a:ext cx="4251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관리자 로그인</a:t>
            </a:r>
            <a:endParaRPr lang="ko-KR" altLang="en-US" sz="800" dirty="0"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609081" y="1539634"/>
            <a:ext cx="0" cy="113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176326" y="1539904"/>
            <a:ext cx="0" cy="113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63368" y="1451275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35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2055853" y="2005132"/>
            <a:ext cx="258022" cy="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49689" y="1964038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100px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 flipV="1">
            <a:off x="2055853" y="2676172"/>
            <a:ext cx="258022" cy="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Shape 721"/>
          <p:cNvGraphicFramePr/>
          <p:nvPr>
            <p:extLst>
              <p:ext uri="{D42A27DB-BD31-4B8C-83A1-F6EECF244321}">
                <p14:modId xmlns:p14="http://schemas.microsoft.com/office/powerpoint/2010/main" val="2960315433"/>
              </p:ext>
            </p:extLst>
          </p:nvPr>
        </p:nvGraphicFramePr>
        <p:xfrm>
          <a:off x="7086531" y="581701"/>
          <a:ext cx="2014485" cy="2621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로그인 버튼 클릭 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시 회원 예약 내역 페이지로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이동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로그인 실패 시 알림 출력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205242" y="2497319"/>
            <a:ext cx="1651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 flipV="1">
            <a:off x="2055074" y="1595291"/>
            <a:ext cx="258022" cy="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4474115" y="1595291"/>
            <a:ext cx="258022" cy="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585656" y="3154601"/>
            <a:ext cx="1651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628800"/>
            <a:ext cx="2114610" cy="11964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56" y="3140968"/>
            <a:ext cx="3551228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44624"/>
            <a:ext cx="374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문의 게시판 상세 조회 페이지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540083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764704"/>
            <a:ext cx="5253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문의 게시판 상세 조회</a:t>
            </a:r>
            <a:endParaRPr lang="ko-KR" altLang="en-US" sz="1600" b="1" dirty="0"/>
          </a:p>
        </p:txBody>
      </p:sp>
      <p:graphicFrame>
        <p:nvGraphicFramePr>
          <p:cNvPr id="22" name="Shape 721"/>
          <p:cNvGraphicFramePr/>
          <p:nvPr>
            <p:extLst>
              <p:ext uri="{D42A27DB-BD31-4B8C-83A1-F6EECF244321}">
                <p14:modId xmlns:p14="http://schemas.microsoft.com/office/powerpoint/2010/main" val="2192466285"/>
              </p:ext>
            </p:extLst>
          </p:nvPr>
        </p:nvGraphicFramePr>
        <p:xfrm>
          <a:off x="7080097" y="592477"/>
          <a:ext cx="2028408" cy="50808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댓글 답변 입력 후 등록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수정 버튼 클릭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알림창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모든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데이터 저장 후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문의 게시판 전체 리스트로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이동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취소 클릭 시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문의 게시판 전체 리스트로 이동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알림창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클릭 시 댓글 데이터 삭제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후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문의 게시판 전체 리스트로 이동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취소 클릭 시 문의 게시판 전체 리스트로 이동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 클릭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알림창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클릭 시 데이터 삭제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후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문의 게시판 전체 리스트로 이동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취소 클릭 시 문의 게시판 전체 리스트로 이동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 클릭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알림창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클릭 시 문의 게시판 전체 리스트로 이동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취소 클릭 시 페이지 이동되지 않음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6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01818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2299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86316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81205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64303"/>
              </p:ext>
            </p:extLst>
          </p:nvPr>
        </p:nvGraphicFramePr>
        <p:xfrm>
          <a:off x="1586173" y="1105636"/>
          <a:ext cx="5352256" cy="5218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11029906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02026083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84258388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873265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1528801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6054459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9580772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85411313"/>
                    </a:ext>
                  </a:extLst>
                </a:gridCol>
              </a:tblGrid>
              <a:tr h="276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latin typeface="+mj-ea"/>
                          <a:ea typeface="+mj-ea"/>
                        </a:rPr>
                        <a:t>글번호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ID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zzll@naver.com</a:t>
                      </a: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박은정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2020.03.29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43601"/>
                  </a:ext>
                </a:extLst>
              </a:tr>
              <a:tr h="2044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제    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일찍 </a:t>
                      </a:r>
                      <a:r>
                        <a:rPr lang="ko-KR" altLang="en-US" sz="800" dirty="0" err="1" smtClean="0"/>
                        <a:t>반납할건데</a:t>
                      </a:r>
                      <a:r>
                        <a:rPr lang="ko-KR" altLang="en-US" sz="800" dirty="0" smtClean="0"/>
                        <a:t> 금액 일부 환불 되나요</a:t>
                      </a:r>
                      <a:r>
                        <a:rPr lang="en-US" altLang="ko-KR" sz="800" dirty="0" smtClean="0"/>
                        <a:t>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61883"/>
                  </a:ext>
                </a:extLst>
              </a:tr>
              <a:tr h="3418801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내     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  </a:t>
                      </a: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안녕하세요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. 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이번에 예약한 사람인데 인수 시간이 오후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12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시고</a:t>
                      </a:r>
                      <a:endParaRPr lang="en-US" altLang="ko-KR" sz="9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  <a:p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반납 시간이 다음날 오후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7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시인데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4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시간 정도 빨리 반납할 것 같아요</a:t>
                      </a:r>
                      <a:endParaRPr lang="en-US" altLang="ko-KR" sz="9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  <a:p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혹시 일부 금액 환불 되나요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?</a:t>
                      </a:r>
                      <a:endParaRPr lang="en-US" altLang="ko-KR" sz="9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986541"/>
                  </a:ext>
                </a:extLst>
              </a:tr>
              <a:tr h="115212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댓글 답변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0529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997273" y="6510536"/>
            <a:ext cx="804021" cy="23083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목록으로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64123" y="6510536"/>
            <a:ext cx="804021" cy="2308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게시글</a:t>
            </a:r>
            <a:r>
              <a:rPr lang="ko-KR" altLang="en-US" sz="900" dirty="0" smtClean="0"/>
              <a:t> 삭제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6158380" y="5517232"/>
            <a:ext cx="642914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등록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5986726" y="544103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97273" y="576907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11723" y="638369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4683" y="5107266"/>
            <a:ext cx="3211686" cy="954107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안녕하세요 고객님 </a:t>
            </a:r>
            <a:r>
              <a:rPr lang="en-US" altLang="ko-KR" sz="8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ko-KR" altLang="en-US" sz="800" dirty="0" smtClean="0">
                <a:sym typeface="Wingdings" panose="05000000000000000000" pitchFamily="2" charset="2"/>
              </a:rPr>
              <a:t>죄송하지만 일부 환불은 어렵습니다</a:t>
            </a:r>
            <a:r>
              <a:rPr lang="en-US" altLang="ko-KR" sz="8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800" dirty="0">
              <a:sym typeface="Wingdings" panose="05000000000000000000" pitchFamily="2" charset="2"/>
            </a:endParaRPr>
          </a:p>
          <a:p>
            <a:endParaRPr lang="en-US" altLang="ko-KR" sz="800" dirty="0" smtClean="0">
              <a:sym typeface="Wingdings" panose="05000000000000000000" pitchFamily="2" charset="2"/>
            </a:endParaRPr>
          </a:p>
          <a:p>
            <a:endParaRPr lang="en-US" altLang="ko-KR" sz="800" dirty="0">
              <a:sym typeface="Wingdings" panose="05000000000000000000" pitchFamily="2" charset="2"/>
            </a:endParaRPr>
          </a:p>
          <a:p>
            <a:endParaRPr lang="en-US" altLang="ko-KR" sz="800" dirty="0" smtClean="0">
              <a:sym typeface="Wingdings" panose="05000000000000000000" pitchFamily="2" charset="2"/>
            </a:endParaRPr>
          </a:p>
          <a:p>
            <a:endParaRPr lang="en-US" altLang="ko-KR" sz="800" dirty="0">
              <a:sym typeface="Wingdings" panose="05000000000000000000" pitchFamily="2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18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2963" y="5845271"/>
            <a:ext cx="642914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답변 삭제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5856475" y="638710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95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44624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후기 게시판 전체 리스트 페이지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540083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7647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후기 게시판 전체 리스트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755576" y="406868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Shape 721"/>
          <p:cNvGraphicFramePr/>
          <p:nvPr>
            <p:extLst>
              <p:ext uri="{D42A27DB-BD31-4B8C-83A1-F6EECF244321}">
                <p14:modId xmlns:p14="http://schemas.microsoft.com/office/powerpoint/2010/main" val="3420174210"/>
              </p:ext>
            </p:extLst>
          </p:nvPr>
        </p:nvGraphicFramePr>
        <p:xfrm>
          <a:off x="7080097" y="592477"/>
          <a:ext cx="2028408" cy="3353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후기 게시판 관리 페이지로 이동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불러온 검색 리스트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갯수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출력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리스트는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글번호를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내림차순으로 출력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오름차순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내림차순 선택 출력 가능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글번호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클릭 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해당 후기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게시글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상세페이지로 이동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페이지당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개의 리스트 출력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페이징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처리로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페이지씩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출력되며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원하는 페이지로 이동 가능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ID,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제목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검색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조건에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맞는 데이터를 해당 페이지에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로드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전체 리스트 조회 가능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04011"/>
              </p:ext>
            </p:extLst>
          </p:nvPr>
        </p:nvGraphicFramePr>
        <p:xfrm>
          <a:off x="1459279" y="1730141"/>
          <a:ext cx="5488984" cy="148283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02917">
                  <a:extLst>
                    <a:ext uri="{9D8B030D-6E8A-4147-A177-3AD203B41FA5}">
                      <a16:colId xmlns:a16="http://schemas.microsoft.com/office/drawing/2014/main" val="101909744"/>
                    </a:ext>
                  </a:extLst>
                </a:gridCol>
                <a:gridCol w="1445708">
                  <a:extLst>
                    <a:ext uri="{9D8B030D-6E8A-4147-A177-3AD203B41FA5}">
                      <a16:colId xmlns:a16="http://schemas.microsoft.com/office/drawing/2014/main" val="410791087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691820990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244587326"/>
                    </a:ext>
                  </a:extLst>
                </a:gridCol>
              </a:tblGrid>
              <a:tr h="161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글번호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제       목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19661"/>
                  </a:ext>
                </a:extLst>
              </a:tr>
              <a:tr h="25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erer@naver.com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렌터카 이용 후기</a:t>
                      </a:r>
                      <a:endParaRPr lang="en-US" altLang="ko-KR" sz="700" dirty="0" smtClean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2020.04.04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747466"/>
                  </a:ext>
                </a:extLst>
              </a:tr>
              <a:tr h="25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dfri23@naver.com</a:t>
                      </a:r>
                    </a:p>
                  </a:txBody>
                  <a:tcPr anchor="ctr"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감사합니다</a:t>
                      </a:r>
                      <a:endParaRPr lang="en-US" altLang="ko-KR" sz="700" dirty="0" smtClean="0"/>
                    </a:p>
                  </a:txBody>
                  <a:tcPr anchor="ctr"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2020.04.01</a:t>
                      </a:r>
                    </a:p>
                  </a:txBody>
                  <a:tcPr anchor="ctr"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39805"/>
                  </a:ext>
                </a:extLst>
              </a:tr>
              <a:tr h="25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zci98@daum.net</a:t>
                      </a:r>
                    </a:p>
                  </a:txBody>
                  <a:tcPr anchor="ctr"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후기 올려요</a:t>
                      </a:r>
                      <a:r>
                        <a:rPr lang="en-US" altLang="ko-KR" sz="700" dirty="0" smtClean="0"/>
                        <a:t>~~</a:t>
                      </a:r>
                    </a:p>
                  </a:txBody>
                  <a:tcPr anchor="ctr"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2020.03.30</a:t>
                      </a:r>
                    </a:p>
                  </a:txBody>
                  <a:tcPr anchor="ctr"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76744"/>
                  </a:ext>
                </a:extLst>
              </a:tr>
              <a:tr h="25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vilp@naver.com</a:t>
                      </a:r>
                    </a:p>
                  </a:txBody>
                  <a:tcPr anchor="ctr"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추천합니다</a:t>
                      </a:r>
                      <a:r>
                        <a:rPr lang="en-US" altLang="ko-KR" sz="700" dirty="0" smtClean="0"/>
                        <a:t>!</a:t>
                      </a:r>
                    </a:p>
                  </a:txBody>
                  <a:tcPr anchor="ctr"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2020.03.30</a:t>
                      </a:r>
                    </a:p>
                  </a:txBody>
                  <a:tcPr anchor="ctr"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02067"/>
                  </a:ext>
                </a:extLst>
              </a:tr>
              <a:tr h="25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cioj@naver.com</a:t>
                      </a:r>
                    </a:p>
                  </a:txBody>
                  <a:tcPr anchor="ctr"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만족 </a:t>
                      </a:r>
                      <a:r>
                        <a:rPr lang="ko-KR" altLang="en-US" sz="700" dirty="0" err="1" smtClean="0"/>
                        <a:t>만족</a:t>
                      </a:r>
                      <a:r>
                        <a:rPr lang="en-US" altLang="ko-KR" sz="700" dirty="0" smtClean="0"/>
                        <a:t>!</a:t>
                      </a:r>
                    </a:p>
                  </a:txBody>
                  <a:tcPr anchor="ctr"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2020.02.06</a:t>
                      </a:r>
                    </a:p>
                  </a:txBody>
                  <a:tcPr anchor="ctr"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626739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3439943" y="3735678"/>
            <a:ext cx="2503387" cy="233341"/>
            <a:chOff x="3239687" y="3462800"/>
            <a:chExt cx="2503387" cy="256675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3239687" y="3462801"/>
              <a:ext cx="1949934" cy="256674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입력하세요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5212866" y="3462800"/>
              <a:ext cx="530208" cy="256674"/>
            </a:xfrm>
            <a:prstGeom prst="rect">
              <a:avLst/>
            </a:prstGeom>
            <a:noFill/>
            <a:ln w="31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008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찾기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619672" y="199474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91157" y="347377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543472" y="134076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9672" y="1378254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검색 리스트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43557" y="3449949"/>
            <a:ext cx="8098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7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7272" y="154517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19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410851" y="3735678"/>
            <a:ext cx="980280" cy="22386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옵션   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91172" y="365000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59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44624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후기 게시판 상세 리스트 페이지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540083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7647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후기 게시판 상세 조회</a:t>
            </a:r>
            <a:endParaRPr lang="ko-KR" altLang="en-US" b="1" dirty="0"/>
          </a:p>
        </p:txBody>
      </p:sp>
      <p:graphicFrame>
        <p:nvGraphicFramePr>
          <p:cNvPr id="22" name="Shape 721"/>
          <p:cNvGraphicFramePr/>
          <p:nvPr>
            <p:extLst>
              <p:ext uri="{D42A27DB-BD31-4B8C-83A1-F6EECF244321}">
                <p14:modId xmlns:p14="http://schemas.microsoft.com/office/powerpoint/2010/main" val="1857129362"/>
              </p:ext>
            </p:extLst>
          </p:nvPr>
        </p:nvGraphicFramePr>
        <p:xfrm>
          <a:off x="7080097" y="592477"/>
          <a:ext cx="2028408" cy="4572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해당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게시글의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관리자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댓글 답변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달기 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댓글 답변 입력 후 등록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수정 버튼 클릭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알림창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모든 데이터 저장 후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후기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게시판 전체 리스트로 이동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취소 클릭 시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후기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게시판 전체 리스트로 이동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 클릭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알림창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클릭 시 댓글 데이터 삭제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후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후기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게시판 전체 리스트로 이동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취소 클릭 시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후기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게시판 전체 리스트로 이동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 클릭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알림창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클릭 시 데이터 삭제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후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후기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게시판 전체 리스트로 이동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취소 클릭 시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후기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게시판 전체 리스트로 이동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 클릭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알림창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후기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게시판 전체 리스트로 이동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취소 클릭 시 페이지 이동되지 않음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00731"/>
              </p:ext>
            </p:extLst>
          </p:nvPr>
        </p:nvGraphicFramePr>
        <p:xfrm>
          <a:off x="1451991" y="1268763"/>
          <a:ext cx="5568281" cy="4861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625">
                  <a:extLst>
                    <a:ext uri="{9D8B030D-6E8A-4147-A177-3AD203B41FA5}">
                      <a16:colId xmlns:a16="http://schemas.microsoft.com/office/drawing/2014/main" val="2110299061"/>
                    </a:ext>
                  </a:extLst>
                </a:gridCol>
                <a:gridCol w="565625">
                  <a:extLst>
                    <a:ext uri="{9D8B030D-6E8A-4147-A177-3AD203B41FA5}">
                      <a16:colId xmlns:a16="http://schemas.microsoft.com/office/drawing/2014/main" val="3576311206"/>
                    </a:ext>
                  </a:extLst>
                </a:gridCol>
                <a:gridCol w="442799">
                  <a:extLst>
                    <a:ext uri="{9D8B030D-6E8A-4147-A177-3AD203B41FA5}">
                      <a16:colId xmlns:a16="http://schemas.microsoft.com/office/drawing/2014/main" val="3842583883"/>
                    </a:ext>
                  </a:extLst>
                </a:gridCol>
                <a:gridCol w="1918794">
                  <a:extLst>
                    <a:ext uri="{9D8B030D-6E8A-4147-A177-3AD203B41FA5}">
                      <a16:colId xmlns:a16="http://schemas.microsoft.com/office/drawing/2014/main" val="3953364605"/>
                    </a:ext>
                  </a:extLst>
                </a:gridCol>
                <a:gridCol w="747044">
                  <a:extLst>
                    <a:ext uri="{9D8B030D-6E8A-4147-A177-3AD203B41FA5}">
                      <a16:colId xmlns:a16="http://schemas.microsoft.com/office/drawing/2014/main" val="958077233"/>
                    </a:ext>
                  </a:extLst>
                </a:gridCol>
                <a:gridCol w="1328394">
                  <a:extLst>
                    <a:ext uri="{9D8B030D-6E8A-4147-A177-3AD203B41FA5}">
                      <a16:colId xmlns:a16="http://schemas.microsoft.com/office/drawing/2014/main" val="1485411313"/>
                    </a:ext>
                  </a:extLst>
                </a:gridCol>
              </a:tblGrid>
              <a:tr h="465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latin typeface="+mj-ea"/>
                          <a:ea typeface="+mj-ea"/>
                        </a:rPr>
                        <a:t>글번호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ID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hlinkClick r:id="rId3"/>
                        </a:rPr>
                        <a:t>erer@naver.com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2020.04.04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43601"/>
                  </a:ext>
                </a:extLst>
              </a:tr>
              <a:tr h="46501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            제           목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렌터카 이용 후기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61883"/>
                  </a:ext>
                </a:extLst>
              </a:tr>
              <a:tr h="192082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내     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기본옵션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네비게이션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에어백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) +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열선시트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+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선루프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+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조수석 에어백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latinLnBrk="1"/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처음으로 제주 렌터카 서비스 이용해봤는데 저렴하게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여행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잘다녀왔네요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^^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차량도 깨끗하게 관리가 잘되어 있었어요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~ 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직원분들도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굉장히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친절하셨어요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기억에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남을정도네요ㅎㅎ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다음에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기회되면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또 </a:t>
                      </a:r>
                      <a:r>
                        <a:rPr lang="ko-KR" altLang="en-US" sz="800" dirty="0" err="1" smtClean="0">
                          <a:latin typeface="+mj-ea"/>
                          <a:ea typeface="+mj-ea"/>
                        </a:rPr>
                        <a:t>이용할게요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~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+mj-ea"/>
                          <a:ea typeface="+mj-ea"/>
                        </a:rPr>
                        <a:t>감사해요</a:t>
                      </a:r>
                      <a:r>
                        <a:rPr lang="en-US" altLang="ko-KR" sz="800" baseline="0" dirty="0" smtClean="0">
                          <a:latin typeface="+mj-ea"/>
                          <a:ea typeface="+mj-ea"/>
                        </a:rPr>
                        <a:t>~</a:t>
                      </a:r>
                    </a:p>
                    <a:p>
                      <a:pPr latinLnBrk="1"/>
                      <a:endParaRPr lang="en-US" altLang="ko-KR" sz="800" baseline="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800" baseline="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800" baseline="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800" baseline="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64821"/>
                  </a:ext>
                </a:extLst>
              </a:tr>
              <a:tr h="2010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관리자 댓글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05296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55972" y="4766739"/>
            <a:ext cx="4286121" cy="707886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ym typeface="Wingdings" panose="05000000000000000000" pitchFamily="2" charset="2"/>
              </a:rPr>
              <a:t>고객님</a:t>
            </a:r>
            <a:r>
              <a:rPr lang="en-US" altLang="ko-KR" sz="800" dirty="0" smtClean="0">
                <a:sym typeface="Wingdings" panose="05000000000000000000" pitchFamily="2" charset="2"/>
              </a:rPr>
              <a:t>~ </a:t>
            </a:r>
            <a:r>
              <a:rPr lang="ko-KR" altLang="en-US" sz="800" dirty="0" smtClean="0">
                <a:sym typeface="Wingdings" panose="05000000000000000000" pitchFamily="2" charset="2"/>
              </a:rPr>
              <a:t>소중한 후기 정말 감사합니다 </a:t>
            </a:r>
            <a:r>
              <a:rPr lang="en-US" altLang="ko-KR" sz="8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ko-KR" altLang="en-US" sz="800" dirty="0" smtClean="0">
                <a:sym typeface="Wingdings" panose="05000000000000000000" pitchFamily="2" charset="2"/>
              </a:rPr>
              <a:t>더 노력하는 제주 렌터카가 되겠습니다</a:t>
            </a:r>
            <a:r>
              <a:rPr lang="en-US" altLang="ko-KR" sz="8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800" dirty="0">
              <a:sym typeface="Wingdings" panose="05000000000000000000" pitchFamily="2" charset="2"/>
            </a:endParaRPr>
          </a:p>
          <a:p>
            <a:endParaRPr lang="en-US" altLang="ko-KR" sz="800" dirty="0" smtClean="0">
              <a:sym typeface="Wingdings" panose="05000000000000000000" pitchFamily="2" charset="2"/>
            </a:endParaRPr>
          </a:p>
          <a:p>
            <a:endParaRPr lang="en-US" altLang="ko-KR" sz="800" dirty="0">
              <a:sym typeface="Wingdings" panose="05000000000000000000" pitchFamily="2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6176" y="6294512"/>
            <a:ext cx="804021" cy="23083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목록으로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3026" y="6294512"/>
            <a:ext cx="804021" cy="2308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27" name="직사각형 26"/>
          <p:cNvSpPr/>
          <p:nvPr/>
        </p:nvSpPr>
        <p:spPr>
          <a:xfrm>
            <a:off x="5205113" y="623035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97889" y="625136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7667" y="5660318"/>
            <a:ext cx="65253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답변 삭제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5503646" y="5677936"/>
            <a:ext cx="65253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등록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5427712" y="563456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19800" y="561993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96147" y="469053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70" y="3403689"/>
            <a:ext cx="898820" cy="45845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20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63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9079" y="486077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03648" y="620688"/>
            <a:ext cx="2282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월별 매출 통계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2" name="Shape 721"/>
          <p:cNvGraphicFramePr/>
          <p:nvPr>
            <p:extLst>
              <p:ext uri="{D42A27DB-BD31-4B8C-83A1-F6EECF244321}">
                <p14:modId xmlns:p14="http://schemas.microsoft.com/office/powerpoint/2010/main" val="1131040937"/>
              </p:ext>
            </p:extLst>
          </p:nvPr>
        </p:nvGraphicFramePr>
        <p:xfrm>
          <a:off x="7092279" y="569120"/>
          <a:ext cx="2010614" cy="2413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매출 통계 페이지로 이동</a:t>
                      </a:r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연도별 월 단위로 예약 건수 조회 가능</a:t>
                      </a:r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21</a:t>
            </a:r>
            <a:endParaRPr lang="ko-KR" altLang="en-US" sz="800" dirty="0">
              <a:latin typeface="+mj-ea"/>
              <a:ea typeface="+mj-ea"/>
            </a:endParaRP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74" y="2566993"/>
            <a:ext cx="1295995" cy="26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1567347" y="2852936"/>
            <a:ext cx="5398953" cy="3787347"/>
            <a:chOff x="1580335" y="1726733"/>
            <a:chExt cx="5398953" cy="3787347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1580335" y="1726733"/>
              <a:ext cx="5398953" cy="2157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  월                                      예약 건수                                    매출액                                            비율</a:t>
              </a:r>
              <a:endParaRPr lang="en-US" altLang="ko-KR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 bwMode="auto">
            <a:xfrm>
              <a:off x="1651858" y="2239127"/>
              <a:ext cx="529432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Box 111"/>
            <p:cNvSpPr txBox="1"/>
            <p:nvPr/>
          </p:nvSpPr>
          <p:spPr>
            <a:xfrm>
              <a:off x="2096926" y="2016042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359825" y="2011102"/>
              <a:ext cx="2680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29296" y="2015406"/>
              <a:ext cx="5116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1,000,000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 bwMode="auto">
            <a:xfrm>
              <a:off x="1673949" y="2513772"/>
              <a:ext cx="529432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2148453" y="2292163"/>
              <a:ext cx="2263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86748" y="2290929"/>
              <a:ext cx="2680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58951" y="2300168"/>
              <a:ext cx="4523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800,000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 bwMode="auto">
            <a:xfrm>
              <a:off x="1644568" y="2802910"/>
              <a:ext cx="529432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144917" y="2586399"/>
              <a:ext cx="2263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65909" y="2585613"/>
              <a:ext cx="2680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64685" y="2578183"/>
              <a:ext cx="4523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650,000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1651858" y="3068960"/>
              <a:ext cx="529432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142098" y="2836391"/>
              <a:ext cx="2263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65909" y="2835793"/>
              <a:ext cx="2680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22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08011" y="2843684"/>
              <a:ext cx="55335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11,000,000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 bwMode="auto">
            <a:xfrm>
              <a:off x="1684964" y="3317645"/>
              <a:ext cx="529432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2142098" y="3090243"/>
              <a:ext cx="2263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5909" y="3089935"/>
              <a:ext cx="2680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46322" y="3094610"/>
              <a:ext cx="5116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1,400,000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 bwMode="auto">
            <a:xfrm>
              <a:off x="1632649" y="3620057"/>
              <a:ext cx="529432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2148453" y="3352869"/>
              <a:ext cx="2263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5909" y="3362558"/>
              <a:ext cx="2680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28851" y="3375439"/>
              <a:ext cx="5116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1,600,000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48453" y="3662283"/>
              <a:ext cx="2263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65909" y="3675547"/>
              <a:ext cx="2680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538076" y="3669963"/>
              <a:ext cx="5116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1,800,000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60408" y="2011102"/>
              <a:ext cx="3914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6.27%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58703" y="2298000"/>
              <a:ext cx="3914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5.02%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45783" y="2589595"/>
              <a:ext cx="3914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4.08%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48339" y="2844973"/>
              <a:ext cx="3497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6.9%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36341" y="3095489"/>
              <a:ext cx="3914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8.78%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43536" y="3358688"/>
              <a:ext cx="4331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10.03%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53901" y="3675556"/>
              <a:ext cx="4331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11.29%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 bwMode="auto">
            <a:xfrm>
              <a:off x="1617628" y="5514080"/>
              <a:ext cx="529432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076521" y="5252628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합계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59825" y="5253489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319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73250" y="5265628"/>
              <a:ext cx="54053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9,360,000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66780" y="5260046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100%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 bwMode="auto">
            <a:xfrm>
              <a:off x="1587927" y="3941630"/>
              <a:ext cx="529432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2140335" y="3962115"/>
              <a:ext cx="2263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373752" y="3968407"/>
              <a:ext cx="2680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37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945783" y="3941630"/>
              <a:ext cx="3914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11.6%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6" name="직선 연결선 125"/>
            <p:cNvCxnSpPr/>
            <p:nvPr/>
          </p:nvCxnSpPr>
          <p:spPr bwMode="auto">
            <a:xfrm>
              <a:off x="1665831" y="4185267"/>
              <a:ext cx="529432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7" name="TextBox 126"/>
            <p:cNvSpPr txBox="1"/>
            <p:nvPr/>
          </p:nvSpPr>
          <p:spPr>
            <a:xfrm>
              <a:off x="2148453" y="4226535"/>
              <a:ext cx="2263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386748" y="4225257"/>
              <a:ext cx="2680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33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45783" y="4223637"/>
              <a:ext cx="4331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10.34%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 bwMode="auto">
            <a:xfrm>
              <a:off x="1665831" y="4467275"/>
              <a:ext cx="529432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2123275" y="4485513"/>
              <a:ext cx="2680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386748" y="4477937"/>
              <a:ext cx="2680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33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953901" y="4493723"/>
              <a:ext cx="4331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10.34%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5" name="직선 연결선 134"/>
            <p:cNvCxnSpPr/>
            <p:nvPr/>
          </p:nvCxnSpPr>
          <p:spPr bwMode="auto">
            <a:xfrm>
              <a:off x="1673949" y="4725144"/>
              <a:ext cx="529432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6" name="TextBox 135"/>
            <p:cNvSpPr txBox="1"/>
            <p:nvPr/>
          </p:nvSpPr>
          <p:spPr>
            <a:xfrm>
              <a:off x="2123275" y="4740829"/>
              <a:ext cx="2680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390696" y="4750227"/>
              <a:ext cx="2680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960408" y="4747717"/>
              <a:ext cx="3914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7.84%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 bwMode="auto">
            <a:xfrm>
              <a:off x="1617628" y="4951273"/>
              <a:ext cx="529432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Box 139"/>
            <p:cNvSpPr txBox="1"/>
            <p:nvPr/>
          </p:nvSpPr>
          <p:spPr>
            <a:xfrm>
              <a:off x="2123275" y="4996026"/>
              <a:ext cx="2680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90696" y="5002428"/>
              <a:ext cx="2680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955707" y="5008626"/>
              <a:ext cx="3914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7.52%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3" name="직선 연결선 142"/>
            <p:cNvCxnSpPr/>
            <p:nvPr/>
          </p:nvCxnSpPr>
          <p:spPr bwMode="auto">
            <a:xfrm>
              <a:off x="1617628" y="5233638"/>
              <a:ext cx="529432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4" name="TextBox 143"/>
            <p:cNvSpPr txBox="1"/>
            <p:nvPr/>
          </p:nvSpPr>
          <p:spPr>
            <a:xfrm>
              <a:off x="4558951" y="3994577"/>
              <a:ext cx="5116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1,850,000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538075" y="4244238"/>
              <a:ext cx="5116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1,650,000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553723" y="4743335"/>
              <a:ext cx="5116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1,250,000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553722" y="4996026"/>
              <a:ext cx="5116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1,200,000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4560262" y="5634692"/>
            <a:ext cx="5116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1,650,000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479180" y="238270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53" name="차트 152">
            <a:extLst>
              <a:ext uri="{FF2B5EF4-FFF2-40B4-BE49-F238E27FC236}">
                <a16:creationId xmlns:a16="http://schemas.microsoft.com/office/drawing/2014/main" id="{96C6B596-AAA6-4EF8-B1EA-8B13F024B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126231"/>
              </p:ext>
            </p:extLst>
          </p:nvPr>
        </p:nvGraphicFramePr>
        <p:xfrm>
          <a:off x="2907273" y="757587"/>
          <a:ext cx="4064176" cy="2118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195736" y="44624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월별 매출 통계 페이지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6540083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34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hape 721"/>
          <p:cNvGraphicFramePr/>
          <p:nvPr>
            <p:extLst>
              <p:ext uri="{D42A27DB-BD31-4B8C-83A1-F6EECF244321}">
                <p14:modId xmlns:p14="http://schemas.microsoft.com/office/powerpoint/2010/main" val="2761212208"/>
              </p:ext>
            </p:extLst>
          </p:nvPr>
        </p:nvGraphicFramePr>
        <p:xfrm>
          <a:off x="7088409" y="569120"/>
          <a:ext cx="2014485" cy="3962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 예약 내역 페이지로 이동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페이지 당 리스트는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출력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예약번호 클릭 시 회원 예약 상세 내역 페이지로 이동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예약번호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오름차순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내림차순으로 선택하여 출력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페이지 번호 클릭 시 페이지 이동 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예약번호와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예약자명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예약 상태 검색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조건에 맞는 데이터를 해당 페이지에 로드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전체 리스트는 전체 리스트 출력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차량 번호는 관리자가 차량 예약 관리 페이지의 차량 인수 인계 관리 상세 내역 페이지에서 차량번호 입력 시 데이터가 들어온다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예약 상태는 회원 예약 상세 내역 페이지의 저장 버튼 클릭 시 값이 들어온다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불러온 검색 리스트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갯수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출력</a:t>
                      </a: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95736" y="65567"/>
            <a:ext cx="4251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회원 예약 내역 페이지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262852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5" y="692696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예약 내역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0781" y="3796351"/>
            <a:ext cx="8418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7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7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475656" y="1556792"/>
            <a:ext cx="5544616" cy="2302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예약번호</a:t>
            </a:r>
            <a:r>
              <a:rPr lang="ko-KR" altLang="en-US" sz="700" dirty="0" smtClean="0"/>
              <a:t>▲</a:t>
            </a:r>
            <a:r>
              <a:rPr lang="ko-KR" altLang="en-US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회원 </a:t>
            </a:r>
            <a:r>
              <a:rPr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차량 번호        </a:t>
            </a:r>
            <a:r>
              <a:rPr lang="ko-KR" altLang="en-US" sz="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차량명</a:t>
            </a:r>
            <a:r>
              <a:rPr lang="ko-KR" altLang="en-US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예약자명       예약 신청일         예약 상태          이용 금액                             대여 예상 일시                         </a:t>
            </a:r>
            <a:endParaRPr lang="en-US" altLang="ko-KR" sz="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1582851" y="2132856"/>
            <a:ext cx="53302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615162" y="2204864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5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4561" y="2204864"/>
            <a:ext cx="7056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world@naver.com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1582850" y="2492896"/>
            <a:ext cx="53302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47864" y="2204864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62223" y="220486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2020-04-05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3968" y="2204864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입금대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95900" y="2204864"/>
            <a:ext cx="3754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0,000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672" y="1844824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5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35696" y="1844824"/>
            <a:ext cx="6848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hello@naver.com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7864" y="1844824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황태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79912" y="184482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2020-04-05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74868" y="1846081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입금완료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88023" y="1844824"/>
            <a:ext cx="3754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78,000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2080" y="1844824"/>
            <a:ext cx="1511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2020-04-06 08:00 ~ 2020-04-07 08:00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569314" y="4171490"/>
            <a:ext cx="2503387" cy="233340"/>
            <a:chOff x="3239687" y="3462801"/>
            <a:chExt cx="2503387" cy="256674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3239687" y="3462801"/>
              <a:ext cx="1949934" cy="256674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입력하세요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5212866" y="3462801"/>
              <a:ext cx="530208" cy="256674"/>
            </a:xfrm>
            <a:prstGeom prst="rect">
              <a:avLst/>
            </a:prstGeom>
            <a:noFill/>
            <a:ln w="31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008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찾기</a:t>
              </a: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475656" y="1418247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16914" y="3827105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 flipV="1">
            <a:off x="1433658" y="2132856"/>
            <a:ext cx="258022" cy="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 flipV="1">
            <a:off x="1433658" y="1772816"/>
            <a:ext cx="258022" cy="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475656" y="1592211"/>
            <a:ext cx="0" cy="7561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41662" y="1853531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100px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1475656" y="1093332"/>
            <a:ext cx="0" cy="607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020272" y="1124744"/>
            <a:ext cx="0" cy="607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 flipV="1">
            <a:off x="1331640" y="1196254"/>
            <a:ext cx="258022" cy="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 flipV="1">
            <a:off x="6834258" y="1196752"/>
            <a:ext cx="258022" cy="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51920" y="105273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700px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87824" y="1844824"/>
            <a:ext cx="2584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K5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62950" y="2220833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627784" y="1875556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58222" y="1489177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15764" y="2564904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58215" y="2564904"/>
            <a:ext cx="76495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welcom@naver.com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1547664" y="2852936"/>
            <a:ext cx="53302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351518" y="2564904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이순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65877" y="256490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2020-04-04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87623" y="2564904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입금취소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99554" y="2564904"/>
            <a:ext cx="3754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0,000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62950" y="2580873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닝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92080" y="2204864"/>
            <a:ext cx="1511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2020-04-09 08:00 ~ 2020-04-10 08:00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92080" y="2564904"/>
            <a:ext cx="1553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2020-04-07 08:00 ~ 2020-04-08 08:00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19672" y="2924944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8215" y="2924944"/>
            <a:ext cx="7312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yousin@naver.com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 bwMode="auto">
          <a:xfrm>
            <a:off x="1547664" y="3212976"/>
            <a:ext cx="53302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3351518" y="2924944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김유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65877" y="292494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2020-04-03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87625" y="2924944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환불대기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99555" y="2924944"/>
            <a:ext cx="37542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80,000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87824" y="2924944"/>
            <a:ext cx="2584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K3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92080" y="2924944"/>
            <a:ext cx="1553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2020-04-07 08:00 ~ 2020-04-08 08:00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>
            <a:off x="1547664" y="3501008"/>
            <a:ext cx="53302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2487676" y="3284984"/>
            <a:ext cx="4603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1004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19672" y="3284984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62123" y="3284984"/>
            <a:ext cx="72327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spring@naver.com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55426" y="3284984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장영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69785" y="328498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2020-04-03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91531" y="3284984"/>
            <a:ext cx="4411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입금완료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03463" y="3284984"/>
            <a:ext cx="37542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80,000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70838" y="3284984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스파</a:t>
            </a:r>
            <a:r>
              <a:rPr lang="ko-KR" altLang="en-US" sz="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95988" y="3284984"/>
            <a:ext cx="1553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2020-04-07 08:00 ~ 2020-04-08 08:00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619672" y="119675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95872" y="123423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검색 리스트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540324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475158" y="4171490"/>
            <a:ext cx="980280" cy="22386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옵션   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255479" y="408581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09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620688"/>
            <a:ext cx="2282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예약  상세 내역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1680330" y="1979753"/>
            <a:ext cx="497990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직선 연결선 3"/>
          <p:cNvCxnSpPr/>
          <p:nvPr/>
        </p:nvCxnSpPr>
        <p:spPr bwMode="auto">
          <a:xfrm>
            <a:off x="1658167" y="1979753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1658167" y="2316637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1658167" y="2658678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699385" y="204048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예약자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9792" y="2401156"/>
            <a:ext cx="7312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01087512781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9385" y="1716777"/>
            <a:ext cx="272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1658167" y="1628800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709706" y="3040047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상태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9791" y="3001144"/>
            <a:ext cx="1400217" cy="200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입금완료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 대기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1475656" y="1521052"/>
            <a:ext cx="2475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483159" y="1977891"/>
            <a:ext cx="2475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5395" y="157081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H : 100px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619672" y="1447891"/>
            <a:ext cx="0" cy="1809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660232" y="1295366"/>
            <a:ext cx="0" cy="261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2035" y="1268760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W : 700px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99792" y="1716777"/>
            <a:ext cx="8867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hello@naver.com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91680" y="2708920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번호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99792" y="270892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99385" y="3328079"/>
            <a:ext cx="4860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명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>
            <a:off x="1658167" y="3822714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691680" y="389472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번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699792" y="3328079"/>
            <a:ext cx="2872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6588224" y="1412776"/>
            <a:ext cx="2475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1475656" y="1412776"/>
            <a:ext cx="2475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619672" y="1916832"/>
            <a:ext cx="0" cy="1809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619672" y="1295366"/>
            <a:ext cx="0" cy="261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Shape 721"/>
          <p:cNvGraphicFramePr/>
          <p:nvPr>
            <p:extLst>
              <p:ext uri="{D42A27DB-BD31-4B8C-83A1-F6EECF244321}">
                <p14:modId xmlns:p14="http://schemas.microsoft.com/office/powerpoint/2010/main" val="1411608216"/>
              </p:ext>
            </p:extLst>
          </p:nvPr>
        </p:nvGraphicFramePr>
        <p:xfrm>
          <a:off x="7088409" y="569120"/>
          <a:ext cx="2014485" cy="3810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콤보박스로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입금 대기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입금 완료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입금 취소로 상태 변경가능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예약 상태로 입금 대기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 입금 취소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입금 완료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인수 대기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렌트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반납 완료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환불 대기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환불 완료가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입금 완료로 상태 변경 후 저장 시 차량 예약 관리 페이지에도 예약 내역이 업데이트 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이용 금액은 </a:t>
                      </a:r>
                      <a:r>
                        <a:rPr lang="ko-KR" altLang="en-US" sz="800" dirty="0" err="1" smtClean="0"/>
                        <a:t>렌트</a:t>
                      </a:r>
                      <a:r>
                        <a:rPr lang="ko-KR" altLang="en-US" sz="800" baseline="0" dirty="0" smtClean="0"/>
                        <a:t> 가격 </a:t>
                      </a:r>
                      <a:r>
                        <a:rPr lang="en-US" altLang="ko-KR" sz="800" baseline="0" dirty="0" smtClean="0"/>
                        <a:t>+ </a:t>
                      </a:r>
                      <a:r>
                        <a:rPr lang="ko-KR" altLang="en-US" sz="800" baseline="0" dirty="0" smtClean="0"/>
                        <a:t>보험료</a:t>
                      </a:r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취소 버튼 클릭 시 회원 예약 내역으로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예약 상태 변경 후 저장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저장 후엔 차량 예약 관리 페이지로 이동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76" name="직선 연결선 75"/>
          <p:cNvCxnSpPr/>
          <p:nvPr/>
        </p:nvCxnSpPr>
        <p:spPr bwMode="auto">
          <a:xfrm>
            <a:off x="1691680" y="4110746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1658167" y="3256071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1691680" y="4182754"/>
            <a:ext cx="7873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대여 예상 일시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1691680" y="4398778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99792" y="4182754"/>
            <a:ext cx="17540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2020-04-06  08:00~ 2020-04-07 08:00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1691680" y="2924944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3862021" y="4551238"/>
            <a:ext cx="852470" cy="245914"/>
          </a:xfrm>
          <a:prstGeom prst="rect">
            <a:avLst/>
          </a:prstGeom>
          <a:solidFill>
            <a:srgbClr val="0080FF"/>
          </a:solidFill>
          <a:ln w="3175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915816" y="4551238"/>
            <a:ext cx="852470" cy="245914"/>
          </a:xfrm>
          <a:prstGeom prst="rect">
            <a:avLst/>
          </a:prstGeom>
          <a:noFill/>
          <a:ln w="317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rgbClr val="0080FF"/>
                </a:solidFill>
              </a:rPr>
              <a:t>취소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3651437" y="449969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638291" y="450073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9385" y="3622659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금액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 bwMode="auto">
          <a:xfrm>
            <a:off x="1658167" y="3544103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699792" y="3622659"/>
            <a:ext cx="4523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78,000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95736" y="65567"/>
            <a:ext cx="4251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회원 예약 상세 내역 페이지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80330" y="2389540"/>
            <a:ext cx="9348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예약자 핸드폰번호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87552" y="292494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99792" y="205607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황태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195464" y="3628647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40324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85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hape 721"/>
          <p:cNvGraphicFramePr/>
          <p:nvPr>
            <p:extLst>
              <p:ext uri="{D42A27DB-BD31-4B8C-83A1-F6EECF244321}">
                <p14:modId xmlns:p14="http://schemas.microsoft.com/office/powerpoint/2010/main" val="2066270393"/>
              </p:ext>
            </p:extLst>
          </p:nvPr>
        </p:nvGraphicFramePr>
        <p:xfrm>
          <a:off x="7088409" y="569120"/>
          <a:ext cx="2014485" cy="4450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차량 예약 관리 페이지로 이동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페이지 당 리스트는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출력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대여번호 클릭 시 차량 인수 인계 관리 상세 내역 페이지 이동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페이지 번호 클릭 시 페이지 이동 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예약번호와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대여번호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예약자명 검색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조건에 맞는 데이터를 해당 페이지에 로드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전체 검색은 전체 리스트 출력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차량 인수 인계 관리 상세 내역 페이지에  차량번호 데이터 입력 후 저장 시 값 출력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차량 인수 인계 관리 상세 내역 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페이지에 운전면허증 데이터 입력 후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저장 시 값 출력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차량 인수 인계 관리 상세 내역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페이지에 이용 상태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콤보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박스 선택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후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저장 시 값 출력</a:t>
                      </a:r>
                      <a:endParaRPr lang="ko-KR" altLang="en-US" sz="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차량 인수 인계 관리 상세 내역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페이지에 실 대여 일시 캘린더 날짜 시간 선택 후 저장 시 값 출력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차량 인수 인계 관리 상세 내역  페이지에 실 반납 일시 캘린더 날짜 시간 선택 후 저장 시 값 출력</a:t>
                      </a: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불러온 검색 리스트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갯수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출력</a:t>
                      </a: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95736" y="65567"/>
            <a:ext cx="4251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차량 예약 관리 페이지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284455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5" y="692696"/>
            <a:ext cx="158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예약 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475656" y="1556792"/>
            <a:ext cx="5544616" cy="2302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대여번</a:t>
            </a:r>
            <a:r>
              <a: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ko-KR" altLang="en-US" sz="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차량번호   </a:t>
            </a:r>
            <a:r>
              <a:rPr lang="ko-KR" altLang="en-US" sz="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차량명</a:t>
            </a:r>
            <a:r>
              <a:rPr lang="ko-KR" altLang="en-US" sz="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예약번호    예약자명          운전면허증                실 대여 일시       이용 상태       실 반납 일시        </a:t>
            </a:r>
            <a:r>
              <a:rPr lang="ko-KR" altLang="en-US" sz="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초과시간</a:t>
            </a:r>
            <a:r>
              <a:rPr lang="ko-KR" altLang="en-US" sz="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추가비용</a:t>
            </a:r>
            <a:endParaRPr lang="en-US" altLang="ko-KR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1582851" y="2132856"/>
            <a:ext cx="53302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>
            <a:off x="1582850" y="2492896"/>
            <a:ext cx="53302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619672" y="1844824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6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8024" y="1844824"/>
            <a:ext cx="8755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입금완료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 대기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89472" y="1844824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6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599418" y="3178252"/>
            <a:ext cx="2503387" cy="233340"/>
            <a:chOff x="3239687" y="3462801"/>
            <a:chExt cx="2503387" cy="256674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3239687" y="3462801"/>
              <a:ext cx="1949934" cy="256674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입력하세요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5212866" y="3462801"/>
              <a:ext cx="530208" cy="256674"/>
            </a:xfrm>
            <a:prstGeom prst="rect">
              <a:avLst/>
            </a:prstGeom>
            <a:noFill/>
            <a:ln w="31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008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찾기</a:t>
              </a: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3430125" y="2757325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475656" y="1418247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19672" y="2204864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70838" y="2204864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장영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67744" y="2204864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스파</a:t>
            </a:r>
            <a:r>
              <a:rPr lang="ko-KR" altLang="en-US" sz="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04048" y="220486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반납 완료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54432" y="2204864"/>
            <a:ext cx="8210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2020-04-08 08:00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30296" y="2204864"/>
            <a:ext cx="8210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2020-04-07 08:00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89472" y="2204864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49097" y="2204864"/>
            <a:ext cx="9348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장영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</a:t>
            </a:r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13-11-4878846-10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70838" y="1844824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황태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35696" y="2204864"/>
            <a:ext cx="4603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1004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339752" y="1844824"/>
            <a:ext cx="2584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K5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979712" y="1844824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07904" y="1418247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923656" y="1700808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563616" y="1412776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652120" y="1412776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54129" y="1120552"/>
            <a:ext cx="325583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5872" y="123423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검색 리스트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12612" y="2879901"/>
            <a:ext cx="8418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7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7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40324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585181" y="3178252"/>
            <a:ext cx="980280" cy="22386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옵션   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65502" y="309257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65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620688"/>
            <a:ext cx="2789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인수 인계 관리  상세 내역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1680330" y="1510812"/>
            <a:ext cx="497990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직선 연결선 3"/>
          <p:cNvCxnSpPr/>
          <p:nvPr/>
        </p:nvCxnSpPr>
        <p:spPr bwMode="auto">
          <a:xfrm>
            <a:off x="1658167" y="1510812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1658167" y="1847696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699385" y="1932216"/>
            <a:ext cx="4860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명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1658167" y="2189737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699385" y="157154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9385" y="125070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대여번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1658167" y="1161483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699385" y="258192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예약자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1658167" y="2839442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699792" y="258192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황태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99385" y="225305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예약번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99792" y="225305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9706" y="3789040"/>
            <a:ext cx="6976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 반납 일시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 bwMode="auto">
          <a:xfrm>
            <a:off x="1658167" y="6165304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699385" y="2886831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운전면허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99792" y="126876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91680" y="3212976"/>
            <a:ext cx="6976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 대여 일시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99385" y="4453081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비용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>
            <a:off x="1658167" y="4365104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691680" y="407707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초과 시간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99792" y="1932801"/>
            <a:ext cx="2872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4" name="Shape 721"/>
          <p:cNvGraphicFramePr/>
          <p:nvPr>
            <p:extLst>
              <p:ext uri="{D42A27DB-BD31-4B8C-83A1-F6EECF244321}">
                <p14:modId xmlns:p14="http://schemas.microsoft.com/office/powerpoint/2010/main" val="33895826"/>
              </p:ext>
            </p:extLst>
          </p:nvPr>
        </p:nvGraphicFramePr>
        <p:xfrm>
          <a:off x="7088409" y="569120"/>
          <a:ext cx="2014485" cy="2987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렌트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시 차량번호  텍스트 입력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렌트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시 운전면허증 텍스트 입력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렌트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시 실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대여 일시 선택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콤보박스로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입금완료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인수 대기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렌트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중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반납 완료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이용 상태 변경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 반납 일시 선택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초가 시간 직접 입력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추가 비용은 자동으로 계산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취소 버튼 클릭 시 차량 예약 관리 리스트로 이동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저장 버튼 클릭 시 업데이트 된 내용을 저장하고 차량 예약 관리 리스트로 이동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1691680" y="3501008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상태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/>
          <p:cNvCxnSpPr/>
          <p:nvPr/>
        </p:nvCxnSpPr>
        <p:spPr bwMode="auto">
          <a:xfrm>
            <a:off x="1691680" y="4725144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1658167" y="4005064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1691680" y="3717032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1691680" y="3429000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1691680" y="3140968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1691680" y="2492896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3862021" y="5343326"/>
            <a:ext cx="852470" cy="245914"/>
          </a:xfrm>
          <a:prstGeom prst="rect">
            <a:avLst/>
          </a:prstGeom>
          <a:solidFill>
            <a:srgbClr val="0080FF"/>
          </a:solidFill>
          <a:ln w="3175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915816" y="5343326"/>
            <a:ext cx="852470" cy="245914"/>
          </a:xfrm>
          <a:prstGeom prst="rect">
            <a:avLst/>
          </a:prstGeom>
          <a:noFill/>
          <a:ln w="317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rgbClr val="0080FF"/>
                </a:solidFill>
              </a:rPr>
              <a:t>취소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483768" y="350100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83768" y="320459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52067" y="1572761"/>
            <a:ext cx="1027845" cy="200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71800" y="2852936"/>
            <a:ext cx="1027845" cy="200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67" y="3162919"/>
            <a:ext cx="2139505" cy="26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483768" y="155679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53" y="3723014"/>
            <a:ext cx="2139505" cy="26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771800" y="4077072"/>
            <a:ext cx="1027845" cy="200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483768" y="291656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83768" y="378065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83768" y="406868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483768" y="442872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54354" y="519092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47609" y="519092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95736" y="65567"/>
            <a:ext cx="4251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차량 인수 인계 관리 상세 내역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0</a:t>
            </a:r>
            <a:r>
              <a:rPr lang="en-US" altLang="ko-KR" sz="800" dirty="0" smtClean="0">
                <a:latin typeface="+mj-ea"/>
                <a:ea typeface="+mj-ea"/>
              </a:rPr>
              <a:t>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40324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71799" y="3444969"/>
            <a:ext cx="1400217" cy="200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입금완료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 대기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63453" y="4448889"/>
            <a:ext cx="1027845" cy="200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6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6070" y="310534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03648" y="620688"/>
            <a:ext cx="2282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환불 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07857" y="4160712"/>
            <a:ext cx="8098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7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475656" y="1556792"/>
            <a:ext cx="5544616" cy="2302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예약번호          회원 </a:t>
            </a:r>
            <a:r>
              <a:rPr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</a:t>
            </a:r>
            <a:r>
              <a:rPr lang="ko-KR" altLang="en-US" sz="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차량명</a:t>
            </a:r>
            <a:r>
              <a:rPr lang="ko-KR" altLang="en-US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예약자명       예약 신청일         환불 상태          이용 금액                             대여 예상 일시                         </a:t>
            </a:r>
            <a:endParaRPr lang="en-US" altLang="ko-KR" sz="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491880" y="4438936"/>
            <a:ext cx="2503387" cy="233340"/>
            <a:chOff x="3239687" y="3462801"/>
            <a:chExt cx="2503387" cy="256674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3239687" y="3462801"/>
              <a:ext cx="1949934" cy="256674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예약번호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예약자명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5212866" y="3462801"/>
              <a:ext cx="530208" cy="256674"/>
            </a:xfrm>
            <a:prstGeom prst="rect">
              <a:avLst/>
            </a:prstGeom>
            <a:noFill/>
            <a:ln w="31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008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찾기</a:t>
              </a: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1475656" y="1418247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699520" y="4082543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 flipH="1" flipV="1">
            <a:off x="1433658" y="2132856"/>
            <a:ext cx="258022" cy="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 flipV="1">
            <a:off x="1433658" y="1772816"/>
            <a:ext cx="258022" cy="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1475656" y="1592211"/>
            <a:ext cx="0" cy="7561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41662" y="1853531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100px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1475656" y="1093332"/>
            <a:ext cx="0" cy="607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7020272" y="1124744"/>
            <a:ext cx="0" cy="607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 flipV="1">
            <a:off x="1331640" y="1196254"/>
            <a:ext cx="258022" cy="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6834258" y="1196752"/>
            <a:ext cx="258022" cy="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 bwMode="auto">
          <a:xfrm>
            <a:off x="1547664" y="2132856"/>
            <a:ext cx="53302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1619672" y="1876182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58215" y="1876182"/>
            <a:ext cx="7312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yousin@naver.com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59832" y="1876182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김유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491880" y="1876182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2020-04-03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995938" y="1876182"/>
            <a:ext cx="4411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환불대기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499992" y="1884309"/>
            <a:ext cx="37542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80,000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29420" y="1876182"/>
            <a:ext cx="2584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K3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978734" y="1884309"/>
            <a:ext cx="1553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2020-04-07 08:00 ~ 2020-04-08 08:00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2" name="Shape 721"/>
          <p:cNvGraphicFramePr/>
          <p:nvPr>
            <p:extLst>
              <p:ext uri="{D42A27DB-BD31-4B8C-83A1-F6EECF244321}">
                <p14:modId xmlns:p14="http://schemas.microsoft.com/office/powerpoint/2010/main" val="290393076"/>
              </p:ext>
            </p:extLst>
          </p:nvPr>
        </p:nvGraphicFramePr>
        <p:xfrm>
          <a:off x="7088409" y="569120"/>
          <a:ext cx="2014485" cy="3109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환불 관리 페이지로 이동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페이지 당 리스트는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출력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예약번호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클릭 시 환불 관리 상세 페이지 이동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페이지 번호 클릭 시 페이지 이동 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예약번호와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예약자명 검색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조건에 맞는 데이터를 해당 페이지에 로드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환불 관리 상세 페이지에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환불 상태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콤보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박스 선택 후 저장 시 값 출력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불러온 검색 리스트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갯수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출력</a:t>
                      </a: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3772035" y="1053316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W : 700px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139952" y="1412776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195736" y="65567"/>
            <a:ext cx="4251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환불 관리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40324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430476" y="4438936"/>
            <a:ext cx="980280" cy="22386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옵션   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10797" y="435326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3688" y="1269340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검색 리스트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63688" y="1052736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83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620688"/>
            <a:ext cx="2282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환불 상세 내역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1680330" y="1510812"/>
            <a:ext cx="497990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직선 연결선 3"/>
          <p:cNvCxnSpPr/>
          <p:nvPr/>
        </p:nvCxnSpPr>
        <p:spPr bwMode="auto">
          <a:xfrm>
            <a:off x="1658167" y="1510812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1658167" y="1847696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699385" y="1932216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휴대폰번호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1658167" y="2189737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699385" y="1571546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회원명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2" y="1932215"/>
            <a:ext cx="7312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01012345678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157154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김유신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9385" y="1250704"/>
            <a:ext cx="272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1658167" y="1161483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699385" y="258192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생년월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1658167" y="2839442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699792" y="2581920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1990.03.23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9385" y="225305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9792" y="225305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9706" y="3501008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상태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1658167" y="6381328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/>
          <p:nvPr/>
        </p:nvCxnSpPr>
        <p:spPr>
          <a:xfrm flipH="1">
            <a:off x="1475656" y="1161012"/>
            <a:ext cx="2475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1483159" y="1508950"/>
            <a:ext cx="2475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5395" y="121077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H : 100px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619672" y="1087851"/>
            <a:ext cx="0" cy="1809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660232" y="935326"/>
            <a:ext cx="0" cy="261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72035" y="908720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W : 700px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99792" y="1268760"/>
            <a:ext cx="9509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yousin@naver.com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924944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번호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9792" y="292494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9385" y="4021033"/>
            <a:ext cx="4860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명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1658167" y="4509120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691680" y="4597097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환불 계좌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99792" y="4021033"/>
            <a:ext cx="2872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6588224" y="1052736"/>
            <a:ext cx="2475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1475656" y="1052736"/>
            <a:ext cx="2475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619672" y="1447891"/>
            <a:ext cx="0" cy="1809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619672" y="935326"/>
            <a:ext cx="0" cy="261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Shape 721"/>
          <p:cNvGraphicFramePr/>
          <p:nvPr>
            <p:extLst>
              <p:ext uri="{D42A27DB-BD31-4B8C-83A1-F6EECF244321}">
                <p14:modId xmlns:p14="http://schemas.microsoft.com/office/powerpoint/2010/main" val="1322251296"/>
              </p:ext>
            </p:extLst>
          </p:nvPr>
        </p:nvGraphicFramePr>
        <p:xfrm>
          <a:off x="7088409" y="569120"/>
          <a:ext cx="2014485" cy="2987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사용자가 입력한 환불 은행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계좌번호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이름 입력한 값이 들어온다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환불대기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환불완료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상태 변경</a:t>
                      </a:r>
                      <a:endParaRPr lang="en-US" altLang="ko-KR" sz="8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취소 버튼 클릭 시 환불 관리 페이지로 이동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환불 상태 변경 후 저장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저장 후엔 환불 관리 페이지로 이동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691680" y="3212976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신청일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 bwMode="auto">
          <a:xfrm>
            <a:off x="1691680" y="4813121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2699792" y="3212976"/>
            <a:ext cx="6559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2020-04-03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658167" y="3949025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1691680" y="4885129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환불 상태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 bwMode="auto">
          <a:xfrm>
            <a:off x="1691680" y="5101153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1691680" y="3429000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1691680" y="3140968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1691680" y="2492896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862021" y="5847382"/>
            <a:ext cx="852470" cy="245914"/>
          </a:xfrm>
          <a:prstGeom prst="rect">
            <a:avLst/>
          </a:prstGeom>
          <a:solidFill>
            <a:srgbClr val="0080FF"/>
          </a:solidFill>
          <a:ln w="3175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15816" y="5847382"/>
            <a:ext cx="852470" cy="245914"/>
          </a:xfrm>
          <a:prstGeom prst="rect">
            <a:avLst/>
          </a:prstGeom>
          <a:noFill/>
          <a:ln w="317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rgbClr val="0080FF"/>
                </a:solidFill>
              </a:rPr>
              <a:t>취소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92086" y="577118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38291" y="577118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99385" y="42530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금액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1658167" y="4237057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699792" y="4253026"/>
            <a:ext cx="4523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78,000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04690" y="4574475"/>
            <a:ext cx="1579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신한은행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120-407-731107 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김유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139952" y="445308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19883" y="4846226"/>
            <a:ext cx="1027845" cy="2000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환불대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771528" y="474111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99792" y="3501007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 완료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1658167" y="3717032"/>
            <a:ext cx="50020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700159" y="3733001"/>
            <a:ext cx="8194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대여 예상 일시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00566" y="3733001"/>
            <a:ext cx="17540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2020-04-07 08:00 ~ 2020-04-08 08:00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95736" y="65567"/>
            <a:ext cx="4251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환불 상</a:t>
            </a:r>
            <a:r>
              <a:rPr lang="ko-KR" altLang="en-US" sz="1000" dirty="0">
                <a:latin typeface="+mj-ea"/>
                <a:ea typeface="+mj-ea"/>
              </a:rPr>
              <a:t>세</a:t>
            </a:r>
            <a:r>
              <a:rPr lang="ko-KR" altLang="en-US" sz="1000" dirty="0" smtClean="0">
                <a:latin typeface="+mj-ea"/>
                <a:ea typeface="+mj-ea"/>
              </a:rPr>
              <a:t> 내역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06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40324" y="6114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80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6514" y="4517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 리스트 조회 페이지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520861" y="61699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1/1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2941" y="3409541"/>
            <a:ext cx="8098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     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7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7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508773" y="3717582"/>
            <a:ext cx="2503387" cy="233340"/>
            <a:chOff x="3239687" y="3462801"/>
            <a:chExt cx="2503387" cy="256674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3239687" y="3462801"/>
              <a:ext cx="1949934" cy="256674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입력하세요</a:t>
              </a:r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212866" y="3462801"/>
              <a:ext cx="530208" cy="256674"/>
            </a:xfrm>
            <a:prstGeom prst="rect">
              <a:avLst/>
            </a:prstGeom>
            <a:noFill/>
            <a:ln w="3175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008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찾기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28442" y="76525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리스트 조회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990888" y="87372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Shape 721"/>
          <p:cNvGraphicFramePr/>
          <p:nvPr>
            <p:extLst>
              <p:ext uri="{D42A27DB-BD31-4B8C-83A1-F6EECF244321}">
                <p14:modId xmlns:p14="http://schemas.microsoft.com/office/powerpoint/2010/main" val="42028901"/>
              </p:ext>
            </p:extLst>
          </p:nvPr>
        </p:nvGraphicFramePr>
        <p:xfrm>
          <a:off x="7060875" y="593027"/>
          <a:ext cx="2028408" cy="2987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 리스트 조회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불러온 검색 리스트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갯수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출력</a:t>
                      </a: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ID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 클릭 시 각 회원의 정보 상세 내역 페이지로 이동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페이지당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개의 리스트 출력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페이징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처리로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페이지씩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출력되며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원하는 페이지로 이동 가능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ID,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회원명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회원상태로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검색하여 조회 가능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전체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리스트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조회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가능</a:t>
                      </a:r>
                      <a:endParaRPr lang="ko-KR" altLang="ko-KR" sz="8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5994" marR="35994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71988" marR="71988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642467" y="3431743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36019" y="3563212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491294" y="1957904"/>
            <a:ext cx="5544616" cy="921336"/>
            <a:chOff x="1466444" y="1571560"/>
            <a:chExt cx="5544616" cy="921336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466444" y="1571560"/>
              <a:ext cx="5544616" cy="2302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en-US" altLang="ko-KR" sz="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ID                         </a:t>
              </a:r>
              <a:r>
                <a:rPr lang="ko-KR" altLang="en-US" sz="6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회원명</a:t>
              </a:r>
              <a:r>
                <a:rPr lang="en-US" altLang="ko-KR" sz="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      </a:t>
              </a:r>
              <a:r>
                <a:rPr lang="ko-KR" altLang="en-US" sz="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성별</a:t>
              </a:r>
              <a:r>
                <a:rPr lang="en-US" altLang="ko-KR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      </a:t>
              </a:r>
              <a:r>
                <a:rPr lang="ko-KR" altLang="en-US" sz="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생년월일</a:t>
              </a:r>
              <a:r>
                <a:rPr lang="en-US" altLang="ko-KR" sz="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       </a:t>
              </a:r>
              <a:r>
                <a:rPr lang="ko-KR" altLang="en-US" sz="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    </a:t>
              </a:r>
              <a:r>
                <a:rPr lang="ko-KR" altLang="en-US" sz="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상태</a:t>
              </a:r>
              <a:endParaRPr lang="en-US" altLang="ko-KR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 bwMode="auto">
            <a:xfrm>
              <a:off x="1551008" y="2122694"/>
              <a:ext cx="539262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1542438" y="2492896"/>
              <a:ext cx="539262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1627208" y="2210468"/>
              <a:ext cx="530785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qwe@naver.com               </a:t>
              </a:r>
              <a:r>
                <a:rPr lang="ko-KR" altLang="en-US" sz="600" dirty="0" smtClean="0"/>
                <a:t>홍길동</a:t>
              </a:r>
              <a:r>
                <a:rPr lang="en-US" altLang="ko-KR" sz="600" dirty="0"/>
                <a:t> </a:t>
              </a:r>
              <a:r>
                <a:rPr lang="en-US" altLang="ko-KR" sz="600" dirty="0" smtClean="0"/>
                <a:t>                                 </a:t>
              </a:r>
              <a:r>
                <a:rPr lang="ko-KR" altLang="en-US" sz="600" dirty="0" smtClean="0"/>
                <a:t>남                                   </a:t>
              </a:r>
              <a:r>
                <a:rPr lang="en-US" altLang="ko-KR" sz="600" dirty="0" smtClean="0"/>
                <a:t>1990.03.18                             010-3453-4353                            </a:t>
              </a:r>
              <a:r>
                <a:rPr lang="ko-KR" altLang="en-US" sz="600" dirty="0" smtClean="0"/>
                <a:t>활성화</a:t>
              </a:r>
              <a:r>
                <a:rPr lang="en-US" altLang="ko-KR" sz="600" dirty="0" smtClean="0"/>
                <a:t> </a:t>
              </a:r>
              <a:endParaRPr lang="ko-KR" altLang="en-US" sz="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27208" y="1877413"/>
              <a:ext cx="530785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asd@daum.net               </a:t>
              </a:r>
              <a:r>
                <a:rPr lang="ko-KR" altLang="en-US" sz="600" dirty="0" smtClean="0"/>
                <a:t>  이순신</a:t>
              </a:r>
              <a:r>
                <a:rPr lang="en-US" altLang="ko-KR" sz="600" dirty="0" smtClean="0"/>
                <a:t>                                   </a:t>
              </a:r>
              <a:r>
                <a:rPr lang="ko-KR" altLang="en-US" sz="600" dirty="0" smtClean="0"/>
                <a:t>남                                  </a:t>
              </a:r>
              <a:r>
                <a:rPr lang="en-US" altLang="ko-KR" sz="600" dirty="0" smtClean="0"/>
                <a:t>1987.04.01                             010-3486-9912                           </a:t>
              </a:r>
              <a:r>
                <a:rPr lang="ko-KR" altLang="en-US" sz="600" dirty="0" smtClean="0"/>
                <a:t>비활성화</a:t>
              </a:r>
              <a:r>
                <a:rPr lang="en-US" altLang="ko-KR" sz="600" dirty="0" smtClean="0"/>
                <a:t> </a:t>
              </a:r>
              <a:endParaRPr lang="ko-KR" altLang="en-US" sz="6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62730" y="1664128"/>
            <a:ext cx="114323" cy="135728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790" y="65567"/>
            <a:ext cx="552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07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19892" y="1698505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검색 리스트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475542" y="3727056"/>
            <a:ext cx="980280" cy="22386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옵션          </a:t>
            </a:r>
            <a:r>
              <a:rPr lang="ko-KR" altLang="en-US" sz="500" dirty="0" smtClean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 dirty="0">
              <a:solidFill>
                <a:srgbClr val="008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11988" y="2009384"/>
            <a:ext cx="152400" cy="13854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4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2749</TotalTime>
  <Words>2975</Words>
  <Application>Microsoft Office PowerPoint</Application>
  <PresentationFormat>화면 슬라이드 쇼(4:3)</PresentationFormat>
  <Paragraphs>1406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Verdana</vt:lpstr>
      <vt:lpstr>Wingdings</vt:lpstr>
      <vt:lpstr>Office 테마</vt:lpstr>
      <vt:lpstr>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Jihyun</cp:lastModifiedBy>
  <cp:revision>339</cp:revision>
  <dcterms:created xsi:type="dcterms:W3CDTF">2020-04-03T01:28:35Z</dcterms:created>
  <dcterms:modified xsi:type="dcterms:W3CDTF">2020-05-12T04:50:18Z</dcterms:modified>
</cp:coreProperties>
</file>