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33"/>
  </p:notesMasterIdLst>
  <p:handoutMasterIdLst>
    <p:handoutMasterId r:id="rId34"/>
  </p:handoutMasterIdLst>
  <p:sldIdLst>
    <p:sldId id="257" r:id="rId3"/>
    <p:sldId id="374" r:id="rId4"/>
    <p:sldId id="354" r:id="rId5"/>
    <p:sldId id="256" r:id="rId6"/>
    <p:sldId id="258" r:id="rId7"/>
    <p:sldId id="259" r:id="rId8"/>
    <p:sldId id="260" r:id="rId9"/>
    <p:sldId id="265" r:id="rId10"/>
    <p:sldId id="266" r:id="rId11"/>
    <p:sldId id="355" r:id="rId12"/>
    <p:sldId id="356" r:id="rId13"/>
    <p:sldId id="377" r:id="rId14"/>
    <p:sldId id="358" r:id="rId15"/>
    <p:sldId id="378" r:id="rId16"/>
    <p:sldId id="375" r:id="rId17"/>
    <p:sldId id="360" r:id="rId18"/>
    <p:sldId id="361" r:id="rId19"/>
    <p:sldId id="362" r:id="rId20"/>
    <p:sldId id="363" r:id="rId21"/>
    <p:sldId id="364" r:id="rId22"/>
    <p:sldId id="365" r:id="rId23"/>
    <p:sldId id="376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7" autoAdjust="0"/>
    <p:restoredTop sz="94660"/>
  </p:normalViewPr>
  <p:slideViewPr>
    <p:cSldViewPr>
      <p:cViewPr varScale="1">
        <p:scale>
          <a:sx n="115" d="100"/>
          <a:sy n="115" d="100"/>
        </p:scale>
        <p:origin x="17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266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AF89E-4E90-4C55-9605-4051B6A4FD8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37956-8601-4ED1-AE46-70EF6F849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2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C6C3E-2262-4493-805D-FFA1676ACD1A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A600B-5911-420D-8A6B-A52D0586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1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A600B-5911-420D-8A6B-A52D0586EA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4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A600B-5911-420D-8A6B-A52D0586EA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8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hape 13"/>
          <p:cNvCxnSpPr/>
          <p:nvPr userDrawn="1"/>
        </p:nvCxnSpPr>
        <p:spPr>
          <a:xfrm>
            <a:off x="92548" y="514829"/>
            <a:ext cx="895473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14"/>
          <p:cNvSpPr txBox="1"/>
          <p:nvPr userDrawn="1"/>
        </p:nvSpPr>
        <p:spPr>
          <a:xfrm>
            <a:off x="7294099" y="90745"/>
            <a:ext cx="1743486" cy="331029"/>
          </a:xfrm>
          <a:prstGeom prst="rect">
            <a:avLst/>
          </a:prstGeom>
          <a:noFill/>
          <a:ln>
            <a:noFill/>
          </a:ln>
        </p:spPr>
        <p:txBody>
          <a:bodyPr lIns="83975" tIns="41975" rIns="83975" bIns="419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ko-KR"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99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hape 11"/>
          <p:cNvCxnSpPr/>
          <p:nvPr userDrawn="1"/>
        </p:nvCxnSpPr>
        <p:spPr>
          <a:xfrm>
            <a:off x="365110" y="3324703"/>
            <a:ext cx="844478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440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화면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64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로그아웃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hape 146"/>
          <p:cNvCxnSpPr/>
          <p:nvPr/>
        </p:nvCxnSpPr>
        <p:spPr>
          <a:xfrm>
            <a:off x="56148" y="621575"/>
            <a:ext cx="701256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 txBox="1"/>
          <p:nvPr/>
        </p:nvSpPr>
        <p:spPr>
          <a:xfrm>
            <a:off x="5662246" y="364000"/>
            <a:ext cx="1359024" cy="20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99FF"/>
                </a:solidFill>
                <a:latin typeface="+mn-ea"/>
                <a:ea typeface="+mn-ea"/>
                <a:cs typeface="Arial"/>
                <a:sym typeface="Arial"/>
              </a:rPr>
              <a:t>로그인</a:t>
            </a:r>
          </a:p>
        </p:txBody>
      </p:sp>
      <p:sp>
        <p:nvSpPr>
          <p:cNvPr id="6" name="Shape 151"/>
          <p:cNvSpPr txBox="1"/>
          <p:nvPr userDrawn="1"/>
        </p:nvSpPr>
        <p:spPr>
          <a:xfrm>
            <a:off x="111061" y="332203"/>
            <a:ext cx="5698896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제주 </a:t>
            </a:r>
            <a:r>
              <a:rPr lang="ko-KR" altLang="en-US" sz="1200" b="1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렌트카</a:t>
            </a:r>
            <a:endParaRPr lang="ko-KR" sz="10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14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로그인-기본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hape 150"/>
          <p:cNvCxnSpPr/>
          <p:nvPr/>
        </p:nvCxnSpPr>
        <p:spPr>
          <a:xfrm>
            <a:off x="56148" y="692696"/>
            <a:ext cx="701256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/>
          <p:nvPr/>
        </p:nvSpPr>
        <p:spPr>
          <a:xfrm>
            <a:off x="72968" y="385278"/>
            <a:ext cx="5698896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제주 렌터카 </a:t>
            </a:r>
            <a:r>
              <a:rPr lang="ko-KR" altLang="en-US" sz="800" b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endParaRPr lang="en-US" altLang="ko-KR" sz="800" b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Shape 154"/>
          <p:cNvCxnSpPr/>
          <p:nvPr/>
        </p:nvCxnSpPr>
        <p:spPr>
          <a:xfrm>
            <a:off x="1763688" y="693583"/>
            <a:ext cx="0" cy="575177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직선 연결선 2"/>
          <p:cNvCxnSpPr/>
          <p:nvPr/>
        </p:nvCxnSpPr>
        <p:spPr>
          <a:xfrm>
            <a:off x="48627" y="1268760"/>
            <a:ext cx="70200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968" y="877751"/>
            <a:ext cx="1700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i="0" u="none" strike="noStrike" cap="none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제주 렌터카 소개</a:t>
            </a:r>
            <a:endParaRPr lang="ko-KR" altLang="en-US" sz="1000" b="1" i="0" u="none" strike="noStrike" cap="none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6" name="Shape 154"/>
          <p:cNvCxnSpPr/>
          <p:nvPr userDrawn="1"/>
        </p:nvCxnSpPr>
        <p:spPr>
          <a:xfrm>
            <a:off x="3500115" y="693583"/>
            <a:ext cx="0" cy="575177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154"/>
          <p:cNvCxnSpPr/>
          <p:nvPr userDrawn="1"/>
        </p:nvCxnSpPr>
        <p:spPr>
          <a:xfrm>
            <a:off x="5292080" y="693583"/>
            <a:ext cx="0" cy="575177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TextBox 34"/>
          <p:cNvSpPr txBox="1"/>
          <p:nvPr userDrawn="1"/>
        </p:nvSpPr>
        <p:spPr>
          <a:xfrm>
            <a:off x="1773351" y="878523"/>
            <a:ext cx="1700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i="0" u="none" strike="noStrike" cap="none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렌터카</a:t>
            </a:r>
            <a:endParaRPr lang="ko-KR" altLang="en-US" sz="1000" b="1" i="0" u="none" strike="noStrike" cap="none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3563888" y="867043"/>
            <a:ext cx="1700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i="0" u="none" strike="noStrike" cap="none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마이페이지</a:t>
            </a:r>
            <a:endParaRPr lang="ko-KR" altLang="en-US" sz="1000" b="1" i="0" u="none" strike="noStrike" cap="none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5364088" y="854668"/>
            <a:ext cx="1700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i="0" u="none" strike="noStrike" cap="none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고객센터</a:t>
            </a:r>
            <a:endParaRPr lang="en-US" altLang="ko-KR" sz="1000" b="1" i="0" u="none" strike="noStrike" cap="none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19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hape 150"/>
          <p:cNvCxnSpPr/>
          <p:nvPr userDrawn="1"/>
        </p:nvCxnSpPr>
        <p:spPr>
          <a:xfrm>
            <a:off x="56148" y="692696"/>
            <a:ext cx="701256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hape 151"/>
          <p:cNvSpPr txBox="1"/>
          <p:nvPr userDrawn="1"/>
        </p:nvSpPr>
        <p:spPr>
          <a:xfrm>
            <a:off x="72968" y="385003"/>
            <a:ext cx="390225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제주 렌터카 </a:t>
            </a:r>
            <a:r>
              <a:rPr lang="ko-KR" altLang="en-US" sz="800" b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endParaRPr lang="en-US" altLang="ko-KR" sz="800" b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hape 154"/>
          <p:cNvCxnSpPr/>
          <p:nvPr userDrawn="1"/>
        </p:nvCxnSpPr>
        <p:spPr>
          <a:xfrm>
            <a:off x="1763688" y="693583"/>
            <a:ext cx="0" cy="575177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직선 연결선 5"/>
          <p:cNvCxnSpPr/>
          <p:nvPr userDrawn="1"/>
        </p:nvCxnSpPr>
        <p:spPr>
          <a:xfrm>
            <a:off x="48627" y="1268760"/>
            <a:ext cx="70200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2968" y="877751"/>
            <a:ext cx="1700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i="0" u="none" strike="noStrike" cap="none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제주 렌터카 소개</a:t>
            </a:r>
            <a:endParaRPr lang="ko-KR" altLang="en-US" sz="1000" b="1" i="0" u="none" strike="noStrike" cap="none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8" name="Shape 154"/>
          <p:cNvCxnSpPr/>
          <p:nvPr userDrawn="1"/>
        </p:nvCxnSpPr>
        <p:spPr>
          <a:xfrm>
            <a:off x="3500115" y="693583"/>
            <a:ext cx="0" cy="575177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Shape 154"/>
          <p:cNvCxnSpPr/>
          <p:nvPr userDrawn="1"/>
        </p:nvCxnSpPr>
        <p:spPr>
          <a:xfrm>
            <a:off x="5292080" y="693583"/>
            <a:ext cx="0" cy="575177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/>
          <p:cNvSpPr txBox="1"/>
          <p:nvPr userDrawn="1"/>
        </p:nvSpPr>
        <p:spPr>
          <a:xfrm>
            <a:off x="1773351" y="878523"/>
            <a:ext cx="1700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i="0" u="none" strike="noStrike" cap="none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렌터카</a:t>
            </a:r>
            <a:endParaRPr lang="ko-KR" altLang="en-US" sz="1000" b="1" i="0" u="none" strike="noStrike" cap="none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63888" y="867043"/>
            <a:ext cx="1700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i="0" u="none" strike="noStrike" cap="none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마이페이지</a:t>
            </a:r>
            <a:endParaRPr lang="ko-KR" altLang="en-US" sz="1000" b="1" i="0" u="none" strike="noStrike" cap="none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64088" y="854668"/>
            <a:ext cx="1700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i="0" u="none" strike="noStrike" cap="none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고객센터</a:t>
            </a:r>
            <a:endParaRPr lang="en-US" altLang="ko-KR" sz="1000" b="1" i="0" u="none" strike="noStrike" cap="none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1520" y="1556792"/>
            <a:ext cx="655272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0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1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066084" y="305213"/>
            <a:ext cx="2025162" cy="26628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Description (화면설명)</a:t>
            </a:r>
          </a:p>
        </p:txBody>
      </p:sp>
      <p:sp>
        <p:nvSpPr>
          <p:cNvPr id="17" name="Shape 17"/>
          <p:cNvSpPr/>
          <p:nvPr/>
        </p:nvSpPr>
        <p:spPr>
          <a:xfrm>
            <a:off x="6118227" y="44451"/>
            <a:ext cx="431635" cy="249748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8" name="Shape 18"/>
          <p:cNvSpPr/>
          <p:nvPr/>
        </p:nvSpPr>
        <p:spPr>
          <a:xfrm>
            <a:off x="1671259" y="44450"/>
            <a:ext cx="511067" cy="250685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9" name="Shape 19"/>
          <p:cNvSpPr/>
          <p:nvPr/>
        </p:nvSpPr>
        <p:spPr>
          <a:xfrm>
            <a:off x="52754" y="50805"/>
            <a:ext cx="618392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55685" y="49220"/>
            <a:ext cx="586154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21" name="Shape 21"/>
          <p:cNvSpPr/>
          <p:nvPr/>
        </p:nvSpPr>
        <p:spPr>
          <a:xfrm>
            <a:off x="7066085" y="55659"/>
            <a:ext cx="618392" cy="24914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7096891" y="6597352"/>
            <a:ext cx="1955908" cy="216198"/>
          </a:xfrm>
          <a:prstGeom prst="rect">
            <a:avLst/>
          </a:prstGeom>
          <a:noFill/>
          <a:ln>
            <a:noFill/>
          </a:ln>
        </p:spPr>
        <p:txBody>
          <a:bodyPr lIns="77525" tIns="38750" rIns="77525" bIns="38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7071946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61548" y="293646"/>
            <a:ext cx="9027186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/>
          <p:nvPr/>
        </p:nvCxnSpPr>
        <p:spPr>
          <a:xfrm>
            <a:off x="7684477" y="55660"/>
            <a:ext cx="0" cy="24152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>
            <a:off x="7077807" y="6588125"/>
            <a:ext cx="2013438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>
            <a:off x="7077807" y="561975"/>
            <a:ext cx="2013438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66235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/>
          <p:nvPr/>
        </p:nvSpPr>
        <p:spPr>
          <a:xfrm>
            <a:off x="7077810" y="71491"/>
            <a:ext cx="606668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30" name="Shape 30"/>
          <p:cNvSpPr/>
          <p:nvPr/>
        </p:nvSpPr>
        <p:spPr>
          <a:xfrm>
            <a:off x="7681546" y="71225"/>
            <a:ext cx="1371253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제주 </a:t>
            </a:r>
            <a:r>
              <a:rPr lang="ko-KR" altLang="en-US" sz="70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렌트카</a:t>
            </a:r>
            <a:endParaRPr lang="ko-KR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52754" y="44454"/>
            <a:ext cx="9038492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3107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exa***@naver.com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1772816"/>
            <a:ext cx="8229600" cy="129614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ko-KR" altLang="en-US" b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제주 렌터카</a:t>
            </a:r>
            <a:r>
              <a:rPr lang="en-US" altLang="ko-KR" b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/>
            </a:r>
            <a:br>
              <a:rPr lang="en-US" altLang="ko-KR" b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</a:br>
            <a:r>
              <a:rPr lang="ko-KR" altLang="en-US" b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예약 관리 사이트</a:t>
            </a:r>
            <a:endParaRPr lang="ko-KR" altLang="ko-KR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4437113"/>
            <a:ext cx="8229600" cy="1296143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ko-KR" altLang="en-US" sz="3800" err="1" smtClean="0"/>
              <a:t>황태영</a:t>
            </a:r>
            <a:r>
              <a:rPr lang="en-US" altLang="ko-KR" sz="3800" smtClean="0"/>
              <a:t>, </a:t>
            </a:r>
            <a:r>
              <a:rPr lang="ko-KR" altLang="en-US" sz="3800" err="1" smtClean="0"/>
              <a:t>김가현</a:t>
            </a:r>
            <a:r>
              <a:rPr lang="en-US" altLang="ko-KR" sz="3800" smtClean="0"/>
              <a:t>, </a:t>
            </a:r>
            <a:r>
              <a:rPr lang="ko-KR" altLang="en-US" sz="3800" smtClean="0"/>
              <a:t>이지현</a:t>
            </a:r>
            <a:r>
              <a:rPr lang="en-US" altLang="ko-KR" sz="3800" smtClean="0"/>
              <a:t>, </a:t>
            </a:r>
          </a:p>
          <a:p>
            <a:pPr marL="0" indent="0" algn="ctr">
              <a:buNone/>
            </a:pPr>
            <a:r>
              <a:rPr lang="ko-KR" altLang="en-US" sz="3800" smtClean="0"/>
              <a:t>양종수</a:t>
            </a:r>
            <a:r>
              <a:rPr lang="en-US" altLang="ko-KR" sz="3800" smtClean="0"/>
              <a:t>, </a:t>
            </a:r>
            <a:r>
              <a:rPr lang="ko-KR" altLang="en-US" sz="3800" err="1" smtClean="0"/>
              <a:t>강태준</a:t>
            </a:r>
            <a:endParaRPr lang="en-US" altLang="ko-KR" sz="3800" smtClean="0"/>
          </a:p>
          <a:p>
            <a:pPr marL="0" indent="0" algn="ctr">
              <a:buNone/>
            </a:pPr>
            <a:endParaRPr lang="en-US" altLang="ko-KR" smtClean="0"/>
          </a:p>
          <a:p>
            <a:pPr marL="0" indent="0" algn="ctr">
              <a:buNone/>
            </a:pPr>
            <a:r>
              <a:rPr lang="en-US" altLang="ko-KR" smtClean="0"/>
              <a:t>2020.04.07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74193" y="1377718"/>
            <a:ext cx="6667167" cy="522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56214" y="1698540"/>
            <a:ext cx="4998385" cy="37466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27269" y="1755124"/>
            <a:ext cx="1080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466 H :650</a:t>
            </a:r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241491" y="1452319"/>
            <a:ext cx="1156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1200 H : auto</a:t>
            </a:r>
            <a:endParaRPr lang="ko-KR" altLang="en-US" sz="1000"/>
          </a:p>
        </p:txBody>
      </p:sp>
      <p:sp>
        <p:nvSpPr>
          <p:cNvPr id="32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3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07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5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1/1</a:t>
            </a:r>
          </a:p>
        </p:txBody>
      </p:sp>
      <p:graphicFrame>
        <p:nvGraphicFramePr>
          <p:cNvPr id="38" name="Shape 721"/>
          <p:cNvGraphicFramePr/>
          <p:nvPr>
            <p:extLst/>
          </p:nvPr>
        </p:nvGraphicFramePr>
        <p:xfrm>
          <a:off x="7092950" y="569913"/>
          <a:ext cx="2016125" cy="28652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3" marR="33223" marT="43187" marB="4318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동의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가입하기</a:t>
                      </a: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47" marR="66447" marT="43187" marB="4318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3" marR="33223" marT="43187" marB="4318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확인 버튼 누르면 로그인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latin typeface="+mn-ea"/>
                          <a:cs typeface="Arial"/>
                          <a:sym typeface="Arial"/>
                        </a:rPr>
                        <a:t>페이지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이동</a:t>
                      </a: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7" marB="4318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3" marR="33223" marT="43187" marB="4318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7" marB="4318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2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3" marR="33223" marT="43187" marB="4318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7" marB="4318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3" marR="33223" marT="43187" marB="4318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7" marB="4318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2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3" marR="33223" marT="43187" marB="4318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7" marB="4318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2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3" marR="33223" marT="43187" marB="4318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7" marB="4318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2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3" marR="33223" marT="43187" marB="4318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7" marB="4318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2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3" marR="33223" marT="43187" marB="4318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7" marB="4318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2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3" marR="33223" marT="43187" marB="4318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7" marB="4318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2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3" marR="33223" marT="43187" marB="4318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7" marB="4318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2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3" marR="33223" marT="43187" marB="4318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7" marB="43187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9" name="TextBox 3"/>
          <p:cNvSpPr txBox="1">
            <a:spLocks noChangeArrowheads="1"/>
          </p:cNvSpPr>
          <p:nvPr/>
        </p:nvSpPr>
        <p:spPr bwMode="auto">
          <a:xfrm>
            <a:off x="1657214" y="2516004"/>
            <a:ext cx="36724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ko-KR" altLang="en-US" sz="1500" smtClean="0">
                <a:latin typeface="Arial" charset="0"/>
              </a:rPr>
              <a:t>해당 아이디로 인증메일을 보냈습니다</a:t>
            </a:r>
            <a:r>
              <a:rPr kumimoji="0" lang="en-US" altLang="ko-KR" sz="1500" smtClean="0">
                <a:latin typeface="Arial" charset="0"/>
              </a:rPr>
              <a:t>.</a:t>
            </a:r>
          </a:p>
          <a:p>
            <a:pPr algn="ctr"/>
            <a:r>
              <a:rPr lang="ko-KR" altLang="en-US" sz="1500" err="1" smtClean="0">
                <a:latin typeface="Arial" charset="0"/>
              </a:rPr>
              <a:t>이메일을</a:t>
            </a:r>
            <a:r>
              <a:rPr lang="ko-KR" altLang="en-US" sz="1500" smtClean="0">
                <a:latin typeface="Arial" charset="0"/>
              </a:rPr>
              <a:t> 확인해 주세요</a:t>
            </a:r>
            <a:r>
              <a:rPr lang="en-US" altLang="ko-KR" sz="1500" smtClean="0">
                <a:latin typeface="Arial" charset="0"/>
              </a:rPr>
              <a:t>.</a:t>
            </a:r>
            <a:endParaRPr kumimoji="0" lang="ko-KR" altLang="en-US" sz="1500">
              <a:latin typeface="Arial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701256" y="4468019"/>
            <a:ext cx="1584325" cy="57626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/>
              <a:t>확 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710781" y="446801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>
                <a:solidFill>
                  <a:schemeClr val="bg1"/>
                </a:solidFill>
              </a:rPr>
              <a:t>2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10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회원가입 이메일 인증</a:t>
            </a:r>
            <a:endParaRPr lang="ko-KR" alt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1" name="Shape 718"/>
          <p:cNvSpPr/>
          <p:nvPr/>
        </p:nvSpPr>
        <p:spPr>
          <a:xfrm>
            <a:off x="2195513" y="55563"/>
            <a:ext cx="3889375" cy="2270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endParaRPr kumimoji="0" lang="ko-KR" sz="90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193" y="137611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smtClean="0">
                <a:solidFill>
                  <a:schemeClr val="bg1"/>
                </a:solidFill>
              </a:rPr>
              <a:t>1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8566" y="2518201"/>
            <a:ext cx="1499592" cy="90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736" y="10557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000000"/>
                </a:solidFill>
              </a:rPr>
              <a:t>렌터카 조회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6216" y="105579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1/1</a:t>
            </a:r>
            <a:endParaRPr lang="ko-KR" altLang="en-US" sz="800">
              <a:solidFill>
                <a:srgbClr val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55712" y="1519071"/>
            <a:ext cx="6184304" cy="101"/>
          </a:xfrm>
          <a:prstGeom prst="line">
            <a:avLst/>
          </a:prstGeom>
          <a:ln w="158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95587" y="244200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FFFFFF"/>
                </a:solidFill>
              </a:rPr>
              <a:t>1</a:t>
            </a:r>
            <a:endParaRPr lang="ko-KR" altLang="en-US" sz="900" b="1" dirty="0">
              <a:solidFill>
                <a:srgbClr val="FFFFFF"/>
              </a:solidFill>
            </a:endParaRPr>
          </a:p>
        </p:txBody>
      </p:sp>
      <p:graphicFrame>
        <p:nvGraphicFramePr>
          <p:cNvPr id="34" name="Shape 721"/>
          <p:cNvGraphicFramePr/>
          <p:nvPr>
            <p:extLst>
              <p:ext uri="{D42A27DB-BD31-4B8C-83A1-F6EECF244321}">
                <p14:modId xmlns:p14="http://schemas.microsoft.com/office/powerpoint/2010/main" val="95970181"/>
              </p:ext>
            </p:extLst>
          </p:nvPr>
        </p:nvGraphicFramePr>
        <p:xfrm>
          <a:off x="7092280" y="569120"/>
          <a:ext cx="2016224" cy="19248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메뉴에서 렌터카 버튼 클릭 시 현재 페이지로 이동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 리스트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3x?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출력  썸네일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혹은 가격 클릭 시 해당 차량 상세 페이지로 이동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717874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차량 검색기능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차량명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옵션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연료 검색가능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렌터카 선택 옵션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메뉴바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체크박스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리스트 갱신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미클릭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시 모든 차량 출력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08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4" y="1306423"/>
            <a:ext cx="6871888" cy="54476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1932" y="3064797"/>
            <a:ext cx="65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?? H : ??</a:t>
            </a:r>
            <a:endParaRPr lang="ko-KR" altLang="en-US" sz="1000"/>
          </a:p>
        </p:txBody>
      </p:sp>
      <p:sp>
        <p:nvSpPr>
          <p:cNvPr id="41" name="직사각형 40"/>
          <p:cNvSpPr/>
          <p:nvPr/>
        </p:nvSpPr>
        <p:spPr>
          <a:xfrm>
            <a:off x="2503870" y="2512778"/>
            <a:ext cx="1499592" cy="90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11365" y="2496307"/>
            <a:ext cx="1499592" cy="90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94745" y="3532051"/>
            <a:ext cx="1499592" cy="90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98885" y="3512497"/>
            <a:ext cx="1499592" cy="90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11365" y="3517403"/>
            <a:ext cx="1499592" cy="90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88566" y="4566939"/>
            <a:ext cx="1499592" cy="90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03870" y="4561516"/>
            <a:ext cx="1499592" cy="90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11365" y="4545045"/>
            <a:ext cx="1499592" cy="90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745" y="5580789"/>
            <a:ext cx="1499592" cy="90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8885" y="5561235"/>
            <a:ext cx="1499592" cy="90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11365" y="5566141"/>
            <a:ext cx="1499592" cy="90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6469" y="2635276"/>
            <a:ext cx="1277310" cy="413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썸네일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0491" y="3115677"/>
            <a:ext cx="7155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가격</a:t>
            </a:r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611773" y="2633902"/>
            <a:ext cx="1277310" cy="413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썸네일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75795" y="3114303"/>
            <a:ext cx="7155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가격</a:t>
            </a: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219268" y="2622063"/>
            <a:ext cx="1277310" cy="413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썸네일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83290" y="3102464"/>
            <a:ext cx="7155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가격</a:t>
            </a:r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996469" y="3684856"/>
            <a:ext cx="1277310" cy="413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썸네일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60491" y="4165257"/>
            <a:ext cx="7155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가격</a:t>
            </a: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593438" y="3667776"/>
            <a:ext cx="1277310" cy="413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썸네일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57460" y="4148177"/>
            <a:ext cx="7155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가격</a:t>
            </a:r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217551" y="3649760"/>
            <a:ext cx="1277310" cy="413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썸네일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81573" y="4130161"/>
            <a:ext cx="7155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가격</a:t>
            </a: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988020" y="4711647"/>
            <a:ext cx="1277310" cy="413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썸네일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52042" y="5192048"/>
            <a:ext cx="7155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가격</a:t>
            </a:r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642149" y="4711647"/>
            <a:ext cx="1277310" cy="413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썸네일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06171" y="5192048"/>
            <a:ext cx="7155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가격</a:t>
            </a: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214245" y="4704967"/>
            <a:ext cx="1277310" cy="413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썸네일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78267" y="5185368"/>
            <a:ext cx="7155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가격</a:t>
            </a:r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90169" y="5674637"/>
            <a:ext cx="1277310" cy="413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썸네일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94877" y="6201329"/>
            <a:ext cx="7155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가격</a:t>
            </a:r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613990" y="5696541"/>
            <a:ext cx="1277310" cy="413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썸네일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94694" y="6188926"/>
            <a:ext cx="7155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가격</a:t>
            </a: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4222506" y="5678273"/>
            <a:ext cx="1277310" cy="413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썸네일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783290" y="6188925"/>
            <a:ext cx="7155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가격</a:t>
            </a:r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6147236" y="1306423"/>
            <a:ext cx="1080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?? H : ??</a:t>
            </a:r>
            <a:endParaRPr lang="ko-KR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3533547" y="2581483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 ??</a:t>
            </a:r>
            <a:endParaRPr lang="ko-KR" altLang="en-US" sz="800"/>
          </a:p>
        </p:txBody>
      </p:sp>
      <p:sp>
        <p:nvSpPr>
          <p:cNvPr id="93" name="TextBox 92"/>
          <p:cNvSpPr txBox="1"/>
          <p:nvPr/>
        </p:nvSpPr>
        <p:spPr>
          <a:xfrm>
            <a:off x="1916703" y="2584742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:??</a:t>
            </a:r>
            <a:endParaRPr lang="ko-KR" altLang="en-US" sz="800"/>
          </a:p>
        </p:txBody>
      </p:sp>
      <p:sp>
        <p:nvSpPr>
          <p:cNvPr id="94" name="TextBox 93"/>
          <p:cNvSpPr txBox="1"/>
          <p:nvPr/>
        </p:nvSpPr>
        <p:spPr>
          <a:xfrm>
            <a:off x="5162013" y="2581483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 ??</a:t>
            </a:r>
            <a:endParaRPr lang="ko-KR" altLang="en-US" sz="800"/>
          </a:p>
        </p:txBody>
      </p:sp>
      <p:sp>
        <p:nvSpPr>
          <p:cNvPr id="95" name="TextBox 94"/>
          <p:cNvSpPr txBox="1"/>
          <p:nvPr/>
        </p:nvSpPr>
        <p:spPr>
          <a:xfrm>
            <a:off x="1917230" y="3628122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:??</a:t>
            </a:r>
            <a:endParaRPr lang="ko-KR" altLang="en-US" sz="800"/>
          </a:p>
        </p:txBody>
      </p:sp>
      <p:sp>
        <p:nvSpPr>
          <p:cNvPr id="96" name="TextBox 95"/>
          <p:cNvSpPr txBox="1"/>
          <p:nvPr/>
        </p:nvSpPr>
        <p:spPr>
          <a:xfrm>
            <a:off x="3486020" y="3634994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 ??</a:t>
            </a:r>
            <a:endParaRPr lang="ko-KR" altLang="en-US" sz="800"/>
          </a:p>
        </p:txBody>
      </p:sp>
      <p:sp>
        <p:nvSpPr>
          <p:cNvPr id="97" name="TextBox 96"/>
          <p:cNvSpPr txBox="1"/>
          <p:nvPr/>
        </p:nvSpPr>
        <p:spPr>
          <a:xfrm>
            <a:off x="5158945" y="3608448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 ??</a:t>
            </a:r>
            <a:endParaRPr lang="ko-KR" altLang="en-US" sz="800"/>
          </a:p>
        </p:txBody>
      </p:sp>
      <p:sp>
        <p:nvSpPr>
          <p:cNvPr id="98" name="TextBox 97"/>
          <p:cNvSpPr txBox="1"/>
          <p:nvPr/>
        </p:nvSpPr>
        <p:spPr>
          <a:xfrm>
            <a:off x="1909794" y="4678817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:??</a:t>
            </a:r>
            <a:endParaRPr lang="ko-KR" altLang="en-US" sz="800"/>
          </a:p>
        </p:txBody>
      </p:sp>
      <p:sp>
        <p:nvSpPr>
          <p:cNvPr id="99" name="TextBox 98"/>
          <p:cNvSpPr txBox="1"/>
          <p:nvPr/>
        </p:nvSpPr>
        <p:spPr>
          <a:xfrm>
            <a:off x="3564135" y="4697696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 ??</a:t>
            </a:r>
            <a:endParaRPr lang="ko-KR" altLang="en-US" sz="800"/>
          </a:p>
        </p:txBody>
      </p:sp>
      <p:sp>
        <p:nvSpPr>
          <p:cNvPr id="100" name="TextBox 99"/>
          <p:cNvSpPr txBox="1"/>
          <p:nvPr/>
        </p:nvSpPr>
        <p:spPr>
          <a:xfrm>
            <a:off x="5131935" y="4697696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 ??</a:t>
            </a:r>
            <a:endParaRPr lang="ko-KR" altLang="en-US" sz="800"/>
          </a:p>
        </p:txBody>
      </p:sp>
      <p:sp>
        <p:nvSpPr>
          <p:cNvPr id="101" name="TextBox 100"/>
          <p:cNvSpPr txBox="1"/>
          <p:nvPr/>
        </p:nvSpPr>
        <p:spPr>
          <a:xfrm>
            <a:off x="1909794" y="5631337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 ??</a:t>
            </a:r>
            <a:endParaRPr lang="ko-KR" altLang="en-US" sz="800"/>
          </a:p>
        </p:txBody>
      </p:sp>
      <p:sp>
        <p:nvSpPr>
          <p:cNvPr id="102" name="TextBox 101"/>
          <p:cNvSpPr txBox="1"/>
          <p:nvPr/>
        </p:nvSpPr>
        <p:spPr>
          <a:xfrm>
            <a:off x="3533547" y="5663159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 ??</a:t>
            </a:r>
            <a:endParaRPr lang="ko-KR" altLang="en-US" sz="800"/>
          </a:p>
        </p:txBody>
      </p:sp>
      <p:sp>
        <p:nvSpPr>
          <p:cNvPr id="103" name="TextBox 102"/>
          <p:cNvSpPr txBox="1"/>
          <p:nvPr/>
        </p:nvSpPr>
        <p:spPr>
          <a:xfrm>
            <a:off x="5123689" y="5663159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 ??</a:t>
            </a:r>
            <a:endParaRPr lang="ko-KR" altLang="en-US" sz="800"/>
          </a:p>
        </p:txBody>
      </p:sp>
      <p:sp>
        <p:nvSpPr>
          <p:cNvPr id="104" name="TextBox 103"/>
          <p:cNvSpPr txBox="1"/>
          <p:nvPr/>
        </p:nvSpPr>
        <p:spPr>
          <a:xfrm>
            <a:off x="6487149" y="2252970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 ??</a:t>
            </a:r>
            <a:endParaRPr lang="ko-KR" altLang="en-US" sz="800"/>
          </a:p>
        </p:txBody>
      </p:sp>
      <p:sp>
        <p:nvSpPr>
          <p:cNvPr id="105" name="TextBox 104"/>
          <p:cNvSpPr txBox="1"/>
          <p:nvPr/>
        </p:nvSpPr>
        <p:spPr>
          <a:xfrm>
            <a:off x="6478949" y="1773562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 ??</a:t>
            </a:r>
            <a:endParaRPr lang="ko-KR" altLang="en-US" sz="800"/>
          </a:p>
        </p:txBody>
      </p:sp>
      <p:sp>
        <p:nvSpPr>
          <p:cNvPr id="106" name="TextBox 105"/>
          <p:cNvSpPr txBox="1"/>
          <p:nvPr/>
        </p:nvSpPr>
        <p:spPr>
          <a:xfrm>
            <a:off x="6496252" y="3084314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 ??</a:t>
            </a:r>
            <a:endParaRPr lang="ko-KR" altLang="en-US" sz="800"/>
          </a:p>
        </p:txBody>
      </p:sp>
      <p:sp>
        <p:nvSpPr>
          <p:cNvPr id="107" name="TextBox 106"/>
          <p:cNvSpPr txBox="1"/>
          <p:nvPr/>
        </p:nvSpPr>
        <p:spPr>
          <a:xfrm>
            <a:off x="6478949" y="3792965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 ??</a:t>
            </a:r>
            <a:endParaRPr lang="ko-KR" altLang="en-US" sz="800"/>
          </a:p>
        </p:txBody>
      </p:sp>
      <p:sp>
        <p:nvSpPr>
          <p:cNvPr id="108" name="TextBox 107"/>
          <p:cNvSpPr txBox="1"/>
          <p:nvPr/>
        </p:nvSpPr>
        <p:spPr>
          <a:xfrm>
            <a:off x="6455884" y="5550942"/>
            <a:ext cx="65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W: ?? H : ??</a:t>
            </a:r>
            <a:endParaRPr lang="ko-KR" altLang="en-US" sz="800"/>
          </a:p>
        </p:txBody>
      </p:sp>
      <p:sp>
        <p:nvSpPr>
          <p:cNvPr id="110" name="TextBox 109"/>
          <p:cNvSpPr txBox="1"/>
          <p:nvPr/>
        </p:nvSpPr>
        <p:spPr>
          <a:xfrm>
            <a:off x="3353352" y="3240945"/>
            <a:ext cx="6501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W: ?? H : ??</a:t>
            </a:r>
            <a:endParaRPr lang="ko-KR" altLang="en-US" sz="600"/>
          </a:p>
        </p:txBody>
      </p:sp>
      <p:sp>
        <p:nvSpPr>
          <p:cNvPr id="111" name="TextBox 110"/>
          <p:cNvSpPr txBox="1"/>
          <p:nvPr/>
        </p:nvSpPr>
        <p:spPr>
          <a:xfrm>
            <a:off x="1741692" y="3233402"/>
            <a:ext cx="6501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W: ?? H : ??</a:t>
            </a:r>
            <a:endParaRPr lang="ko-KR" altLang="en-US" sz="600"/>
          </a:p>
        </p:txBody>
      </p:sp>
      <p:sp>
        <p:nvSpPr>
          <p:cNvPr id="112" name="TextBox 111"/>
          <p:cNvSpPr txBox="1"/>
          <p:nvPr/>
        </p:nvSpPr>
        <p:spPr>
          <a:xfrm>
            <a:off x="4981680" y="4234474"/>
            <a:ext cx="6501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W: ?? H : ??</a:t>
            </a:r>
            <a:endParaRPr lang="ko-KR" altLang="en-US" sz="600"/>
          </a:p>
        </p:txBody>
      </p:sp>
      <p:sp>
        <p:nvSpPr>
          <p:cNvPr id="113" name="TextBox 112"/>
          <p:cNvSpPr txBox="1"/>
          <p:nvPr/>
        </p:nvSpPr>
        <p:spPr>
          <a:xfrm>
            <a:off x="3334653" y="4261409"/>
            <a:ext cx="6501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W: ?? H : ??</a:t>
            </a:r>
            <a:endParaRPr lang="ko-KR" altLang="en-US" sz="600"/>
          </a:p>
        </p:txBody>
      </p:sp>
      <p:sp>
        <p:nvSpPr>
          <p:cNvPr id="114" name="TextBox 113"/>
          <p:cNvSpPr txBox="1"/>
          <p:nvPr/>
        </p:nvSpPr>
        <p:spPr>
          <a:xfrm>
            <a:off x="1741547" y="4268613"/>
            <a:ext cx="6501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W: ?? H : ??</a:t>
            </a:r>
            <a:endParaRPr lang="ko-KR" altLang="en-US" sz="600"/>
          </a:p>
        </p:txBody>
      </p:sp>
      <p:sp>
        <p:nvSpPr>
          <p:cNvPr id="115" name="TextBox 114"/>
          <p:cNvSpPr txBox="1"/>
          <p:nvPr/>
        </p:nvSpPr>
        <p:spPr>
          <a:xfrm>
            <a:off x="4965144" y="5303585"/>
            <a:ext cx="6501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W: ?? H : ??</a:t>
            </a:r>
            <a:endParaRPr lang="ko-KR" altLang="en-US" sz="600"/>
          </a:p>
        </p:txBody>
      </p:sp>
      <p:sp>
        <p:nvSpPr>
          <p:cNvPr id="116" name="TextBox 115"/>
          <p:cNvSpPr txBox="1"/>
          <p:nvPr/>
        </p:nvSpPr>
        <p:spPr>
          <a:xfrm>
            <a:off x="3388275" y="5297441"/>
            <a:ext cx="6501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W: ?? H : ??</a:t>
            </a:r>
            <a:endParaRPr lang="ko-KR" altLang="en-US" sz="600"/>
          </a:p>
        </p:txBody>
      </p:sp>
      <p:sp>
        <p:nvSpPr>
          <p:cNvPr id="117" name="TextBox 116"/>
          <p:cNvSpPr txBox="1"/>
          <p:nvPr/>
        </p:nvSpPr>
        <p:spPr>
          <a:xfrm>
            <a:off x="1750565" y="5304858"/>
            <a:ext cx="6501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W: ?? H : ??</a:t>
            </a:r>
            <a:endParaRPr lang="ko-KR" altLang="en-US" sz="600"/>
          </a:p>
        </p:txBody>
      </p:sp>
      <p:sp>
        <p:nvSpPr>
          <p:cNvPr id="118" name="TextBox 117"/>
          <p:cNvSpPr txBox="1"/>
          <p:nvPr/>
        </p:nvSpPr>
        <p:spPr>
          <a:xfrm>
            <a:off x="4981680" y="6303417"/>
            <a:ext cx="6501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W: ?? H : ??</a:t>
            </a:r>
            <a:endParaRPr lang="ko-KR" altLang="en-US" sz="600"/>
          </a:p>
        </p:txBody>
      </p:sp>
      <p:sp>
        <p:nvSpPr>
          <p:cNvPr id="119" name="TextBox 118"/>
          <p:cNvSpPr txBox="1"/>
          <p:nvPr/>
        </p:nvSpPr>
        <p:spPr>
          <a:xfrm>
            <a:off x="3388275" y="6298284"/>
            <a:ext cx="6501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W: ?? H : ??</a:t>
            </a:r>
            <a:endParaRPr lang="ko-KR" altLang="en-US" sz="600"/>
          </a:p>
        </p:txBody>
      </p:sp>
      <p:sp>
        <p:nvSpPr>
          <p:cNvPr id="120" name="TextBox 119"/>
          <p:cNvSpPr txBox="1"/>
          <p:nvPr/>
        </p:nvSpPr>
        <p:spPr>
          <a:xfrm>
            <a:off x="1769549" y="6323684"/>
            <a:ext cx="6501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W: ?? H : ??</a:t>
            </a:r>
            <a:endParaRPr lang="ko-KR" altLang="en-US" sz="600"/>
          </a:p>
        </p:txBody>
      </p:sp>
      <p:sp>
        <p:nvSpPr>
          <p:cNvPr id="121" name="TextBox 120"/>
          <p:cNvSpPr txBox="1"/>
          <p:nvPr/>
        </p:nvSpPr>
        <p:spPr>
          <a:xfrm>
            <a:off x="2482678" y="3052624"/>
            <a:ext cx="65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?? H : ??</a:t>
            </a:r>
            <a:endParaRPr lang="ko-KR" altLang="en-US" sz="1000"/>
          </a:p>
        </p:txBody>
      </p:sp>
      <p:sp>
        <p:nvSpPr>
          <p:cNvPr id="122" name="TextBox 121"/>
          <p:cNvSpPr txBox="1"/>
          <p:nvPr/>
        </p:nvSpPr>
        <p:spPr>
          <a:xfrm>
            <a:off x="4094338" y="3060255"/>
            <a:ext cx="65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?? H : ??</a:t>
            </a:r>
            <a:endParaRPr lang="ko-KR" altLang="en-US" sz="1000"/>
          </a:p>
        </p:txBody>
      </p:sp>
      <p:sp>
        <p:nvSpPr>
          <p:cNvPr id="123" name="TextBox 122"/>
          <p:cNvSpPr txBox="1"/>
          <p:nvPr/>
        </p:nvSpPr>
        <p:spPr>
          <a:xfrm>
            <a:off x="838511" y="4088312"/>
            <a:ext cx="65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?? H : ??</a:t>
            </a:r>
            <a:endParaRPr lang="ko-KR" altLang="en-US" sz="1000"/>
          </a:p>
        </p:txBody>
      </p:sp>
      <p:sp>
        <p:nvSpPr>
          <p:cNvPr id="124" name="TextBox 123"/>
          <p:cNvSpPr txBox="1"/>
          <p:nvPr/>
        </p:nvSpPr>
        <p:spPr>
          <a:xfrm>
            <a:off x="2482678" y="4052463"/>
            <a:ext cx="65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?? H : ??</a:t>
            </a:r>
            <a:endParaRPr lang="ko-KR" altLang="en-US" sz="1000"/>
          </a:p>
        </p:txBody>
      </p:sp>
      <p:sp>
        <p:nvSpPr>
          <p:cNvPr id="125" name="TextBox 124"/>
          <p:cNvSpPr txBox="1"/>
          <p:nvPr/>
        </p:nvSpPr>
        <p:spPr>
          <a:xfrm>
            <a:off x="4075019" y="4061353"/>
            <a:ext cx="65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?? H : ??</a:t>
            </a:r>
            <a:endParaRPr lang="ko-KR" altLang="en-US" sz="1000"/>
          </a:p>
        </p:txBody>
      </p:sp>
      <p:sp>
        <p:nvSpPr>
          <p:cNvPr id="126" name="TextBox 125"/>
          <p:cNvSpPr txBox="1"/>
          <p:nvPr/>
        </p:nvSpPr>
        <p:spPr>
          <a:xfrm>
            <a:off x="846354" y="5097386"/>
            <a:ext cx="65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?? H : ??</a:t>
            </a:r>
            <a:endParaRPr lang="ko-KR" altLang="en-US" sz="1000"/>
          </a:p>
        </p:txBody>
      </p:sp>
      <p:sp>
        <p:nvSpPr>
          <p:cNvPr id="127" name="TextBox 126"/>
          <p:cNvSpPr txBox="1"/>
          <p:nvPr/>
        </p:nvSpPr>
        <p:spPr>
          <a:xfrm>
            <a:off x="2454875" y="5124617"/>
            <a:ext cx="65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?? H : ??</a:t>
            </a:r>
            <a:endParaRPr lang="ko-KR" altLang="en-US" sz="1000"/>
          </a:p>
        </p:txBody>
      </p:sp>
      <p:sp>
        <p:nvSpPr>
          <p:cNvPr id="128" name="TextBox 127"/>
          <p:cNvSpPr txBox="1"/>
          <p:nvPr/>
        </p:nvSpPr>
        <p:spPr>
          <a:xfrm>
            <a:off x="4075019" y="5082203"/>
            <a:ext cx="65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?? H : ??</a:t>
            </a:r>
            <a:endParaRPr lang="ko-KR" altLang="en-US" sz="1000"/>
          </a:p>
        </p:txBody>
      </p:sp>
      <p:sp>
        <p:nvSpPr>
          <p:cNvPr id="129" name="TextBox 128"/>
          <p:cNvSpPr txBox="1"/>
          <p:nvPr/>
        </p:nvSpPr>
        <p:spPr>
          <a:xfrm>
            <a:off x="871787" y="6117868"/>
            <a:ext cx="65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?? H : ??</a:t>
            </a:r>
            <a:endParaRPr lang="ko-KR" altLang="en-US" sz="1000"/>
          </a:p>
        </p:txBody>
      </p:sp>
      <p:sp>
        <p:nvSpPr>
          <p:cNvPr id="130" name="TextBox 129"/>
          <p:cNvSpPr txBox="1"/>
          <p:nvPr/>
        </p:nvSpPr>
        <p:spPr>
          <a:xfrm>
            <a:off x="2465192" y="6124384"/>
            <a:ext cx="65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?? H : ??</a:t>
            </a:r>
            <a:endParaRPr lang="ko-KR" altLang="en-US" sz="1000"/>
          </a:p>
        </p:txBody>
      </p:sp>
      <p:sp>
        <p:nvSpPr>
          <p:cNvPr id="131" name="TextBox 130"/>
          <p:cNvSpPr txBox="1"/>
          <p:nvPr/>
        </p:nvSpPr>
        <p:spPr>
          <a:xfrm>
            <a:off x="4068467" y="6126968"/>
            <a:ext cx="65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?? H : ??</a:t>
            </a:r>
            <a:endParaRPr lang="ko-KR" altLang="en-US" sz="1000"/>
          </a:p>
        </p:txBody>
      </p:sp>
      <p:sp>
        <p:nvSpPr>
          <p:cNvPr id="133" name="TextBox 132"/>
          <p:cNvSpPr txBox="1"/>
          <p:nvPr/>
        </p:nvSpPr>
        <p:spPr>
          <a:xfrm>
            <a:off x="3167823" y="5889496"/>
            <a:ext cx="461665" cy="707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313190" y="1338962"/>
            <a:ext cx="2602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홈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렌터카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차량 리스트</a:t>
            </a:r>
            <a:endParaRPr lang="ko-KR" altLang="en-US" sz="800" b="1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68134" y="3219181"/>
            <a:ext cx="6501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W: ?? H : ??</a:t>
            </a:r>
            <a:endParaRPr lang="ko-KR" altLang="en-US" sz="600"/>
          </a:p>
        </p:txBody>
      </p:sp>
      <p:sp>
        <p:nvSpPr>
          <p:cNvPr id="135" name="직사각형 134"/>
          <p:cNvSpPr/>
          <p:nvPr/>
        </p:nvSpPr>
        <p:spPr>
          <a:xfrm>
            <a:off x="1771245" y="711805"/>
            <a:ext cx="1725507" cy="552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2022273" y="870950"/>
            <a:ext cx="120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/>
              <a:t>렌터카</a:t>
            </a:r>
            <a:endParaRPr lang="ko-KR" altLang="en-US" sz="1000" b="1"/>
          </a:p>
        </p:txBody>
      </p:sp>
      <p:sp>
        <p:nvSpPr>
          <p:cNvPr id="137" name="직사각형 136"/>
          <p:cNvSpPr/>
          <p:nvPr/>
        </p:nvSpPr>
        <p:spPr>
          <a:xfrm>
            <a:off x="1691680" y="62068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rgbClr val="FFFFFF"/>
                </a:solidFill>
              </a:rPr>
              <a:t>1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528313" y="1659271"/>
            <a:ext cx="628521" cy="337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rgbClr val="000000"/>
                </a:solidFill>
                <a:latin typeface="+mn-ea"/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25113"/>
              </p:ext>
            </p:extLst>
          </p:nvPr>
        </p:nvGraphicFramePr>
        <p:xfrm>
          <a:off x="1823420" y="1987656"/>
          <a:ext cx="700529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6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9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차량명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9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옵션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연료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96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" name="직사각형 138"/>
          <p:cNvSpPr/>
          <p:nvPr/>
        </p:nvSpPr>
        <p:spPr>
          <a:xfrm>
            <a:off x="1812163" y="1994190"/>
            <a:ext cx="723044" cy="1080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>
            <a:off x="1812163" y="2207911"/>
            <a:ext cx="7230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1232309" y="1668803"/>
            <a:ext cx="207640" cy="13790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FFFFFF"/>
                </a:solidFill>
              </a:rPr>
              <a:t>3</a:t>
            </a:r>
            <a:endParaRPr lang="ko-KR" altLang="en-US" sz="900" b="1" dirty="0">
              <a:solidFill>
                <a:srgbClr val="FFFFFF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249885" y="1668803"/>
            <a:ext cx="1842726" cy="31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193123" y="1659271"/>
            <a:ext cx="748678" cy="337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4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5736" y="105579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000000"/>
                </a:solidFill>
              </a:rPr>
              <a:t>렌트 예약 상세페이지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6216" y="105579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1/1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6725" y="14441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0000"/>
                </a:solidFill>
              </a:rPr>
              <a:t>&lt; </a:t>
            </a:r>
            <a:r>
              <a:rPr lang="ko-KR" altLang="en-US" smtClean="0">
                <a:solidFill>
                  <a:srgbClr val="000000"/>
                </a:solidFill>
              </a:rPr>
              <a:t>렌트 예약 </a:t>
            </a:r>
            <a:r>
              <a:rPr lang="en-US" altLang="ko-KR" smtClean="0">
                <a:solidFill>
                  <a:srgbClr val="000000"/>
                </a:solidFill>
              </a:rPr>
              <a:t>&gt;</a:t>
            </a:r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75656" y="2604926"/>
            <a:ext cx="2482995" cy="2082285"/>
            <a:chOff x="1088293" y="3140968"/>
            <a:chExt cx="1323467" cy="936104"/>
          </a:xfrm>
        </p:grpSpPr>
        <p:sp>
          <p:nvSpPr>
            <p:cNvPr id="7" name="직사각형 6"/>
            <p:cNvSpPr/>
            <p:nvPr/>
          </p:nvSpPr>
          <p:spPr>
            <a:xfrm>
              <a:off x="1088293" y="3140968"/>
              <a:ext cx="1323467" cy="9361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35489" y="3487105"/>
              <a:ext cx="589045" cy="57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>
                  <a:solidFill>
                    <a:srgbClr val="000000"/>
                  </a:solidFill>
                </a:rPr>
                <a:t>차량 이미지</a:t>
              </a:r>
              <a:endParaRPr lang="ko-KR" altLang="en-US" sz="800">
                <a:solidFill>
                  <a:srgbClr val="000000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217138" y="2580530"/>
            <a:ext cx="1682554" cy="252210"/>
            <a:chOff x="4302265" y="3284984"/>
            <a:chExt cx="1682554" cy="252210"/>
          </a:xfrm>
        </p:grpSpPr>
        <p:sp>
          <p:nvSpPr>
            <p:cNvPr id="49" name="직사각형 48"/>
            <p:cNvSpPr/>
            <p:nvPr/>
          </p:nvSpPr>
          <p:spPr>
            <a:xfrm>
              <a:off x="4302265" y="3284984"/>
              <a:ext cx="1682554" cy="2520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>
                <a:solidFill>
                  <a:srgbClr val="FFFF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02265" y="3321750"/>
              <a:ext cx="8290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>
                  <a:solidFill>
                    <a:srgbClr val="000000"/>
                  </a:solidFill>
                </a:rPr>
                <a:t>선택한 </a:t>
              </a:r>
              <a:r>
                <a:rPr lang="ko-KR" altLang="en-US" sz="800" err="1" smtClean="0">
                  <a:solidFill>
                    <a:srgbClr val="000000"/>
                  </a:solidFill>
                </a:rPr>
                <a:t>차총명</a:t>
              </a:r>
              <a:endParaRPr lang="ko-KR" altLang="en-US" sz="800">
                <a:solidFill>
                  <a:srgbClr val="000000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222896" y="2879572"/>
            <a:ext cx="1682554" cy="252210"/>
            <a:chOff x="4302265" y="3284984"/>
            <a:chExt cx="1682554" cy="252210"/>
          </a:xfrm>
        </p:grpSpPr>
        <p:sp>
          <p:nvSpPr>
            <p:cNvPr id="57" name="직사각형 56"/>
            <p:cNvSpPr/>
            <p:nvPr/>
          </p:nvSpPr>
          <p:spPr>
            <a:xfrm>
              <a:off x="4302265" y="3284984"/>
              <a:ext cx="1682554" cy="2520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>
                <a:solidFill>
                  <a:srgbClr val="FFFFFF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02265" y="3321750"/>
              <a:ext cx="6238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>
                  <a:solidFill>
                    <a:srgbClr val="000000"/>
                  </a:solidFill>
                </a:rPr>
                <a:t>차량 가격</a:t>
              </a:r>
              <a:endParaRPr lang="ko-KR" altLang="en-US" sz="800">
                <a:solidFill>
                  <a:srgbClr val="000000"/>
                </a:solidFill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4206295" y="3400223"/>
            <a:ext cx="1641631" cy="235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예약하기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graphicFrame>
        <p:nvGraphicFramePr>
          <p:cNvPr id="109" name="Shape 721"/>
          <p:cNvGraphicFramePr/>
          <p:nvPr>
            <p:extLst>
              <p:ext uri="{D42A27DB-BD31-4B8C-83A1-F6EECF244321}">
                <p14:modId xmlns:p14="http://schemas.microsoft.com/office/powerpoint/2010/main" val="3156805696"/>
              </p:ext>
            </p:extLst>
          </p:nvPr>
        </p:nvGraphicFramePr>
        <p:xfrm>
          <a:off x="7092280" y="569120"/>
          <a:ext cx="2016224" cy="4255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 상세 이미지 출력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썸네일과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동일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선택한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차종명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예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:k5,sm3)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차량가격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보험금 미포함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예약 하기 클릭 시 예약자의 정보를 받는 예약상세 폼으로 이동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0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4070496" y="288791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FFFFFF"/>
                </a:solidFill>
              </a:rPr>
              <a:t>3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291465" y="250433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FFFFFF"/>
                </a:solidFill>
              </a:rPr>
              <a:t>1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056112" y="259239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rgbClr val="FFFFFF"/>
                </a:solidFill>
              </a:rPr>
              <a:t>2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06654" y="2617296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000000"/>
                </a:solidFill>
              </a:rPr>
              <a:t>w : 584 </a:t>
            </a:r>
            <a:r>
              <a:rPr lang="en-US" altLang="ko-KR" sz="800" smtClean="0">
                <a:solidFill>
                  <a:srgbClr val="000000"/>
                </a:solidFill>
              </a:rPr>
              <a:t> </a:t>
            </a:r>
            <a:r>
              <a:rPr lang="en-US" altLang="ko-KR" sz="800">
                <a:solidFill>
                  <a:srgbClr val="000000"/>
                </a:solidFill>
              </a:rPr>
              <a:t>h : 366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98138" y="1336412"/>
            <a:ext cx="922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w : 1200  h  : 84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50991" y="1336412"/>
            <a:ext cx="4789161" cy="477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46231" y="2133895"/>
            <a:ext cx="4870648" cy="40573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043356" y="5947094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w : 179  h  : 80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35632" y="2580530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w : 584  h  : 89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43356" y="2898636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w : 584  h  : 89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035631" y="4250794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w : 584  h  : 89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043355" y="4580481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w : 584  h  : 89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43356" y="3224553"/>
            <a:ext cx="950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w : 584  h  : auto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035631" y="4901137"/>
            <a:ext cx="950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w : 584  h  : auto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73925" y="215189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w : 1200  h  : auto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18210" y="3631628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w : 150  h :  60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90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09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4776538"/>
            <a:ext cx="4429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이용약관 </a:t>
            </a:r>
            <a:r>
              <a:rPr lang="en-US" altLang="ko-KR" sz="1600" smtClean="0"/>
              <a:t>, </a:t>
            </a:r>
            <a:r>
              <a:rPr lang="ko-KR" altLang="en-US" sz="1600" smtClean="0"/>
              <a:t>취소 규정</a:t>
            </a:r>
            <a:r>
              <a:rPr lang="en-US" altLang="ko-KR" sz="1600" smtClean="0"/>
              <a:t>, </a:t>
            </a:r>
            <a:r>
              <a:rPr lang="ko-KR" altLang="en-US" sz="1600" smtClean="0"/>
              <a:t>환불 규정</a:t>
            </a:r>
            <a:r>
              <a:rPr lang="en-US" altLang="ko-KR" sz="1600" smtClean="0"/>
              <a:t>, </a:t>
            </a:r>
            <a:r>
              <a:rPr lang="ko-KR" altLang="en-US" sz="1600" smtClean="0"/>
              <a:t>상세 내용</a:t>
            </a:r>
            <a:r>
              <a:rPr lang="en-US" altLang="ko-KR" sz="1600" smtClean="0"/>
              <a:t>,</a:t>
            </a:r>
          </a:p>
          <a:p>
            <a:r>
              <a:rPr lang="ko-KR" altLang="en-US" sz="1600" smtClean="0"/>
              <a:t>주의 사항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27937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825" y="908720"/>
            <a:ext cx="6696744" cy="51845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08938" y="908720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w : ??  h  : ??</a:t>
            </a:r>
            <a:endParaRPr lang="ko-KR" altLang="en-US" sz="800">
              <a:solidFill>
                <a:srgbClr val="00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8825" y="1988840"/>
            <a:ext cx="6696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8825" y="2996952"/>
            <a:ext cx="6696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8825" y="4077072"/>
            <a:ext cx="6696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18825" y="5157192"/>
            <a:ext cx="6696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8560" y="2024553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w : ??  h  : ??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0788" y="3023875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w : ??  h  : ??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8937" y="4113367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w : ??  h  : ??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8936" y="5193486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w : ??  h  : ??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825" y="90872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기본정보</a:t>
            </a: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90833" y="1185719"/>
            <a:ext cx="6552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90833" y="1340768"/>
            <a:ext cx="655272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8825" y="202069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예약 취소</a:t>
            </a:r>
            <a:r>
              <a:rPr lang="en-US" altLang="ko-KR" sz="1200" smtClean="0"/>
              <a:t>/</a:t>
            </a:r>
            <a:r>
              <a:rPr lang="ko-KR" altLang="en-US" sz="1200" smtClean="0"/>
              <a:t>환불</a:t>
            </a:r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90833" y="2297698"/>
            <a:ext cx="6552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833" y="2452747"/>
            <a:ext cx="655272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7407" y="302075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대여자격</a:t>
            </a: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289415" y="3297757"/>
            <a:ext cx="6552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9415" y="3452806"/>
            <a:ext cx="655272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7407" y="411336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이용안내</a:t>
            </a: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289415" y="4390365"/>
            <a:ext cx="6552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89415" y="4545414"/>
            <a:ext cx="655272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5989" y="519175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보험안내</a:t>
            </a:r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87997" y="5468757"/>
            <a:ext cx="6552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87997" y="5623806"/>
            <a:ext cx="655272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5496" y="94996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FFFFFF"/>
                </a:solidFill>
              </a:rPr>
              <a:t>1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184" y="205607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FFFFFF"/>
                </a:solidFill>
              </a:rPr>
              <a:t>2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082" y="305539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rgbClr val="FFFFFF"/>
                </a:solidFill>
              </a:rPr>
              <a:t>3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082" y="417841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rgbClr val="FFFFFF"/>
                </a:solidFill>
              </a:rPr>
              <a:t>4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363" y="522500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rgbClr val="FFFFFF"/>
                </a:solidFill>
              </a:rPr>
              <a:t>5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graphicFrame>
        <p:nvGraphicFramePr>
          <p:cNvPr id="37" name="Shape 721"/>
          <p:cNvGraphicFramePr/>
          <p:nvPr>
            <p:extLst/>
          </p:nvPr>
        </p:nvGraphicFramePr>
        <p:xfrm>
          <a:off x="7092280" y="569120"/>
          <a:ext cx="2016224" cy="27015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3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기본정보란은 스틱옵션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승차정원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 옵션 표기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예약 취소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환불란은 비수기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성수기 에 따라 취소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환불률이 다름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요구 사항 따라 내용 상섹하게 수정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ko-KR" sz="800" b="0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대여자격란은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요구 사항 따라 내용 상섹하게 수정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ko-KR" sz="800" b="0" i="0" u="none" strike="noStrike" cap="none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None/>
                      </a:pPr>
                      <a:endParaRPr lang="ko-KR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이용안내란은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요구 사항 따라 내용 상섹하게 수정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ko-KR" sz="800" b="0" i="0" u="none" strike="noStrike" cap="none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85951"/>
                  </a:ext>
                </a:extLst>
              </a:tr>
              <a:tr h="1530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보험안내란은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요구 사항 따라 내용 상섹하게 수정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ko-KR" sz="800" b="0" i="0" u="none" strike="noStrike" cap="none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None/>
                        <a:tabLst/>
                        <a:defRPr/>
                      </a:pPr>
                      <a:endParaRPr lang="ko-KR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420068"/>
                  </a:ext>
                </a:extLst>
              </a:tr>
              <a:tr h="1530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38947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516216" y="105579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000000"/>
                </a:solidFill>
              </a:rPr>
              <a:t>2</a:t>
            </a:r>
            <a:r>
              <a:rPr lang="en-US" altLang="ko-KR" sz="800" smtClean="0">
                <a:solidFill>
                  <a:srgbClr val="000000"/>
                </a:solidFill>
              </a:rPr>
              <a:t>/2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5736" y="105579"/>
            <a:ext cx="1047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000000"/>
                </a:solidFill>
              </a:rPr>
              <a:t>차량 예약 페이지 </a:t>
            </a:r>
            <a:r>
              <a:rPr lang="en-US" altLang="ko-KR" sz="800" smtClean="0">
                <a:solidFill>
                  <a:srgbClr val="000000"/>
                </a:solidFill>
              </a:rPr>
              <a:t>2</a:t>
            </a:r>
            <a:endParaRPr lang="ko-KR" altLang="en-US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6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66986" y="4600894"/>
            <a:ext cx="6756437" cy="4993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97915"/>
              </p:ext>
            </p:extLst>
          </p:nvPr>
        </p:nvGraphicFramePr>
        <p:xfrm>
          <a:off x="179512" y="1531640"/>
          <a:ext cx="6768753" cy="88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3">
                  <a:extLst>
                    <a:ext uri="{9D8B030D-6E8A-4147-A177-3AD203B41FA5}">
                      <a16:colId xmlns:a16="http://schemas.microsoft.com/office/drawing/2014/main" val="84550764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12795438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6358392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상품명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상품 금액</a:t>
                      </a:r>
                      <a:endParaRPr lang="ko-KR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합계 </a:t>
                      </a:r>
                      <a:endParaRPr lang="en-US" altLang="ko-KR" sz="100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보험가격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9741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/>
                        <a:t>  K5 </a:t>
                      </a:r>
                      <a:r>
                        <a:rPr lang="en-US" altLang="ko-KR" sz="1200" baseline="0" dirty="0" smtClean="0"/>
                        <a:t> – </a:t>
                      </a:r>
                      <a:r>
                        <a:rPr lang="ko-KR" altLang="en-US" sz="1200" baseline="0" dirty="0" smtClean="0"/>
                        <a:t>휘발유  </a:t>
                      </a:r>
                      <a:r>
                        <a:rPr lang="ko-KR" altLang="en-US" sz="12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일반자차</a:t>
                      </a:r>
                      <a:r>
                        <a:rPr lang="ko-KR" altLang="en-US" sz="1200" baseline="0" dirty="0" smtClean="0"/>
                        <a:t>  </a:t>
                      </a:r>
                      <a:r>
                        <a:rPr lang="en-US" altLang="ko-KR" sz="1200" baseline="0" dirty="0" smtClean="0"/>
                        <a:t>2020.04.10 09:00 ~ 2020.04.11 09:00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17,000</a:t>
                      </a:r>
                      <a:r>
                        <a:rPr lang="ko-KR" altLang="en-US" sz="1200" smtClean="0"/>
                        <a:t>원</a:t>
                      </a:r>
                      <a:endParaRPr lang="en-US" altLang="ko-KR" sz="1200" smtClean="0"/>
                    </a:p>
                    <a:p>
                      <a:pPr latinLnBrk="1"/>
                      <a:r>
                        <a:rPr lang="en-US" altLang="ko-KR" sz="1200" smtClean="0"/>
                        <a:t>x 1</a:t>
                      </a:r>
                      <a:r>
                        <a:rPr lang="ko-KR" altLang="en-US" sz="1200" smtClean="0"/>
                        <a:t>대 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22,000</a:t>
                      </a:r>
                      <a:r>
                        <a:rPr lang="ko-KR" altLang="en-US" sz="1200" smtClean="0"/>
                        <a:t>원</a:t>
                      </a:r>
                      <a:endParaRPr lang="en-US" altLang="ko-KR" sz="1200" smtClean="0"/>
                    </a:p>
                    <a:p>
                      <a:pPr latinLnBrk="1"/>
                      <a:r>
                        <a:rPr lang="en-US" altLang="ko-KR" sz="1200" smtClean="0"/>
                        <a:t>(5,000</a:t>
                      </a:r>
                      <a:r>
                        <a:rPr lang="ko-KR" altLang="en-US" sz="1200" smtClean="0"/>
                        <a:t>원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8150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1268760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선택하신 상품</a:t>
            </a:r>
            <a:endParaRPr lang="ko-KR" altLang="en-US" sz="1100" b="1"/>
          </a:p>
        </p:txBody>
      </p:sp>
      <p:sp>
        <p:nvSpPr>
          <p:cNvPr id="6" name="TextBox 5"/>
          <p:cNvSpPr txBox="1"/>
          <p:nvPr/>
        </p:nvSpPr>
        <p:spPr>
          <a:xfrm>
            <a:off x="179512" y="2420888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예약자 정보</a:t>
            </a:r>
            <a:endParaRPr lang="ko-KR" altLang="en-US" sz="1100" b="1"/>
          </a:p>
        </p:txBody>
      </p:sp>
      <p:sp>
        <p:nvSpPr>
          <p:cNvPr id="8" name="직사각형 7"/>
          <p:cNvSpPr/>
          <p:nvPr/>
        </p:nvSpPr>
        <p:spPr>
          <a:xfrm>
            <a:off x="191618" y="2708920"/>
            <a:ext cx="6756437" cy="4993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35596" y="2810373"/>
            <a:ext cx="1215752" cy="296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4008" y="2810373"/>
            <a:ext cx="2160240" cy="296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0184" y="2810373"/>
            <a:ext cx="1215752" cy="296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614" y="2810373"/>
            <a:ext cx="510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이름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2132764" y="2810373"/>
            <a:ext cx="71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휴대폰</a:t>
            </a:r>
            <a:endParaRPr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3995936" y="282008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회원</a:t>
            </a:r>
            <a:r>
              <a:rPr lang="en-US" altLang="ko-KR" sz="1200" smtClean="0"/>
              <a:t>ID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922734" y="2822590"/>
            <a:ext cx="1169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t>홍길동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40640" y="2821537"/>
            <a:ext cx="121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010-1234-5678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40796" y="2829790"/>
            <a:ext cx="167542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gildong@naver.com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3239398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이용자 정보 입력</a:t>
            </a:r>
            <a:endParaRPr lang="ko-KR" altLang="en-US" sz="1100" b="1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39142"/>
              </p:ext>
            </p:extLst>
          </p:nvPr>
        </p:nvGraphicFramePr>
        <p:xfrm>
          <a:off x="191617" y="3501008"/>
          <a:ext cx="676875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367">
                  <a:extLst>
                    <a:ext uri="{9D8B030D-6E8A-4147-A177-3AD203B41FA5}">
                      <a16:colId xmlns:a16="http://schemas.microsoft.com/office/drawing/2014/main" val="845507647"/>
                    </a:ext>
                  </a:extLst>
                </a:gridCol>
                <a:gridCol w="2532386">
                  <a:extLst>
                    <a:ext uri="{9D8B030D-6E8A-4147-A177-3AD203B41FA5}">
                      <a16:colId xmlns:a16="http://schemas.microsoft.com/office/drawing/2014/main" val="6358392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 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3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연락처 </a:t>
                      </a:r>
                      <a:r>
                        <a:rPr lang="en-US" altLang="ko-KR" sz="14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40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9741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815057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206966" y="4035097"/>
            <a:ext cx="2160240" cy="296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9536" y="4018538"/>
            <a:ext cx="257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t>홍길동 </a:t>
            </a:r>
            <a:r>
              <a:rPr lang="en-US" altLang="ko-KR" sz="1400" smtClean="0">
                <a:solidFill>
                  <a:srgbClr val="FF0000"/>
                </a:solidFill>
              </a:rPr>
              <a:t>*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44008" y="4032216"/>
            <a:ext cx="2160240" cy="296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96780" y="4038909"/>
            <a:ext cx="167542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t>휴대폰 번호 </a:t>
            </a:r>
            <a:r>
              <a:rPr lang="en-US" altLang="ko-KR" sz="1200" smtClean="0">
                <a:solidFill>
                  <a:srgbClr val="FF0000"/>
                </a:solidFill>
              </a:rPr>
              <a:t>*</a:t>
            </a:r>
            <a:endParaRPr lang="ko-KR" altLang="en-US" sz="1200">
              <a:solidFill>
                <a:srgbClr val="FF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" y="5465062"/>
            <a:ext cx="6768543" cy="108012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5031" y="5145736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예약규정 및 약관</a:t>
            </a:r>
            <a:endParaRPr lang="ko-KR" altLang="en-US" sz="1100" b="1" dirty="0"/>
          </a:p>
        </p:txBody>
      </p:sp>
      <p:graphicFrame>
        <p:nvGraphicFramePr>
          <p:cNvPr id="26" name="Shape 721"/>
          <p:cNvGraphicFramePr/>
          <p:nvPr>
            <p:extLst>
              <p:ext uri="{D42A27DB-BD31-4B8C-83A1-F6EECF244321}">
                <p14:modId xmlns:p14="http://schemas.microsoft.com/office/powerpoint/2010/main" val="4076458892"/>
              </p:ext>
            </p:extLst>
          </p:nvPr>
        </p:nvGraphicFramePr>
        <p:xfrm>
          <a:off x="7092280" y="569120"/>
          <a:ext cx="2030733" cy="23244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선택한 상품의 정보 표시</a:t>
                      </a:r>
                      <a:endParaRPr lang="en-US" altLang="ko-KR" sz="800" smtClean="0"/>
                    </a:p>
                    <a:p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합계 </a:t>
                      </a:r>
                      <a:r>
                        <a:rPr lang="en-US" altLang="ko-KR" sz="800" smtClean="0"/>
                        <a:t>= </a:t>
                      </a:r>
                      <a:r>
                        <a:rPr lang="ko-KR" altLang="en-US" sz="800" smtClean="0"/>
                        <a:t>대여료 </a:t>
                      </a:r>
                      <a:r>
                        <a:rPr lang="en-US" altLang="ko-KR" sz="800" smtClean="0"/>
                        <a:t>+ </a:t>
                      </a:r>
                      <a:r>
                        <a:rPr lang="ko-KR" altLang="en-US" sz="800" smtClean="0"/>
                        <a:t>보험료</a:t>
                      </a:r>
                      <a:r>
                        <a:rPr lang="en-US" altLang="ko-KR" sz="800" smtClean="0"/>
                        <a:t>)</a:t>
                      </a:r>
                      <a:endParaRPr lang="ko-KR" altLang="en-US" sz="80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예약자의 정보를 회원정보에서 자동으로 불러와서 표시</a:t>
                      </a:r>
                      <a:endParaRPr lang="ko-KR" altLang="en-US" sz="80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실 이용자 정보 직접 입력</a:t>
                      </a:r>
                      <a:endParaRPr lang="ko-KR" altLang="en-US" sz="80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실 이용자 정보가 회원정보와 동일할 경우 체크하면 자동입력</a:t>
                      </a:r>
                      <a:endParaRPr lang="ko-KR" altLang="en-US" sz="80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246370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예약 규정 및 약관 표기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4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규정및</a:t>
                      </a:r>
                      <a:r>
                        <a:rPr lang="ko-KR" altLang="en-US" sz="800" dirty="0" smtClean="0"/>
                        <a:t> 약관에 대한 동의 체크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보혐료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반납일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인수일 선택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예약하기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예약 신청 완료 페이지로 이동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15417" y="233600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rgbClr val="FFFFFF"/>
                </a:solidFill>
              </a:rPr>
              <a:t>2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482" y="318304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rgbClr val="FFFFFF"/>
                </a:solidFill>
              </a:rPr>
              <a:t>3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3312" y="504319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FFFF"/>
                </a:solidFill>
              </a:rPr>
              <a:t>5</a:t>
            </a:r>
            <a:endParaRPr lang="ko-KR" altLang="en-US" sz="900" b="1" dirty="0">
              <a:solidFill>
                <a:srgbClr val="FFFFFF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5417" y="121959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FFFFFF"/>
                </a:solidFill>
              </a:rPr>
              <a:t>1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3739" y="616530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rgbClr val="FFFFFF"/>
                </a:solidFill>
              </a:rPr>
              <a:t>6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57895"/>
            <a:ext cx="1660203" cy="20676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215880" y="317834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rgbClr val="FFFFFF"/>
                </a:solidFill>
              </a:rPr>
              <a:t>4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34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10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95736" y="105579"/>
            <a:ext cx="1428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000000"/>
                </a:solidFill>
              </a:rPr>
              <a:t>렌터카 예약자 정보 입력 폼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6216" y="105579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1/1</a:t>
            </a:r>
            <a:endParaRPr lang="ko-KR" altLang="en-US" sz="800">
              <a:solidFill>
                <a:srgbClr val="000000"/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35" y="4754236"/>
            <a:ext cx="1587610" cy="1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2627784" y="6545182"/>
            <a:ext cx="1641631" cy="235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예약하기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2102" y="4750528"/>
            <a:ext cx="1127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보험료</a:t>
            </a:r>
            <a:r>
              <a:rPr lang="ko-KR" altLang="en-US" sz="700" dirty="0">
                <a:latin typeface="맑은 고딕" panose="020B0503020000020004" pitchFamily="50" charset="-127"/>
              </a:rPr>
              <a:t> </a:t>
            </a:r>
            <a:r>
              <a:rPr lang="ko-KR" altLang="en-US" sz="600" dirty="0">
                <a:latin typeface="맑은 고딕" panose="020B0503020000020004" pitchFamily="50" charset="-127"/>
              </a:rPr>
              <a:t>                    </a:t>
            </a:r>
            <a:r>
              <a:rPr lang="ko-KR" altLang="en-US" sz="600" dirty="0" smtClean="0">
                <a:solidFill>
                  <a:srgbClr val="0080FF"/>
                </a:solidFill>
                <a:latin typeface="맑은 고딕" panose="020B0503020000020004" pitchFamily="50" charset="-127"/>
              </a:rPr>
              <a:t>▼</a:t>
            </a:r>
            <a:endParaRPr lang="ko-KR" altLang="en-US" sz="600" dirty="0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90" y="4750528"/>
            <a:ext cx="1587610" cy="1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15418" y="452469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FFFFFF"/>
                </a:solidFill>
              </a:rPr>
              <a:t>7</a:t>
            </a:r>
            <a:endParaRPr lang="ko-KR" altLang="en-US" sz="900" b="1" dirty="0">
              <a:solidFill>
                <a:srgbClr val="FFFFFF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51584" y="646898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FFFFFF"/>
                </a:solidFill>
              </a:rPr>
              <a:t>8</a:t>
            </a:r>
            <a:endParaRPr lang="ko-KR" altLang="en-US" sz="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287524" y="4324659"/>
            <a:ext cx="6555169" cy="84394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총 결재 금액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65028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ko-KR" altLang="en-US" sz="24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예약 신청이 완료되었습니다</a:t>
            </a:r>
            <a:r>
              <a:rPr lang="en-US" altLang="ko-KR" sz="24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24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감사합니다</a:t>
            </a:r>
            <a:r>
              <a:rPr lang="en-US" altLang="ko-KR" sz="24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.”</a:t>
            </a:r>
            <a:endParaRPr lang="ko-KR" altLang="en-US" sz="2400" b="1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220619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예약 정보</a:t>
            </a:r>
            <a:endParaRPr lang="ko-KR" altLang="en-US" sz="1600"/>
          </a:p>
        </p:txBody>
      </p:sp>
      <p:sp>
        <p:nvSpPr>
          <p:cNvPr id="5" name="직사각형 4"/>
          <p:cNvSpPr/>
          <p:nvPr/>
        </p:nvSpPr>
        <p:spPr>
          <a:xfrm>
            <a:off x="289965" y="2554768"/>
            <a:ext cx="6552728" cy="17390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9" y="516860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입금 계좌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87524" y="5168601"/>
            <a:ext cx="6552728" cy="84394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계좌번호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: 0000 – 1111 – 2222 – 3333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: OO </a:t>
            </a:r>
            <a:r>
              <a:rPr lang="ko-KR" altLang="en-US" sz="1000" dirty="0" smtClean="0">
                <a:solidFill>
                  <a:schemeClr val="tx1"/>
                </a:solidFill>
              </a:rPr>
              <a:t>은행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예금주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김제주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입금 기간 </a:t>
            </a:r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예약 신청 시점으로부터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시간 이내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6220206"/>
            <a:ext cx="1152128" cy="449154"/>
          </a:xfrm>
          <a:prstGeom prst="rect">
            <a:avLst/>
          </a:prstGeom>
          <a:solidFill>
            <a:srgbClr val="FF312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마이 페이지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7904" y="6220206"/>
            <a:ext cx="1152128" cy="4491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smtClean="0">
                <a:solidFill>
                  <a:schemeClr val="tx1"/>
                </a:solidFill>
              </a:rPr>
              <a:t>메인으로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7405" y="2638245"/>
            <a:ext cx="401081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차량 대여</a:t>
            </a:r>
            <a:endParaRPr lang="en-US" altLang="ko-KR" sz="1400" b="1" smtClean="0"/>
          </a:p>
          <a:p>
            <a:endParaRPr lang="en-US" altLang="ko-KR" sz="500" b="1" smtClean="0"/>
          </a:p>
          <a:p>
            <a:r>
              <a:rPr lang="ko-KR" altLang="en-US" sz="1200" smtClean="0"/>
              <a:t>대여 날짜 </a:t>
            </a:r>
            <a:r>
              <a:rPr lang="en-US" altLang="ko-KR" sz="1200" smtClean="0"/>
              <a:t>: 2020-04-07  18:00</a:t>
            </a:r>
          </a:p>
          <a:p>
            <a:r>
              <a:rPr lang="ko-KR" altLang="en-US" sz="1200" smtClean="0"/>
              <a:t>대여 장소 </a:t>
            </a:r>
            <a:r>
              <a:rPr lang="en-US" altLang="ko-KR" sz="1200" smtClean="0"/>
              <a:t>: </a:t>
            </a:r>
            <a:r>
              <a:rPr lang="ko-KR" altLang="en-US" sz="1200" smtClean="0"/>
              <a:t>제주 렌터카 공항지점</a:t>
            </a:r>
            <a:endParaRPr lang="en-US" altLang="ko-KR" sz="1200" smtClean="0"/>
          </a:p>
          <a:p>
            <a:endParaRPr lang="en-US" altLang="ko-KR" sz="14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67544" y="2638245"/>
            <a:ext cx="167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차량 </a:t>
            </a:r>
            <a:r>
              <a:rPr lang="en-US" altLang="ko-KR" sz="1400" smtClean="0"/>
              <a:t>: (</a:t>
            </a:r>
            <a:r>
              <a:rPr lang="ko-KR" altLang="en-US" sz="1400" smtClean="0"/>
              <a:t>차량명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2577405" y="3502341"/>
            <a:ext cx="401081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차량 반납</a:t>
            </a:r>
            <a:endParaRPr lang="en-US" altLang="ko-KR" sz="1400" b="1" dirty="0" smtClean="0"/>
          </a:p>
          <a:p>
            <a:endParaRPr lang="en-US" altLang="ko-KR" sz="500" b="1" dirty="0" smtClean="0"/>
          </a:p>
          <a:p>
            <a:r>
              <a:rPr lang="ko-KR" altLang="en-US" sz="1200" dirty="0" smtClean="0"/>
              <a:t>반납 날짜 </a:t>
            </a:r>
            <a:r>
              <a:rPr lang="en-US" altLang="ko-KR" sz="1200" dirty="0" smtClean="0"/>
              <a:t>: 2020-04-09  12:00</a:t>
            </a:r>
          </a:p>
          <a:p>
            <a:r>
              <a:rPr lang="ko-KR" altLang="en-US" sz="1200" dirty="0" smtClean="0"/>
              <a:t>반납 </a:t>
            </a:r>
            <a:r>
              <a:rPr lang="ko-KR" altLang="en-US" sz="1200" dirty="0"/>
              <a:t>장소 </a:t>
            </a:r>
            <a:r>
              <a:rPr lang="en-US" altLang="ko-KR" sz="1200" dirty="0"/>
              <a:t>: </a:t>
            </a:r>
            <a:r>
              <a:rPr lang="ko-KR" altLang="en-US" sz="1200" dirty="0"/>
              <a:t>제주 렌터카 공항지점</a:t>
            </a:r>
            <a:endParaRPr lang="en-US" altLang="ko-KR" sz="1200" dirty="0"/>
          </a:p>
          <a:p>
            <a:endParaRPr lang="en-US" altLang="ko-KR" sz="1400" dirty="0" smtClean="0"/>
          </a:p>
        </p:txBody>
      </p:sp>
      <p:cxnSp>
        <p:nvCxnSpPr>
          <p:cNvPr id="18" name="직선 연결선 17"/>
          <p:cNvCxnSpPr>
            <a:stCxn id="5" idx="1"/>
          </p:cNvCxnSpPr>
          <p:nvPr/>
        </p:nvCxnSpPr>
        <p:spPr>
          <a:xfrm>
            <a:off x="289965" y="3424292"/>
            <a:ext cx="6480720" cy="2054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7232" y="4515798"/>
            <a:ext cx="2255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※</a:t>
            </a:r>
            <a:r>
              <a:rPr lang="ko-KR" altLang="en-US" sz="900" smtClean="0">
                <a:solidFill>
                  <a:srgbClr val="FF0000"/>
                </a:solidFill>
              </a:rPr>
              <a:t>입금이 완료되면 예약이 완료됩니다</a:t>
            </a:r>
            <a:r>
              <a:rPr lang="en-US" altLang="ko-KR" sz="900" smtClean="0">
                <a:solidFill>
                  <a:srgbClr val="FF0000"/>
                </a:solidFill>
              </a:rPr>
              <a:t>.</a:t>
            </a:r>
            <a:endParaRPr lang="ko-KR" altLang="en-US" sz="900">
              <a:solidFill>
                <a:srgbClr val="FF0000"/>
              </a:solidFill>
            </a:endParaRPr>
          </a:p>
        </p:txBody>
      </p:sp>
      <p:graphicFrame>
        <p:nvGraphicFramePr>
          <p:cNvPr id="27" name="Shape 721"/>
          <p:cNvGraphicFramePr/>
          <p:nvPr>
            <p:extLst>
              <p:ext uri="{D42A27DB-BD31-4B8C-83A1-F6EECF244321}">
                <p14:modId xmlns:p14="http://schemas.microsoft.com/office/powerpoint/2010/main" val="872530733"/>
              </p:ext>
            </p:extLst>
          </p:nvPr>
        </p:nvGraphicFramePr>
        <p:xfrm>
          <a:off x="7092280" y="569120"/>
          <a:ext cx="2016224" cy="29357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예약 신청 완료에대한 감사메세지 표시</a:t>
                      </a:r>
                      <a:endParaRPr lang="ko-KR" altLang="en-US" sz="80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신청한 예약에 대한 정보 표시</a:t>
                      </a:r>
                      <a:endParaRPr lang="ko-KR" altLang="en-US" sz="80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예약 신청한 차량 정보 표시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r>
                        <a:rPr lang="ko-KR" altLang="en-US" sz="800" dirty="0" err="1" smtClean="0"/>
                        <a:t>차량명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차량 </a:t>
                      </a:r>
                      <a:r>
                        <a:rPr lang="ko-KR" altLang="en-US" sz="800" dirty="0" err="1" smtClean="0"/>
                        <a:t>대여및</a:t>
                      </a:r>
                      <a:r>
                        <a:rPr lang="ko-KR" altLang="en-US" sz="800" dirty="0" smtClean="0"/>
                        <a:t> 반납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시간과 장소 표기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입금 계좌 안내</a:t>
                      </a:r>
                      <a:r>
                        <a:rPr lang="en-US" altLang="ko-KR" sz="800" smtClean="0"/>
                        <a:t>, </a:t>
                      </a:r>
                      <a:r>
                        <a:rPr lang="ko-KR" altLang="en-US" sz="800" smtClean="0"/>
                        <a:t>입금이 완료되면 최종 예약이 완료된다는 안내문구 표기</a:t>
                      </a:r>
                      <a:r>
                        <a:rPr lang="en-US" altLang="ko-KR" sz="800" smtClean="0"/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246370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클릭</a:t>
                      </a:r>
                      <a:r>
                        <a:rPr lang="ko-KR" altLang="en-US" sz="800" baseline="0" smtClean="0"/>
                        <a:t> 시 </a:t>
                      </a:r>
                      <a:r>
                        <a:rPr lang="ko-KR" altLang="en-US" sz="800" smtClean="0"/>
                        <a:t>현재 예약 상태를 확인할 수 있는</a:t>
                      </a:r>
                      <a:r>
                        <a:rPr lang="ko-KR" altLang="en-US" sz="800" baseline="0" smtClean="0"/>
                        <a:t> </a:t>
                      </a:r>
                      <a:endParaRPr lang="en-US" altLang="ko-KR" sz="800" baseline="0" smtClean="0"/>
                    </a:p>
                    <a:p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마이페이지 </a:t>
                      </a:r>
                      <a:r>
                        <a:rPr lang="en-US" altLang="ko-KR" sz="800" smtClean="0"/>
                        <a:t>&gt; </a:t>
                      </a:r>
                      <a:r>
                        <a:rPr lang="ko-KR" altLang="en-US" sz="800" smtClean="0"/>
                        <a:t>내 이용내역</a:t>
                      </a:r>
                      <a:r>
                        <a:rPr lang="en-US" altLang="ko-KR" sz="800" smtClean="0"/>
                        <a:t>) </a:t>
                      </a:r>
                      <a:r>
                        <a:rPr lang="ko-KR" altLang="en-US" sz="800" smtClean="0"/>
                        <a:t>페이지로 이동</a:t>
                      </a:r>
                      <a:r>
                        <a:rPr lang="en-US" altLang="ko-KR" sz="800" smtClean="0"/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클릭시 메인 페이지로 이동하는 버튼</a:t>
                      </a:r>
                      <a:r>
                        <a:rPr lang="en-US" altLang="ko-KR" sz="800" smtClean="0"/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080">
                <a:tc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마이페이지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내 이용내역 페이지에서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상세 예약 내용</a:t>
                      </a:r>
                      <a:r>
                        <a:rPr lang="en-US" altLang="ko-KR" sz="800" dirty="0" smtClean="0"/>
                        <a:t>＂</a:t>
                      </a:r>
                      <a:r>
                        <a:rPr lang="ko-KR" altLang="en-US" sz="800" dirty="0" smtClean="0"/>
                        <a:t>버튼으로 이 페이지로 돌아올 수 있게 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209489"/>
                  </a:ext>
                </a:extLst>
              </a:tr>
              <a:tr h="22608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7</a:t>
                      </a: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총 결재 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dirty="0" smtClean="0"/>
                        <a:t>금액 표시 </a:t>
                      </a:r>
                      <a:endParaRPr lang="en-US" altLang="ko-KR" sz="800" dirty="0" smtClean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488358" y="159557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FFFFFF"/>
                </a:solidFill>
              </a:rPr>
              <a:t>1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1324" y="215434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rgbClr val="FFFFFF"/>
                </a:solidFill>
              </a:rPr>
              <a:t>2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2158" y="259078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rgbClr val="FFFFFF"/>
                </a:solidFill>
              </a:rPr>
              <a:t>3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456" y="519022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FFFF"/>
                </a:solidFill>
              </a:rPr>
              <a:t>4</a:t>
            </a:r>
            <a:endParaRPr lang="ko-KR" altLang="en-US" sz="900" b="1" dirty="0">
              <a:solidFill>
                <a:srgbClr val="FFFFFF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52987" y="610204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rgbClr val="FFFFFF"/>
                </a:solidFill>
              </a:rPr>
              <a:t>5</a:t>
            </a: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16629" y="610204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FFFF"/>
                </a:solidFill>
              </a:rPr>
              <a:t>6</a:t>
            </a:r>
            <a:endParaRPr lang="ko-KR" altLang="en-US" sz="900" b="1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5053" y="6003883"/>
            <a:ext cx="31300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※</a:t>
            </a:r>
            <a:r>
              <a:rPr lang="ko-KR" altLang="en-US" sz="900" smtClean="0">
                <a:solidFill>
                  <a:srgbClr val="FF0000"/>
                </a:solidFill>
              </a:rPr>
              <a:t>이 페이지는 한번만 표시되며</a:t>
            </a:r>
            <a:r>
              <a:rPr lang="en-US" altLang="ko-KR" sz="900" smtClean="0">
                <a:solidFill>
                  <a:srgbClr val="FF0000"/>
                </a:solidFill>
              </a:rPr>
              <a:t>, </a:t>
            </a:r>
            <a:r>
              <a:rPr lang="ko-KR" altLang="en-US" sz="900" smtClean="0">
                <a:solidFill>
                  <a:srgbClr val="FF0000"/>
                </a:solidFill>
              </a:rPr>
              <a:t>입금 계좌번호 및 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71245" y="711805"/>
            <a:ext cx="1725507" cy="552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273" y="870950"/>
            <a:ext cx="120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/>
              <a:t>렌터카</a:t>
            </a:r>
            <a:endParaRPr lang="ko-KR" altLang="en-US" sz="1000" b="1"/>
          </a:p>
        </p:txBody>
      </p:sp>
      <p:sp>
        <p:nvSpPr>
          <p:cNvPr id="35" name="TextBox 34"/>
          <p:cNvSpPr txBox="1"/>
          <p:nvPr/>
        </p:nvSpPr>
        <p:spPr>
          <a:xfrm>
            <a:off x="313189" y="1338962"/>
            <a:ext cx="3303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홈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렌터카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예약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렌터카 예약자 정보 입력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예약 신청 완료</a:t>
            </a:r>
            <a:endParaRPr lang="ko-KR" altLang="en-US" sz="800" b="1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8070" y="429381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FFFF"/>
                </a:solidFill>
              </a:rPr>
              <a:t>6</a:t>
            </a:r>
            <a:endParaRPr lang="ko-KR" altLang="en-US" sz="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8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8526" y="4581128"/>
            <a:ext cx="6769681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1960" y="2564904"/>
            <a:ext cx="1800200" cy="1944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41639" y="3965453"/>
          <a:ext cx="6756568" cy="189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7422702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901019450"/>
                    </a:ext>
                  </a:extLst>
                </a:gridCol>
              </a:tblGrid>
              <a:tr h="3067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연료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예약시간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신청일자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승인상태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이용자명</a:t>
                      </a:r>
                    </a:p>
                    <a:p>
                      <a:pPr algn="ctr"/>
                      <a:endParaRPr lang="ko-KR" alt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모닝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경유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인수일</a:t>
                      </a:r>
                      <a:r>
                        <a:rPr lang="en-US" altLang="ko-KR" sz="800" dirty="0" smtClean="0"/>
                        <a:t>)2020-08-25</a:t>
                      </a:r>
                      <a:r>
                        <a:rPr lang="en-US" altLang="ko-KR" sz="800" baseline="0" dirty="0" smtClean="0"/>
                        <a:t> (08-00)~</a:t>
                      </a:r>
                    </a:p>
                    <a:p>
                      <a:pPr algn="ctr"/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반납일</a:t>
                      </a:r>
                      <a:r>
                        <a:rPr lang="en-US" altLang="ko-KR" sz="800" baseline="0" dirty="0" smtClean="0"/>
                        <a:t>)20</a:t>
                      </a:r>
                      <a:r>
                        <a:rPr lang="en-US" altLang="ko-KR" sz="800" dirty="0" smtClean="0"/>
                        <a:t>20</a:t>
                      </a:r>
                      <a:r>
                        <a:rPr lang="en-US" altLang="ko-KR" sz="800" baseline="0" dirty="0" smtClean="0"/>
                        <a:t>-08-26(08-00)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60000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열선시트 </a:t>
                      </a:r>
                      <a:r>
                        <a:rPr lang="en-US" altLang="ko-KR" sz="800" dirty="0" smtClean="0"/>
                        <a:t>+ </a:t>
                      </a:r>
                      <a:r>
                        <a:rPr lang="ko-KR" altLang="en-US" sz="800" dirty="0" smtClean="0"/>
                        <a:t>후방카메라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2019/08/23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예약 대기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김</a:t>
                      </a:r>
                      <a:r>
                        <a:rPr lang="en-US" altLang="ko-KR" sz="800" dirty="0" smtClean="0"/>
                        <a:t>*</a:t>
                      </a:r>
                      <a:r>
                        <a:rPr lang="ko-KR" altLang="en-US" sz="800" dirty="0" smtClean="0"/>
                        <a:t>이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K5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휘발유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인수일</a:t>
                      </a:r>
                      <a:r>
                        <a:rPr lang="en-US" altLang="ko-KR" sz="800" dirty="0" smtClean="0"/>
                        <a:t>) 2020-09-25</a:t>
                      </a:r>
                      <a:r>
                        <a:rPr lang="en-US" altLang="ko-KR" sz="800" baseline="0" dirty="0" smtClean="0"/>
                        <a:t> (08-00)~</a:t>
                      </a:r>
                    </a:p>
                    <a:p>
                      <a:pPr algn="ctr"/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반납일</a:t>
                      </a:r>
                      <a:r>
                        <a:rPr lang="en-US" altLang="ko-KR" sz="800" baseline="0" dirty="0" smtClean="0"/>
                        <a:t>)20</a:t>
                      </a:r>
                      <a:r>
                        <a:rPr lang="en-US" altLang="ko-KR" sz="800" dirty="0" smtClean="0"/>
                        <a:t>20</a:t>
                      </a:r>
                      <a:r>
                        <a:rPr lang="en-US" altLang="ko-KR" sz="800" baseline="0" dirty="0" smtClean="0"/>
                        <a:t>-09-26(08-00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70000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후방카메라 </a:t>
                      </a:r>
                      <a:r>
                        <a:rPr lang="en-US" altLang="ko-KR" sz="800" dirty="0" smtClean="0"/>
                        <a:t>+ </a:t>
                      </a:r>
                      <a:r>
                        <a:rPr lang="ko-KR" altLang="en-US" sz="800" dirty="0" smtClean="0"/>
                        <a:t>후방센서 </a:t>
                      </a:r>
                      <a:r>
                        <a:rPr lang="en-US" altLang="ko-KR" sz="800" dirty="0" smtClean="0"/>
                        <a:t>+ </a:t>
                      </a:r>
                      <a:r>
                        <a:rPr lang="ko-KR" altLang="en-US" sz="800" dirty="0" err="1" smtClean="0"/>
                        <a:t>리모컨키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2019/08/22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예약완료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</a:t>
                      </a:r>
                      <a:r>
                        <a:rPr lang="en-US" altLang="ko-KR" sz="800" dirty="0" smtClean="0"/>
                        <a:t>*</a:t>
                      </a:r>
                      <a:r>
                        <a:rPr lang="ko-KR" altLang="en-US" sz="800" dirty="0" smtClean="0"/>
                        <a:t>유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Sm3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LPG</a:t>
                      </a:r>
                      <a:endParaRPr lang="ko-KR" altLang="en-US" sz="800" smtClean="0"/>
                    </a:p>
                    <a:p>
                      <a:pPr algn="ctr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인수일</a:t>
                      </a:r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)20</a:t>
                      </a:r>
                      <a:r>
                        <a:rPr lang="en-US" altLang="ko-KR" sz="800" smtClean="0"/>
                        <a:t>20</a:t>
                      </a:r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-10-25 (08-00)~</a:t>
                      </a:r>
                    </a:p>
                    <a:p>
                      <a:pPr algn="ctr"/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반납일</a:t>
                      </a:r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)20</a:t>
                      </a:r>
                      <a:r>
                        <a:rPr lang="en-US" altLang="ko-KR" sz="800" smtClean="0"/>
                        <a:t>20</a:t>
                      </a:r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-10-26(08-00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70000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블랙박스 </a:t>
                      </a:r>
                      <a:r>
                        <a:rPr lang="en-US" altLang="ko-KR" sz="800" dirty="0" smtClean="0"/>
                        <a:t>+ </a:t>
                      </a:r>
                      <a:r>
                        <a:rPr lang="ko-KR" altLang="en-US" sz="800" dirty="0" smtClean="0"/>
                        <a:t>스마트키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2019/08/20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err="1" smtClean="0"/>
                        <a:t>렌트중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김</a:t>
                      </a:r>
                      <a:r>
                        <a:rPr lang="en-US" altLang="ko-KR" sz="800" smtClean="0"/>
                        <a:t>*</a:t>
                      </a:r>
                      <a:r>
                        <a:rPr lang="ko-KR" altLang="en-US" sz="800" smtClean="0"/>
                        <a:t>우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그렌져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전기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인수일</a:t>
                      </a:r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)20</a:t>
                      </a:r>
                      <a:r>
                        <a:rPr lang="en-US" altLang="ko-KR" sz="800" smtClean="0"/>
                        <a:t>20</a:t>
                      </a:r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-11-25 (08-00)~</a:t>
                      </a:r>
                    </a:p>
                    <a:p>
                      <a:pPr algn="ctr"/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반납일</a:t>
                      </a:r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)20</a:t>
                      </a:r>
                      <a:r>
                        <a:rPr lang="en-US" altLang="ko-KR" sz="800" smtClean="0"/>
                        <a:t>20</a:t>
                      </a:r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-11-26(08-00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70000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후방센서 </a:t>
                      </a:r>
                      <a:r>
                        <a:rPr lang="en-US" altLang="ko-KR" sz="800" smtClean="0"/>
                        <a:t>+ </a:t>
                      </a:r>
                      <a:r>
                        <a:rPr lang="ko-KR" altLang="en-US" sz="800" smtClean="0"/>
                        <a:t>선루프 </a:t>
                      </a:r>
                      <a:r>
                        <a:rPr lang="en-US" altLang="ko-KR" sz="800" smtClean="0"/>
                        <a:t>+ </a:t>
                      </a:r>
                      <a:r>
                        <a:rPr lang="ko-KR" altLang="en-US" sz="800" smtClean="0"/>
                        <a:t>블랙박스</a:t>
                      </a:r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2019/07/18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반납 완료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양</a:t>
                      </a:r>
                      <a:r>
                        <a:rPr lang="en-US" altLang="ko-KR" sz="800" dirty="0" smtClean="0"/>
                        <a:t>*</a:t>
                      </a:r>
                      <a:r>
                        <a:rPr lang="ko-KR" altLang="en-US" sz="800" dirty="0" smtClean="0"/>
                        <a:t>진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395536" y="2996952"/>
            <a:ext cx="6385883" cy="0"/>
          </a:xfrm>
          <a:prstGeom prst="line">
            <a:avLst/>
          </a:prstGeom>
          <a:ln w="158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3605" y="2730901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0000"/>
                </a:solidFill>
              </a:rPr>
              <a:t>나의 예약정보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1760" y="629080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0000"/>
                </a:solidFill>
              </a:rPr>
              <a:t>&lt;	1	&gt;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34" name="Shape 721"/>
          <p:cNvGraphicFramePr/>
          <p:nvPr>
            <p:extLst>
              <p:ext uri="{D42A27DB-BD31-4B8C-83A1-F6EECF244321}">
                <p14:modId xmlns:p14="http://schemas.microsoft.com/office/powerpoint/2010/main" val="3789875398"/>
              </p:ext>
            </p:extLst>
          </p:nvPr>
        </p:nvGraphicFramePr>
        <p:xfrm>
          <a:off x="7092280" y="569120"/>
          <a:ext cx="2016224" cy="27629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로그인한 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렌트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정보를 불러와 리스트로 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리스트에서 행선택시 상세페이지로 이동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페이징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처리 기준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 묶음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최대 행 개수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Char char="•"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&lt;&lt; 1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페이지로 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Char char="•"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&lt;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페이지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Char char="•"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 페이지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Char char="•"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&gt;&gt;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마지막 페이지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Char char="•"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 해당 페이지로 이동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로그인한 회원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ID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렌트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정보가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없을경우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출력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상품명 클릭 시 예약 상세페이지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나의 예약정보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 이동합니다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309263"/>
                  </a:ext>
                </a:extLst>
              </a:tr>
              <a:tr h="2260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로고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클릭 시 메인 페이지로 이동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32946" y="429309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FFFFFF"/>
                </a:solidFill>
              </a:rPr>
              <a:t>2</a:t>
            </a:r>
            <a:endParaRPr lang="en-US" altLang="ko-KR" sz="900" b="1" dirty="0" smtClean="0">
              <a:solidFill>
                <a:srgbClr val="FFFFFF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97010" y="621460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7836" y="391087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FFFFFF"/>
                </a:solidFill>
              </a:rPr>
              <a:t>1</a:t>
            </a:r>
            <a:endParaRPr lang="en-US" altLang="ko-KR" sz="900" b="1" dirty="0" smtClean="0">
              <a:solidFill>
                <a:srgbClr val="FFFFFF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2164" y="22048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FFFFFF"/>
                </a:solidFill>
              </a:rPr>
              <a:t>4</a:t>
            </a:r>
            <a:endParaRPr lang="en-US" altLang="ko-KR" sz="900" b="1" dirty="0" smtClean="0">
              <a:solidFill>
                <a:srgbClr val="FFFFFF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3527886" y="3068960"/>
            <a:ext cx="1" cy="55330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11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16216" y="105579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1/1</a:t>
            </a:r>
            <a:endParaRPr lang="ko-KR" altLang="en-US" sz="80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8097" y="2350688"/>
          <a:ext cx="6840760" cy="380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2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연료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예약시간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신청일자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승인상태</a:t>
                      </a:r>
                      <a:endParaRPr lang="ko-KR" alt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이용자명</a:t>
                      </a:r>
                    </a:p>
                    <a:p>
                      <a:pPr algn="ctr"/>
                      <a:endParaRPr lang="ko-KR" alt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95736" y="105579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내 이용 정보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14232" y="699021"/>
            <a:ext cx="17641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76127" y="457781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FFFFFF"/>
                </a:solidFill>
              </a:rPr>
              <a:t>5</a:t>
            </a:r>
            <a:endParaRPr lang="en-US" altLang="ko-KR" sz="900" b="1" dirty="0" smtClean="0">
              <a:solidFill>
                <a:srgbClr val="FFFFFF"/>
              </a:solidFill>
            </a:endParaRPr>
          </a:p>
        </p:txBody>
      </p:sp>
      <p:cxnSp>
        <p:nvCxnSpPr>
          <p:cNvPr id="17" name="직선 화살표 연결선 16"/>
          <p:cNvCxnSpPr>
            <a:stCxn id="25" idx="3"/>
          </p:cNvCxnSpPr>
          <p:nvPr/>
        </p:nvCxnSpPr>
        <p:spPr>
          <a:xfrm flipV="1">
            <a:off x="228527" y="2730901"/>
            <a:ext cx="6935761" cy="1923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849" y="4046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564" y="1340131"/>
            <a:ext cx="3214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홈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로그인 후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메인페이지 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마이페이지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내 이용 정보</a:t>
            </a:r>
            <a:endParaRPr lang="ko-KR" altLang="en-US" sz="800" b="1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8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5736" y="105579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예약 상세 내역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graphicFrame>
        <p:nvGraphicFramePr>
          <p:cNvPr id="34" name="Shape 721"/>
          <p:cNvGraphicFramePr/>
          <p:nvPr>
            <p:extLst>
              <p:ext uri="{D42A27DB-BD31-4B8C-83A1-F6EECF244321}">
                <p14:modId xmlns:p14="http://schemas.microsoft.com/office/powerpoint/2010/main" val="1649643139"/>
              </p:ext>
            </p:extLst>
          </p:nvPr>
        </p:nvGraphicFramePr>
        <p:xfrm>
          <a:off x="7092280" y="569121"/>
          <a:ext cx="2016224" cy="2608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렌터카 등록된 차량의 이미지를 불러와서 고정이미지로 보여준다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예약 취소 버튼 클릭 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알림 창에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예약이 취소 되었다는 문구와 함께 예약 정보를 삭제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후 목록으로 이동합니다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 버튼 클릭 시 이전 페이지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나의 예약내역으로 다시 이동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환불 요청 버튼은 입금완료 상태에서만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활성화하며 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시 환불요청페이지로 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후기 작성 버튼은 </a:t>
                      </a:r>
                      <a:r>
                        <a:rPr lang="ko-KR" altLang="en-US" sz="800" dirty="0" err="1" smtClean="0"/>
                        <a:t>렌트</a:t>
                      </a:r>
                      <a:r>
                        <a:rPr lang="ko-KR" altLang="en-US" sz="800" baseline="0" dirty="0" smtClean="0"/>
                        <a:t> 상품</a:t>
                      </a:r>
                      <a:r>
                        <a:rPr lang="ko-KR" altLang="en-US" sz="800" dirty="0" smtClean="0"/>
                        <a:t>을 반납한 경우에만 활성화</a:t>
                      </a:r>
                      <a:r>
                        <a:rPr lang="ko-KR" altLang="en-US" sz="800" baseline="0" dirty="0" smtClean="0"/>
                        <a:t> 후기 작성 버튼 클릭 시 후기 </a:t>
                      </a:r>
                      <a:r>
                        <a:rPr lang="ko-KR" altLang="en-US" sz="800" baseline="0" smtClean="0"/>
                        <a:t>게시판 입력폼으로 이동합니다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0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로고 클릭 시 메인 페이지로 이동</a:t>
                      </a:r>
                      <a:endParaRPr lang="en-US" altLang="ko-KR" sz="800" dirty="0" smtClean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5" name="직선 연결선 84"/>
          <p:cNvCxnSpPr/>
          <p:nvPr/>
        </p:nvCxnSpPr>
        <p:spPr bwMode="auto">
          <a:xfrm>
            <a:off x="683568" y="3610002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706553" y="330084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유의사항</a:t>
            </a:r>
            <a:endParaRPr lang="ko-KR" altLang="en-US" sz="7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 bwMode="auto">
          <a:xfrm>
            <a:off x="683568" y="4554030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706553" y="429392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이용자</a:t>
            </a:r>
            <a:endParaRPr lang="ko-KR" altLang="en-US" sz="7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1" name="직선 연결선 90"/>
          <p:cNvCxnSpPr/>
          <p:nvPr/>
        </p:nvCxnSpPr>
        <p:spPr bwMode="auto">
          <a:xfrm>
            <a:off x="683568" y="6158497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3738482" y="429392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연락처</a:t>
            </a:r>
            <a:endParaRPr lang="ko-KR" altLang="en-US" sz="7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6553" y="362970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000000"/>
                </a:solidFill>
                <a:latin typeface="맑은 고딕" panose="020B0503020000020004" pitchFamily="50" charset="-127"/>
              </a:rPr>
              <a:t>환불규</a:t>
            </a:r>
            <a:r>
              <a:rPr lang="ko-KR" altLang="en-US" sz="700">
                <a:solidFill>
                  <a:srgbClr val="000000"/>
                </a:solidFill>
                <a:latin typeface="맑은 고딕" panose="020B0503020000020004" pitchFamily="50" charset="-127"/>
              </a:rPr>
              <a:t>정</a:t>
            </a:r>
          </a:p>
        </p:txBody>
      </p:sp>
      <p:cxnSp>
        <p:nvCxnSpPr>
          <p:cNvPr id="98" name="직선 연결선 97"/>
          <p:cNvCxnSpPr/>
          <p:nvPr/>
        </p:nvCxnSpPr>
        <p:spPr bwMode="auto">
          <a:xfrm>
            <a:off x="683568" y="2903222"/>
            <a:ext cx="280023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706553" y="264311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전화번호</a:t>
            </a:r>
            <a:endParaRPr lang="ko-KR" altLang="en-US" sz="7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 bwMode="auto">
          <a:xfrm>
            <a:off x="683568" y="3224064"/>
            <a:ext cx="273630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706553" y="296395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000000"/>
                </a:solidFill>
                <a:latin typeface="맑은 고딕" panose="020B0503020000020004" pitchFamily="50" charset="-127"/>
              </a:rPr>
              <a:t>결제금</a:t>
            </a:r>
            <a:r>
              <a:rPr lang="ko-KR" altLang="en-US" sz="700">
                <a:solidFill>
                  <a:srgbClr val="000000"/>
                </a:solidFill>
                <a:latin typeface="맑은 고딕" panose="020B0503020000020004" pitchFamily="50" charset="-127"/>
              </a:rPr>
              <a:t>액</a:t>
            </a:r>
          </a:p>
        </p:txBody>
      </p:sp>
      <p:cxnSp>
        <p:nvCxnSpPr>
          <p:cNvPr id="102" name="직선 연결선 101"/>
          <p:cNvCxnSpPr/>
          <p:nvPr/>
        </p:nvCxnSpPr>
        <p:spPr bwMode="auto">
          <a:xfrm>
            <a:off x="683568" y="1908611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683568" y="2245495"/>
            <a:ext cx="280023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6553" y="198538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err="1">
                <a:solidFill>
                  <a:srgbClr val="000000"/>
                </a:solidFill>
                <a:latin typeface="맑은 고딕" panose="020B0503020000020004" pitchFamily="50" charset="-127"/>
              </a:rPr>
              <a:t>차</a:t>
            </a:r>
            <a:r>
              <a:rPr lang="ko-KR" altLang="en-US" sz="70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량명</a:t>
            </a:r>
            <a:endParaRPr lang="ko-KR" altLang="en-US" sz="7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06553" y="2306229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아이디</a:t>
            </a:r>
            <a:endParaRPr lang="en-US" altLang="ko-KR" sz="70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 bwMode="auto">
          <a:xfrm>
            <a:off x="683568" y="2566338"/>
            <a:ext cx="280023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/>
          <p:cNvCxnSpPr/>
          <p:nvPr/>
        </p:nvCxnSpPr>
        <p:spPr bwMode="auto">
          <a:xfrm>
            <a:off x="707884" y="4871202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683568" y="5544971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706553" y="528486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인수지역</a:t>
            </a:r>
            <a:endParaRPr lang="ko-KR" altLang="en-US" sz="7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6553" y="5621747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000000"/>
                </a:solidFill>
                <a:latin typeface="맑은 고딕" panose="020B0503020000020004" pitchFamily="50" charset="-127"/>
              </a:rPr>
              <a:t>대여 차량</a:t>
            </a:r>
            <a:endParaRPr lang="ko-KR" altLang="en-US" sz="7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6" name="직선 연결선 115"/>
          <p:cNvCxnSpPr/>
          <p:nvPr/>
        </p:nvCxnSpPr>
        <p:spPr bwMode="auto">
          <a:xfrm>
            <a:off x="683568" y="5216108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706553" y="495600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예약시</a:t>
            </a:r>
            <a:r>
              <a:rPr lang="ko-KR" altLang="en-US" sz="700">
                <a:solidFill>
                  <a:srgbClr val="000000"/>
                </a:solidFill>
                <a:latin typeface="맑은 고딕" panose="020B0503020000020004" pitchFamily="50" charset="-127"/>
              </a:rPr>
              <a:t>간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720850" y="6250719"/>
            <a:ext cx="755999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목록보기</a:t>
            </a:r>
            <a:endParaRPr lang="ko-KR" altLang="en-US" sz="70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344740" y="1907264"/>
            <a:ext cx="6385883" cy="0"/>
          </a:xfrm>
          <a:prstGeom prst="line">
            <a:avLst/>
          </a:prstGeom>
          <a:ln w="158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44740" y="166104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0000"/>
                </a:solidFill>
              </a:rPr>
              <a:t>나의 예약정보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07884" y="462124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예약일자</a:t>
            </a:r>
            <a:endParaRPr lang="ko-KR" altLang="en-US" sz="7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3537681" y="1985387"/>
            <a:ext cx="3159268" cy="1417568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00303" y="2071501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예약차량 이미지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cxnSp>
        <p:nvCxnSpPr>
          <p:cNvPr id="152" name="직선 연결선 151"/>
          <p:cNvCxnSpPr/>
          <p:nvPr/>
        </p:nvCxnSpPr>
        <p:spPr bwMode="auto">
          <a:xfrm>
            <a:off x="669607" y="4257108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1435143" y="1987773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k5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436474" y="2311231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ader12@naver.com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443852" y="2631516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010-3640-5119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443403" y="2951352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50000   </a:t>
            </a:r>
            <a:r>
              <a:rPr lang="ko-KR" altLang="en-US" sz="800" smtClean="0">
                <a:solidFill>
                  <a:srgbClr val="000000"/>
                </a:solidFill>
              </a:rPr>
              <a:t>원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443403" y="3194350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000000"/>
                </a:solidFill>
              </a:rPr>
              <a:t>차량내 흡연금지</a:t>
            </a:r>
            <a:r>
              <a:rPr lang="en-US" altLang="ko-KR" sz="800" smtClean="0">
                <a:solidFill>
                  <a:srgbClr val="000000"/>
                </a:solidFill>
              </a:rPr>
              <a:t>..   </a:t>
            </a:r>
          </a:p>
          <a:p>
            <a:r>
              <a:rPr lang="ko-KR" altLang="en-US" sz="800" smtClean="0">
                <a:solidFill>
                  <a:srgbClr val="000000"/>
                </a:solidFill>
              </a:rPr>
              <a:t>탑승인원 정원 초과 금지</a:t>
            </a:r>
            <a:endParaRPr lang="en-US" altLang="ko-KR" sz="800" smtClean="0">
              <a:solidFill>
                <a:srgbClr val="000000"/>
              </a:solidFill>
            </a:endParaRPr>
          </a:p>
          <a:p>
            <a:r>
              <a:rPr lang="ko-KR" altLang="en-US" sz="800" smtClean="0">
                <a:solidFill>
                  <a:srgbClr val="000000"/>
                </a:solidFill>
              </a:rPr>
              <a:t>모든 쓰레기는 탑승자 본인이 수거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473219" y="3610002"/>
            <a:ext cx="2414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800" err="1" smtClean="0"/>
              <a:t>사용일</a:t>
            </a:r>
            <a:r>
              <a:rPr lang="en-US" altLang="ko-KR" sz="800" smtClean="0"/>
              <a:t> </a:t>
            </a:r>
            <a:r>
              <a:rPr lang="en-US" altLang="ko-KR" sz="800" err="1"/>
              <a:t>기준</a:t>
            </a:r>
            <a:r>
              <a:rPr lang="en-US" altLang="ko-KR" sz="800"/>
              <a:t> 8일전 </a:t>
            </a:r>
            <a:r>
              <a:rPr lang="en-US" altLang="ko-KR" sz="800" err="1"/>
              <a:t>취소</a:t>
            </a:r>
            <a:r>
              <a:rPr lang="en-US" altLang="ko-KR" sz="800"/>
              <a:t> 100% </a:t>
            </a:r>
            <a:r>
              <a:rPr lang="en-US" altLang="ko-KR" sz="800" err="1"/>
              <a:t>환불</a:t>
            </a:r>
            <a:r>
              <a:rPr lang="en-US" altLang="ko-KR" sz="800"/>
              <a:t/>
            </a:r>
            <a:br>
              <a:rPr lang="en-US" altLang="ko-KR" sz="800"/>
            </a:br>
            <a:r>
              <a:rPr lang="en-US" altLang="ko-KR" sz="800" err="1" smtClean="0"/>
              <a:t>사용일</a:t>
            </a:r>
            <a:r>
              <a:rPr lang="en-US" altLang="ko-KR" sz="800" smtClean="0"/>
              <a:t> </a:t>
            </a:r>
            <a:r>
              <a:rPr lang="en-US" altLang="ko-KR" sz="800" err="1"/>
              <a:t>기준</a:t>
            </a:r>
            <a:r>
              <a:rPr lang="en-US" altLang="ko-KR" sz="800"/>
              <a:t> 7~5일전 </a:t>
            </a:r>
            <a:r>
              <a:rPr lang="en-US" altLang="ko-KR" sz="800" err="1"/>
              <a:t>취소</a:t>
            </a:r>
            <a:r>
              <a:rPr lang="en-US" altLang="ko-KR" sz="800"/>
              <a:t> </a:t>
            </a:r>
            <a:r>
              <a:rPr lang="en-US" altLang="ko-KR" sz="800" err="1"/>
              <a:t>전체비용의</a:t>
            </a:r>
            <a:r>
              <a:rPr lang="en-US" altLang="ko-KR" sz="800"/>
              <a:t> 30% </a:t>
            </a:r>
            <a:r>
              <a:rPr lang="en-US" altLang="ko-KR" sz="800" err="1"/>
              <a:t>부과</a:t>
            </a:r>
            <a:r>
              <a:rPr lang="en-US" altLang="ko-KR" sz="800"/>
              <a:t/>
            </a:r>
            <a:br>
              <a:rPr lang="en-US" altLang="ko-KR" sz="800"/>
            </a:br>
            <a:r>
              <a:rPr lang="en-US" altLang="ko-KR" sz="800" err="1" smtClean="0"/>
              <a:t>사용일</a:t>
            </a:r>
            <a:r>
              <a:rPr lang="en-US" altLang="ko-KR" sz="800" smtClean="0"/>
              <a:t> </a:t>
            </a:r>
            <a:r>
              <a:rPr lang="en-US" altLang="ko-KR" sz="800" err="1"/>
              <a:t>기준</a:t>
            </a:r>
            <a:r>
              <a:rPr lang="en-US" altLang="ko-KR" sz="800"/>
              <a:t> 4~3일전 </a:t>
            </a:r>
            <a:r>
              <a:rPr lang="en-US" altLang="ko-KR" sz="800" err="1"/>
              <a:t>취소</a:t>
            </a:r>
            <a:r>
              <a:rPr lang="en-US" altLang="ko-KR" sz="800"/>
              <a:t> </a:t>
            </a:r>
            <a:r>
              <a:rPr lang="en-US" altLang="ko-KR" sz="800" err="1"/>
              <a:t>전체비용의</a:t>
            </a:r>
            <a:r>
              <a:rPr lang="en-US" altLang="ko-KR" sz="800"/>
              <a:t> 50% </a:t>
            </a:r>
            <a:r>
              <a:rPr lang="en-US" altLang="ko-KR" sz="800" err="1"/>
              <a:t>부과</a:t>
            </a:r>
            <a:r>
              <a:rPr lang="en-US" altLang="ko-KR" sz="800"/>
              <a:t/>
            </a:r>
            <a:br>
              <a:rPr lang="en-US" altLang="ko-KR" sz="800"/>
            </a:br>
            <a:r>
              <a:rPr lang="en-US" altLang="ko-KR" sz="800" err="1" smtClean="0"/>
              <a:t>사용일</a:t>
            </a:r>
            <a:r>
              <a:rPr lang="en-US" altLang="ko-KR" sz="800" smtClean="0"/>
              <a:t> </a:t>
            </a:r>
            <a:r>
              <a:rPr lang="en-US" altLang="ko-KR" sz="800" err="1"/>
              <a:t>기준</a:t>
            </a:r>
            <a:r>
              <a:rPr lang="en-US" altLang="ko-KR" sz="800"/>
              <a:t> 2~1일전 </a:t>
            </a:r>
            <a:r>
              <a:rPr lang="en-US" altLang="ko-KR" sz="800" err="1"/>
              <a:t>취소</a:t>
            </a:r>
            <a:r>
              <a:rPr lang="en-US" altLang="ko-KR" sz="800"/>
              <a:t> </a:t>
            </a:r>
            <a:r>
              <a:rPr lang="en-US" altLang="ko-KR" sz="800" err="1"/>
              <a:t>전체비용의</a:t>
            </a:r>
            <a:r>
              <a:rPr lang="en-US" altLang="ko-KR" sz="800"/>
              <a:t> 70% </a:t>
            </a:r>
            <a:r>
              <a:rPr lang="en-US" altLang="ko-KR" sz="800" err="1"/>
              <a:t>부과</a:t>
            </a:r>
            <a:r>
              <a:rPr lang="en-US" altLang="ko-KR" sz="800"/>
              <a:t/>
            </a:r>
            <a:br>
              <a:rPr lang="en-US" altLang="ko-KR" sz="800"/>
            </a:br>
            <a:r>
              <a:rPr lang="en-US" altLang="ko-KR" sz="800" err="1" smtClean="0"/>
              <a:t>여행</a:t>
            </a:r>
            <a:r>
              <a:rPr lang="en-US" altLang="ko-KR" sz="800" smtClean="0"/>
              <a:t> </a:t>
            </a:r>
            <a:r>
              <a:rPr lang="en-US" altLang="ko-KR" sz="800"/>
              <a:t>24시간 </a:t>
            </a:r>
            <a:r>
              <a:rPr lang="en-US" altLang="ko-KR" sz="800" err="1"/>
              <a:t>전~당일</a:t>
            </a:r>
            <a:r>
              <a:rPr lang="en-US" altLang="ko-KR" sz="800"/>
              <a:t> </a:t>
            </a:r>
            <a:r>
              <a:rPr lang="en-US" altLang="ko-KR" sz="800" err="1"/>
              <a:t>취소</a:t>
            </a:r>
            <a:r>
              <a:rPr lang="en-US" altLang="ko-KR" sz="800"/>
              <a:t> </a:t>
            </a:r>
            <a:r>
              <a:rPr lang="en-US" altLang="ko-KR" sz="800" err="1"/>
              <a:t>전체비용</a:t>
            </a:r>
            <a:r>
              <a:rPr lang="en-US" altLang="ko-KR" sz="800"/>
              <a:t> </a:t>
            </a:r>
            <a:r>
              <a:rPr lang="en-US" altLang="ko-KR" sz="800" err="1"/>
              <a:t>환불</a:t>
            </a:r>
            <a:r>
              <a:rPr lang="en-US" altLang="ko-KR" sz="800"/>
              <a:t> </a:t>
            </a:r>
            <a:r>
              <a:rPr lang="en-US" altLang="ko-KR" sz="800" err="1"/>
              <a:t>불가</a:t>
            </a:r>
            <a:endParaRPr lang="en-US" altLang="ko-KR" sz="800"/>
          </a:p>
          <a:p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435452" y="4606705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2020-04-03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204209" y="4278918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010-1111-2222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435452" y="5287030"/>
            <a:ext cx="960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000000"/>
                </a:solidFill>
              </a:rPr>
              <a:t>제주 공항 주차장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427501" y="5606286"/>
            <a:ext cx="2483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000000"/>
                </a:solidFill>
              </a:rPr>
              <a:t>차량번호</a:t>
            </a:r>
            <a:r>
              <a:rPr lang="en-US" altLang="ko-KR" sz="800" smtClean="0">
                <a:solidFill>
                  <a:srgbClr val="000000"/>
                </a:solidFill>
              </a:rPr>
              <a:t>:18</a:t>
            </a:r>
            <a:r>
              <a:rPr lang="ko-KR" altLang="en-US" sz="800">
                <a:solidFill>
                  <a:srgbClr val="000000"/>
                </a:solidFill>
              </a:rPr>
              <a:t>호</a:t>
            </a:r>
            <a:r>
              <a:rPr lang="en-US" altLang="ko-KR" sz="800" smtClean="0">
                <a:solidFill>
                  <a:srgbClr val="000000"/>
                </a:solidFill>
              </a:rPr>
              <a:t> 2185 K5 </a:t>
            </a:r>
            <a:r>
              <a:rPr lang="ko-KR" altLang="en-US" sz="800" err="1" smtClean="0">
                <a:solidFill>
                  <a:srgbClr val="000000"/>
                </a:solidFill>
              </a:rPr>
              <a:t>기본옵션</a:t>
            </a:r>
            <a:r>
              <a:rPr lang="ko-KR" altLang="en-US" sz="800" smtClean="0">
                <a:solidFill>
                  <a:srgbClr val="000000"/>
                </a:solidFill>
              </a:rPr>
              <a:t> </a:t>
            </a:r>
            <a:r>
              <a:rPr lang="en-US" altLang="ko-KR" sz="800" smtClean="0">
                <a:solidFill>
                  <a:srgbClr val="000000"/>
                </a:solidFill>
              </a:rPr>
              <a:t>| </a:t>
            </a:r>
            <a:r>
              <a:rPr lang="ko-KR" altLang="en-US" sz="800" smtClean="0">
                <a:solidFill>
                  <a:srgbClr val="000000"/>
                </a:solidFill>
              </a:rPr>
              <a:t>추가 옵션 </a:t>
            </a:r>
            <a:r>
              <a:rPr lang="en-US" altLang="ko-KR" sz="800" smtClean="0">
                <a:solidFill>
                  <a:srgbClr val="000000"/>
                </a:solidFill>
              </a:rPr>
              <a:t>:</a:t>
            </a:r>
            <a:r>
              <a:rPr lang="ko-KR" altLang="en-US" sz="800" smtClean="0">
                <a:solidFill>
                  <a:srgbClr val="000000"/>
                </a:solidFill>
              </a:rPr>
              <a:t>없음</a:t>
            </a:r>
            <a:endParaRPr lang="en-US" altLang="ko-KR" sz="800" smtClean="0">
              <a:solidFill>
                <a:srgbClr val="000000"/>
              </a:solidFill>
            </a:endParaRPr>
          </a:p>
          <a:p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435901" y="42946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000000"/>
                </a:solidFill>
              </a:rPr>
              <a:t>이인</a:t>
            </a:r>
            <a:r>
              <a:rPr lang="ko-KR" altLang="en-US" sz="800">
                <a:solidFill>
                  <a:srgbClr val="000000"/>
                </a:solidFill>
              </a:rPr>
              <a:t>섭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949759" y="5904540"/>
            <a:ext cx="814196" cy="2079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예약취소</a:t>
            </a:r>
            <a:endParaRPr lang="ko-KR" altLang="en-US" sz="70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3662282" y="208263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2" name="직사각형 171"/>
          <p:cNvSpPr/>
          <p:nvPr/>
        </p:nvSpPr>
        <p:spPr>
          <a:xfrm>
            <a:off x="2777581" y="578430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3" name="직사각형 172"/>
          <p:cNvSpPr/>
          <p:nvPr/>
        </p:nvSpPr>
        <p:spPr>
          <a:xfrm>
            <a:off x="5652826" y="6153114"/>
            <a:ext cx="152400" cy="153924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FFFFFF"/>
                </a:solidFill>
              </a:rPr>
              <a:t>3</a:t>
            </a:r>
            <a:endParaRPr lang="en-US" altLang="ko-KR" sz="900" b="1" smtClean="0">
              <a:solidFill>
                <a:srgbClr val="FFFF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718108" y="2586449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w : 584  h : 366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52521" y="1682203"/>
            <a:ext cx="6523735" cy="50050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81" name="직선 화살표 연결선 180"/>
          <p:cNvCxnSpPr>
            <a:stCxn id="149" idx="1"/>
          </p:cNvCxnSpPr>
          <p:nvPr/>
        </p:nvCxnSpPr>
        <p:spPr>
          <a:xfrm flipH="1" flipV="1">
            <a:off x="2163472" y="2050749"/>
            <a:ext cx="1374209" cy="64342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13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18166" y="4944669"/>
            <a:ext cx="2129698" cy="126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rgbClr val="000000"/>
                </a:solidFill>
              </a:rPr>
              <a:t>    2020-04-04</a:t>
            </a:r>
            <a:r>
              <a:rPr lang="en-US" altLang="ko-KR" sz="800">
                <a:solidFill>
                  <a:srgbClr val="000000"/>
                </a:solidFill>
              </a:rPr>
              <a:t>(</a:t>
            </a:r>
            <a:r>
              <a:rPr lang="ko-KR" altLang="en-US" sz="800" smtClean="0">
                <a:solidFill>
                  <a:srgbClr val="000000"/>
                </a:solidFill>
              </a:rPr>
              <a:t>인수일</a:t>
            </a:r>
            <a:r>
              <a:rPr lang="en-US" altLang="ko-KR" sz="800">
                <a:solidFill>
                  <a:srgbClr val="000000"/>
                </a:solidFill>
              </a:rPr>
              <a:t>)~2020-04-06(</a:t>
            </a:r>
            <a:r>
              <a:rPr lang="ko-KR" altLang="en-US" sz="800" smtClean="0">
                <a:solidFill>
                  <a:srgbClr val="000000"/>
                </a:solidFill>
              </a:rPr>
              <a:t>반납일</a:t>
            </a:r>
            <a:r>
              <a:rPr lang="en-US" altLang="ko-KR" sz="800" smtClean="0">
                <a:solidFill>
                  <a:srgbClr val="000000"/>
                </a:solidFill>
              </a:rPr>
              <a:t>)</a:t>
            </a:r>
            <a:endParaRPr lang="ko-KR" altLang="en-US" sz="800"/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669607" y="5821802"/>
            <a:ext cx="58072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719704" y="5914733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예약 상태</a:t>
            </a:r>
            <a:endParaRPr lang="ko-KR" altLang="en-US" sz="7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18509" y="588939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err="1" smtClean="0">
                <a:solidFill>
                  <a:srgbClr val="000000"/>
                </a:solidFill>
              </a:rPr>
              <a:t>입금대기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90414" y="5906331"/>
            <a:ext cx="814196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환불요청</a:t>
            </a:r>
            <a:endParaRPr lang="ko-KR" altLang="en-US" sz="70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96680" y="4909898"/>
            <a:ext cx="814196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후기작성</a:t>
            </a:r>
            <a:endParaRPr lang="ko-KR" altLang="en-US" sz="70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65042" y="5758478"/>
            <a:ext cx="152400" cy="153924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267979" y="4800017"/>
            <a:ext cx="152400" cy="153924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FFFFFF"/>
                </a:solidFill>
              </a:rPr>
              <a:t>5</a:t>
            </a:r>
            <a:endParaRPr lang="en-US" altLang="ko-KR" sz="900" b="1" smtClean="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16216" y="105579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1/1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19092" y="692696"/>
            <a:ext cx="17641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67" name="직사각형 66"/>
          <p:cNvSpPr/>
          <p:nvPr/>
        </p:nvSpPr>
        <p:spPr>
          <a:xfrm>
            <a:off x="2849" y="4046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774858" y="4623659"/>
            <a:ext cx="1891984" cy="129107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6" name="직선 화살표 연결선 5"/>
          <p:cNvCxnSpPr>
            <a:stCxn id="170" idx="3"/>
            <a:endCxn id="68" idx="1"/>
          </p:cNvCxnSpPr>
          <p:nvPr/>
        </p:nvCxnSpPr>
        <p:spPr>
          <a:xfrm flipV="1">
            <a:off x="3763955" y="5269196"/>
            <a:ext cx="1010903" cy="739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50454" y="5161469"/>
            <a:ext cx="1531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예약 취소가 완료 되었습니다</a:t>
            </a:r>
            <a:r>
              <a:rPr lang="en-US" altLang="ko-KR" sz="800" dirty="0" smtClean="0">
                <a:solidFill>
                  <a:srgbClr val="000000"/>
                </a:solidFill>
              </a:rPr>
              <a:t>.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564" y="1340131"/>
            <a:ext cx="4339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홈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로그인 후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메인페이지 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마이페이지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내 이용 정보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나의 예약 정보</a:t>
            </a:r>
            <a:endParaRPr lang="ko-KR" altLang="en-US" sz="800" b="1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0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80012" y="1628800"/>
            <a:ext cx="4176464" cy="4032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388024" y="1722129"/>
          <a:ext cx="3960440" cy="379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1864535185"/>
                    </a:ext>
                  </a:extLst>
                </a:gridCol>
              </a:tblGrid>
              <a:tr h="6847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환불 요청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017729"/>
                  </a:ext>
                </a:extLst>
              </a:tr>
              <a:tr h="6435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은행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98817"/>
                  </a:ext>
                </a:extLst>
              </a:tr>
              <a:tr h="702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환불 계좌번호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911234"/>
                  </a:ext>
                </a:extLst>
              </a:tr>
              <a:tr h="903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예금주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49073"/>
                  </a:ext>
                </a:extLst>
              </a:tr>
              <a:tr h="86167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699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5656" y="2687851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OO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</a:rPr>
              <a:t>은행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90528" y="2677680"/>
            <a:ext cx="1411396" cy="2964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75656" y="3377451"/>
            <a:ext cx="262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921-318641-01-010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5656" y="3398520"/>
            <a:ext cx="3672408" cy="2964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90528" y="4119360"/>
            <a:ext cx="262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</a:rPr>
              <a:t>홍길동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90528" y="4140429"/>
            <a:ext cx="3672408" cy="2964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68448" y="4543784"/>
            <a:ext cx="105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OO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</a:rPr>
              <a:t>은행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35896" y="2680510"/>
            <a:ext cx="1411396" cy="2964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04428" y="2706256"/>
            <a:ext cx="565556" cy="266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결제금액</a:t>
            </a:r>
            <a:r>
              <a:rPr lang="en-US" altLang="ko-KR" sz="700" smtClean="0">
                <a:solidFill>
                  <a:schemeClr val="tx1"/>
                </a:solidFill>
              </a:rPr>
              <a:t>: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6492" y="267768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70,000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</a:rPr>
              <a:t>원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80012" y="1628800"/>
            <a:ext cx="4176464" cy="4104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388024" y="1722128"/>
          <a:ext cx="3960440" cy="388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1864535185"/>
                    </a:ext>
                  </a:extLst>
                </a:gridCol>
              </a:tblGrid>
              <a:tr h="701562">
                <a:tc>
                  <a:txBody>
                    <a:bodyPr/>
                    <a:lstStyle/>
                    <a:p>
                      <a:pPr lvl="1"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환불 요청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017729"/>
                  </a:ext>
                </a:extLst>
              </a:tr>
              <a:tr h="659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은행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98817"/>
                  </a:ext>
                </a:extLst>
              </a:tr>
              <a:tr h="719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환불 계좌번호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911234"/>
                  </a:ext>
                </a:extLst>
              </a:tr>
              <a:tr h="92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예금주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49073"/>
                  </a:ext>
                </a:extLst>
              </a:tr>
              <a:tr h="8828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</a:rPr>
                        <a:t>※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</a:rPr>
                        <a:t>주의 사항</a:t>
                      </a:r>
                      <a:endParaRPr lang="en-US" altLang="ko-KR" sz="800" dirty="0" smtClean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</a:rPr>
                        <a:t>환불 요청버튼 클릭</a:t>
                      </a:r>
                      <a:r>
                        <a:rPr lang="ko-KR" altLang="en-US" sz="800" baseline="0" dirty="0" smtClean="0">
                          <a:solidFill>
                            <a:srgbClr val="C00000"/>
                          </a:solidFill>
                        </a:rPr>
                        <a:t> 시 환불 규정에 따라 환불처리가 완료되며</a:t>
                      </a:r>
                      <a:endParaRPr lang="en-US" altLang="ko-KR" sz="8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rgbClr val="C00000"/>
                          </a:solidFill>
                        </a:rPr>
                        <a:t>환불 도중 취소는 불가능합니다</a:t>
                      </a:r>
                      <a:r>
                        <a:rPr lang="en-US" altLang="ko-KR" sz="800" baseline="0" dirty="0" smtClean="0">
                          <a:solidFill>
                            <a:srgbClr val="C00000"/>
                          </a:solidFill>
                        </a:rPr>
                        <a:t>.</a:t>
                      </a:r>
                      <a:r>
                        <a:rPr lang="ko-KR" altLang="en-US" sz="800" baseline="0" dirty="0" smtClean="0">
                          <a:solidFill>
                            <a:srgbClr val="C00000"/>
                          </a:solidFill>
                        </a:rPr>
                        <a:t> 이를 참고하여 신중하게 결정하여 주시길 바랍니다</a:t>
                      </a:r>
                      <a:r>
                        <a:rPr lang="en-US" altLang="ko-KR" sz="800" baseline="0" dirty="0" smtClean="0">
                          <a:solidFill>
                            <a:srgbClr val="C00000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6992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75656" y="2687851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OO</a:t>
            </a:r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</a:rPr>
              <a:t>은행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90528" y="2677680"/>
            <a:ext cx="1411396" cy="2964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75656" y="3377451"/>
            <a:ext cx="262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</a:rPr>
              <a:t>921-318641-01-010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3398520"/>
            <a:ext cx="3672408" cy="2964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4119360"/>
            <a:ext cx="262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>
                    <a:lumMod val="75000"/>
                  </a:schemeClr>
                </a:solidFill>
              </a:rPr>
              <a:t>홍길동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90528" y="4140429"/>
            <a:ext cx="3672408" cy="2964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04428" y="2706256"/>
            <a:ext cx="565556" cy="266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결제금액</a:t>
            </a:r>
            <a:r>
              <a:rPr lang="en-US" altLang="ko-KR" sz="700" smtClean="0">
                <a:solidFill>
                  <a:schemeClr val="tx1"/>
                </a:solidFill>
              </a:rPr>
              <a:t>: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09548" y="2736003"/>
            <a:ext cx="1322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환불 정책 참고</a:t>
            </a:r>
            <a:endParaRPr lang="ko-KR" altLang="en-US" sz="800"/>
          </a:p>
        </p:txBody>
      </p:sp>
      <p:sp>
        <p:nvSpPr>
          <p:cNvPr id="30" name="TextBox 29"/>
          <p:cNvSpPr txBox="1"/>
          <p:nvPr/>
        </p:nvSpPr>
        <p:spPr>
          <a:xfrm>
            <a:off x="2339752" y="5271299"/>
            <a:ext cx="755999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환불 요청</a:t>
            </a:r>
            <a:endParaRPr lang="ko-KR" altLang="en-US" sz="70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24444" y="5271298"/>
            <a:ext cx="755999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환불 취소</a:t>
            </a:r>
            <a:endParaRPr lang="ko-KR" altLang="en-US" sz="70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33" name="Shape 721"/>
          <p:cNvGraphicFramePr/>
          <p:nvPr>
            <p:extLst/>
          </p:nvPr>
        </p:nvGraphicFramePr>
        <p:xfrm>
          <a:off x="7092280" y="569120"/>
          <a:ext cx="2016224" cy="17892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환불 요청 시 주의 사항 참고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환불 요청 버튼 클릭 시 내이용 정보</a:t>
                      </a:r>
                      <a:r>
                        <a:rPr lang="ko-KR" altLang="en-US" sz="800" baseline="0" dirty="0" smtClean="0"/>
                        <a:t> 페이지로</a:t>
                      </a:r>
                      <a:r>
                        <a:rPr lang="ko-KR" altLang="en-US" sz="800" dirty="0" smtClean="0"/>
                        <a:t> 이동하여 관리자가 확인 후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환불완료</a:t>
                      </a:r>
                      <a:r>
                        <a:rPr lang="ko-KR" altLang="en-US" sz="800" dirty="0" smtClean="0"/>
                        <a:t> 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결제금액은 환불정책에 따라 금액이 표시되며 환불 정책 참고 클릭 시 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공지사항</a:t>
                      </a:r>
                      <a:r>
                        <a:rPr lang="en-US" altLang="ko-KR" sz="800" dirty="0" smtClean="0"/>
                        <a:t>-&gt;</a:t>
                      </a:r>
                      <a:r>
                        <a:rPr lang="ko-KR" altLang="en-US" sz="800" dirty="0" smtClean="0"/>
                        <a:t>환불정책 페이지로 이동  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환불 취소 버튼 클릭 시</a:t>
                      </a:r>
                      <a:r>
                        <a:rPr lang="ko-KR" altLang="en-US" sz="800" baseline="0" dirty="0" smtClean="0"/>
                        <a:t> 내이용 정보 페이지로 이동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로고 클릭 시 메인 페이지로 이동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309263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323256" y="475528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FFFFFF"/>
                </a:solidFill>
              </a:rPr>
              <a:t>1</a:t>
            </a:r>
            <a:endParaRPr lang="en-US" altLang="ko-KR" sz="900" b="1" smtClean="0">
              <a:solidFill>
                <a:srgbClr val="FFFFFF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09610" y="521974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FFFFFF"/>
                </a:solidFill>
              </a:rPr>
              <a:t>2</a:t>
            </a:r>
            <a:endParaRPr lang="en-US" altLang="ko-KR" sz="900" b="1" smtClean="0">
              <a:solidFill>
                <a:srgbClr val="FFFFFF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020608" y="263310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FFFFFF"/>
                </a:solidFill>
              </a:rPr>
              <a:t>3</a:t>
            </a:r>
            <a:endParaRPr lang="en-US" altLang="ko-KR" sz="900" b="1" smtClean="0">
              <a:solidFill>
                <a:srgbClr val="FFFFFF"/>
              </a:solidFill>
            </a:endParaRPr>
          </a:p>
        </p:txBody>
      </p:sp>
      <p:sp>
        <p:nvSpPr>
          <p:cNvPr id="32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12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95736" y="105579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000000"/>
                </a:solidFill>
              </a:rPr>
              <a:t>환불 요청 </a:t>
            </a:r>
            <a:r>
              <a:rPr lang="ko-KR" altLang="en-US" sz="800">
                <a:solidFill>
                  <a:srgbClr val="000000"/>
                </a:solidFill>
              </a:rPr>
              <a:t>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16216" y="105579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1/1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641" y="1229426"/>
            <a:ext cx="5432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홈</a:t>
            </a:r>
            <a:r>
              <a:rPr lang="en-US" altLang="ko-KR" sz="800" b="1" smtClean="0"/>
              <a:t>-&gt;</a:t>
            </a:r>
            <a:r>
              <a:rPr lang="ko-KR" altLang="en-US" sz="800" b="1" smtClean="0"/>
              <a:t>로그인 </a:t>
            </a:r>
            <a:r>
              <a:rPr lang="ko-KR" altLang="en-US" sz="800" b="1" dirty="0" smtClean="0"/>
              <a:t>후 </a:t>
            </a:r>
            <a:r>
              <a:rPr lang="en-US" altLang="ko-KR" sz="800" b="1" dirty="0" smtClean="0"/>
              <a:t>-&gt;</a:t>
            </a:r>
            <a:r>
              <a:rPr lang="ko-KR" altLang="en-US" sz="800" b="1" dirty="0" smtClean="0"/>
              <a:t>메인 페이지</a:t>
            </a:r>
            <a:r>
              <a:rPr lang="en-US" altLang="ko-KR" sz="800" b="1" dirty="0" smtClean="0"/>
              <a:t>-&gt;</a:t>
            </a:r>
            <a:r>
              <a:rPr lang="ko-KR" altLang="en-US" sz="800" b="1" dirty="0" smtClean="0"/>
              <a:t>메뉴에서</a:t>
            </a:r>
            <a:r>
              <a:rPr lang="en-US" altLang="ko-KR" sz="800" b="1" dirty="0" smtClean="0"/>
              <a:t>-&gt;</a:t>
            </a:r>
            <a:r>
              <a:rPr lang="ko-KR" altLang="en-US" sz="800" b="1" dirty="0" smtClean="0"/>
              <a:t>마이 페이지</a:t>
            </a:r>
            <a:r>
              <a:rPr lang="en-US" altLang="ko-KR" sz="800" b="1" dirty="0" smtClean="0"/>
              <a:t>-&gt;</a:t>
            </a:r>
            <a:r>
              <a:rPr lang="ko-KR" altLang="en-US" sz="800" b="1" dirty="0" smtClean="0"/>
              <a:t>내이용 정보</a:t>
            </a:r>
            <a:r>
              <a:rPr lang="en-US" altLang="ko-KR" sz="800" b="1" dirty="0" smtClean="0"/>
              <a:t>-&gt;</a:t>
            </a:r>
            <a:r>
              <a:rPr lang="ko-KR" altLang="en-US" sz="800" b="1" dirty="0" smtClean="0"/>
              <a:t>예약 상품명 클릭</a:t>
            </a:r>
            <a:r>
              <a:rPr lang="en-US" altLang="ko-KR" sz="800" b="1" dirty="0" smtClean="0"/>
              <a:t>-&gt;</a:t>
            </a:r>
            <a:r>
              <a:rPr lang="ko-KR" altLang="en-US" sz="800" b="1" dirty="0" smtClean="0"/>
              <a:t>예약 상세 내역</a:t>
            </a:r>
            <a:r>
              <a:rPr lang="en-US" altLang="ko-KR" sz="800" b="1" dirty="0" smtClean="0"/>
              <a:t>-&gt;</a:t>
            </a:r>
            <a:r>
              <a:rPr lang="ko-KR" altLang="en-US" sz="800" b="1" dirty="0" smtClean="0"/>
              <a:t>환불 요청</a:t>
            </a:r>
            <a:endParaRPr lang="ko-KR" altLang="en-US" sz="800" b="1" dirty="0"/>
          </a:p>
        </p:txBody>
      </p:sp>
      <p:sp>
        <p:nvSpPr>
          <p:cNvPr id="40" name="직사각형 39"/>
          <p:cNvSpPr/>
          <p:nvPr/>
        </p:nvSpPr>
        <p:spPr>
          <a:xfrm>
            <a:off x="3250532" y="521974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FFFFFF"/>
                </a:solidFill>
              </a:rPr>
              <a:t>4</a:t>
            </a:r>
            <a:endParaRPr lang="en-US" altLang="ko-KR" sz="900" b="1" dirty="0" smtClean="0">
              <a:solidFill>
                <a:srgbClr val="FFFFFF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19092" y="692696"/>
            <a:ext cx="17641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2849" y="4046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211960" y="2564904"/>
            <a:ext cx="1800200" cy="1944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34" name="Shape 721"/>
          <p:cNvGraphicFramePr/>
          <p:nvPr>
            <p:extLst/>
          </p:nvPr>
        </p:nvGraphicFramePr>
        <p:xfrm>
          <a:off x="7092280" y="569120"/>
          <a:ext cx="2016224" cy="1895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aseline="0" dirty="0" smtClean="0"/>
                        <a:t>마이 페이지 회원정보를 변경하기 위해서 비밀번호를 입력하는 입력 창 입니다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비밀번호를 입력</a:t>
                      </a:r>
                      <a:r>
                        <a:rPr lang="ko-KR" altLang="en-US" sz="800" baseline="0" dirty="0" smtClean="0"/>
                        <a:t> 후 수정하기 버튼을 클릭하면 내 정보  수정 페이지로 이동합니다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데이터 베이스에 저장되어</a:t>
                      </a:r>
                      <a:r>
                        <a:rPr lang="ko-KR" altLang="en-US" sz="800" baseline="0" dirty="0" smtClean="0"/>
                        <a:t> 있는 회원의 비밀번호를 비교하여 일치하지 않을 경우 알림 창 되며 출력 이후 페이지 이동은 없습니다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로고 클릭 시 메인 페이지로 이동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charset="0"/>
                        <a:buNone/>
                      </a:pP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309263"/>
                  </a:ext>
                </a:extLst>
              </a:tr>
            </a:tbl>
          </a:graphicData>
        </a:graphic>
      </p:graphicFrame>
      <p:sp>
        <p:nvSpPr>
          <p:cNvPr id="16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12</a:t>
            </a:r>
            <a:endParaRPr lang="ko-KR" sz="80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16216" y="105579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000000"/>
                </a:solidFill>
              </a:rPr>
              <a:t>1/1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95736" y="44623"/>
            <a:ext cx="17203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내 정보 수정 </a:t>
            </a:r>
            <a:r>
              <a:rPr lang="en-US" altLang="ko-KR" sz="800" dirty="0" smtClean="0">
                <a:solidFill>
                  <a:srgbClr val="000000"/>
                </a:solidFill>
              </a:rPr>
              <a:t>1</a:t>
            </a:r>
            <a:r>
              <a:rPr lang="ko-KR" altLang="en-US" sz="800" dirty="0" smtClean="0">
                <a:solidFill>
                  <a:srgbClr val="000000"/>
                </a:solidFill>
              </a:rPr>
              <a:t>단계 비밀번호 확인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19092" y="692696"/>
            <a:ext cx="17641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3154" y="1272791"/>
            <a:ext cx="3251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rgbClr val="000000"/>
                </a:solidFill>
              </a:rPr>
              <a:t>홈</a:t>
            </a:r>
            <a:r>
              <a:rPr lang="en-US" altLang="ko-KR" sz="800" b="1" smtClean="0">
                <a:solidFill>
                  <a:srgbClr val="000000"/>
                </a:solidFill>
              </a:rPr>
              <a:t>&gt;</a:t>
            </a:r>
            <a:r>
              <a:rPr lang="ko-KR" altLang="en-US" sz="800" b="1" smtClean="0">
                <a:solidFill>
                  <a:srgbClr val="000000"/>
                </a:solidFill>
              </a:rPr>
              <a:t>로그인 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후 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메인 페이지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메뉴에서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마이 페이지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내 정보 수정</a:t>
            </a:r>
            <a:endParaRPr lang="ko-KR" altLang="en-US" sz="800" b="1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4193" y="1495499"/>
            <a:ext cx="6667167" cy="32034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26484" y="1990180"/>
            <a:ext cx="4998385" cy="19659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827269" y="1755124"/>
            <a:ext cx="1080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466 H :313</a:t>
            </a:r>
            <a:endParaRPr lang="ko-KR" altLang="en-US" sz="1000"/>
          </a:p>
        </p:txBody>
      </p:sp>
      <p:sp>
        <p:nvSpPr>
          <p:cNvPr id="29" name="TextBox 28"/>
          <p:cNvSpPr txBox="1"/>
          <p:nvPr/>
        </p:nvSpPr>
        <p:spPr>
          <a:xfrm>
            <a:off x="241491" y="1452319"/>
            <a:ext cx="1156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1200 H : auto</a:t>
            </a:r>
            <a:endParaRPr lang="ko-KR" altLang="en-US" sz="1000"/>
          </a:p>
        </p:txBody>
      </p:sp>
      <p:sp>
        <p:nvSpPr>
          <p:cNvPr id="30" name="TextBox 10"/>
          <p:cNvSpPr txBox="1">
            <a:spLocks noChangeArrowheads="1"/>
          </p:cNvSpPr>
          <p:nvPr/>
        </p:nvSpPr>
        <p:spPr bwMode="auto">
          <a:xfrm>
            <a:off x="1374971" y="2076779"/>
            <a:ext cx="1008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ko-KR" altLang="en-US" sz="800">
                <a:latin typeface="Arial" charset="0"/>
              </a:rPr>
              <a:t>비밀번호</a:t>
            </a:r>
          </a:p>
        </p:txBody>
      </p:sp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2356046" y="2064079"/>
            <a:ext cx="2303463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>
              <a:latin typeface="Arial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679102" y="2685796"/>
            <a:ext cx="1657350" cy="28733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smtClean="0"/>
              <a:t>수정하기</a:t>
            </a:r>
            <a:endParaRPr kumimoji="0"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2192534" y="208426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kumimoji="0"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00786" y="270694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kumimoji="0"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51308" y="4835032"/>
            <a:ext cx="2208201" cy="12945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51308" y="4835032"/>
            <a:ext cx="2208201" cy="12945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51308" y="4835033"/>
            <a:ext cx="233466" cy="258373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kumimoji="0"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TextBox 28"/>
          <p:cNvSpPr txBox="1">
            <a:spLocks noChangeArrowheads="1"/>
          </p:cNvSpPr>
          <p:nvPr/>
        </p:nvSpPr>
        <p:spPr bwMode="auto">
          <a:xfrm>
            <a:off x="4374973" y="4835033"/>
            <a:ext cx="284536" cy="215444"/>
          </a:xfrm>
          <a:prstGeom prst="rect">
            <a:avLst/>
          </a:prstGeom>
          <a:solidFill>
            <a:srgbClr val="FF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en-US" altLang="ko-KR" sz="800">
                <a:latin typeface="Arial" charset="0"/>
              </a:rPr>
              <a:t>x</a:t>
            </a:r>
            <a:endParaRPr kumimoji="0" lang="ko-KR" altLang="en-US" sz="800">
              <a:latin typeface="Arial" charset="0"/>
            </a:endParaRPr>
          </a:p>
        </p:txBody>
      </p:sp>
      <p:sp>
        <p:nvSpPr>
          <p:cNvPr id="41" name="TextBox 34"/>
          <p:cNvSpPr txBox="1">
            <a:spLocks noChangeArrowheads="1"/>
          </p:cNvSpPr>
          <p:nvPr/>
        </p:nvSpPr>
        <p:spPr bwMode="auto">
          <a:xfrm>
            <a:off x="2996061" y="5266866"/>
            <a:ext cx="1118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ko-KR" altLang="en-US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비밀번호가 일치하지 않습니다</a:t>
            </a:r>
            <a:endParaRPr kumimoji="0" lang="ko-KR" altLang="en-US" sz="800"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1996" y="5805264"/>
            <a:ext cx="1006823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latin typeface="+mn-lt"/>
                <a:ea typeface="+mn-ea"/>
              </a:rPr>
              <a:t>확인</a:t>
            </a:r>
          </a:p>
        </p:txBody>
      </p:sp>
      <p:sp>
        <p:nvSpPr>
          <p:cNvPr id="43" name="TextBox 91"/>
          <p:cNvSpPr txBox="1">
            <a:spLocks noChangeArrowheads="1"/>
          </p:cNvSpPr>
          <p:nvPr/>
        </p:nvSpPr>
        <p:spPr bwMode="auto">
          <a:xfrm>
            <a:off x="2834376" y="4869284"/>
            <a:ext cx="5762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800" dirty="0">
                <a:solidFill>
                  <a:srgbClr val="FF0000"/>
                </a:solidFill>
                <a:ea typeface="맑은 고딕" pitchFamily="50" charset="-127"/>
              </a:rPr>
              <a:t>4</a:t>
            </a:r>
            <a:r>
              <a:rPr lang="en-US" altLang="ko-KR" sz="800" dirty="0" smtClean="0">
                <a:solidFill>
                  <a:srgbClr val="FF0000"/>
                </a:solidFill>
                <a:ea typeface="맑은 고딕" pitchFamily="50" charset="-127"/>
              </a:rPr>
              <a:t>00*200</a:t>
            </a:r>
            <a:endParaRPr lang="ko-KR" altLang="en-US" sz="800" dirty="0">
              <a:solidFill>
                <a:srgbClr val="FF0000"/>
              </a:solidFill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>
            <a:stCxn id="39" idx="0"/>
          </p:cNvCxnSpPr>
          <p:nvPr/>
        </p:nvCxnSpPr>
        <p:spPr>
          <a:xfrm flipV="1">
            <a:off x="2568041" y="1878234"/>
            <a:ext cx="4524239" cy="2956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849" y="4046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1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0152" y="40466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로그인 </a:t>
            </a:r>
            <a:r>
              <a:rPr lang="en-US" altLang="ko-KR" sz="800" b="1" smtClean="0"/>
              <a:t>| </a:t>
            </a:r>
            <a:r>
              <a:rPr lang="ko-KR" altLang="en-US" sz="800" b="1" smtClean="0"/>
              <a:t>회원가입</a:t>
            </a:r>
            <a:endParaRPr lang="ko-KR" altLang="en-US" sz="800" b="1"/>
          </a:p>
        </p:txBody>
      </p:sp>
      <p:sp>
        <p:nvSpPr>
          <p:cNvPr id="3" name="직사각형 2"/>
          <p:cNvSpPr/>
          <p:nvPr/>
        </p:nvSpPr>
        <p:spPr>
          <a:xfrm>
            <a:off x="5863952" y="3284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1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graphicFrame>
        <p:nvGraphicFramePr>
          <p:cNvPr id="4" name="Shape 721"/>
          <p:cNvGraphicFramePr/>
          <p:nvPr>
            <p:extLst>
              <p:ext uri="{D42A27DB-BD31-4B8C-83A1-F6EECF244321}">
                <p14:modId xmlns:p14="http://schemas.microsoft.com/office/powerpoint/2010/main" val="4284068104"/>
              </p:ext>
            </p:extLst>
          </p:nvPr>
        </p:nvGraphicFramePr>
        <p:xfrm>
          <a:off x="7092280" y="569120"/>
          <a:ext cx="2016224" cy="990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버튼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 시 로그인 페이지로 이동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버튼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 시 회원가입 페이지로 이동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357151"/>
                  </a:ext>
                </a:extLst>
              </a:tr>
              <a:tr h="1651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이미지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61223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328575" y="31812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2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340768"/>
            <a:ext cx="6871888" cy="54133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9336" y="1552600"/>
            <a:ext cx="6448224" cy="49896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9336" y="155260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3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1338962"/>
            <a:ext cx="1743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WIDTH : 100% HEIGHT : </a:t>
            </a:r>
            <a:r>
              <a:rPr lang="en-US" altLang="ko-KR" sz="800" smtClean="0"/>
              <a:t>auto</a:t>
            </a:r>
            <a:endParaRPr lang="ko-KR" altLang="en-US" sz="800"/>
          </a:p>
        </p:txBody>
      </p:sp>
      <p:sp>
        <p:nvSpPr>
          <p:cNvPr id="11" name="Shape 718"/>
          <p:cNvSpPr/>
          <p:nvPr/>
        </p:nvSpPr>
        <p:spPr>
          <a:xfrm>
            <a:off x="2195735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메인페이지</a:t>
            </a: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2" name="Shape 718"/>
          <p:cNvSpPr/>
          <p:nvPr/>
        </p:nvSpPr>
        <p:spPr>
          <a:xfrm>
            <a:off x="611560" y="55149"/>
            <a:ext cx="1080120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01</a:t>
            </a: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3113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55249" y="1527008"/>
            <a:ext cx="6667167" cy="41369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4193" y="1686618"/>
            <a:ext cx="6667167" cy="35413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41491" y="1503883"/>
            <a:ext cx="1156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1200 H : auto</a:t>
            </a:r>
            <a:endParaRPr lang="ko-KR" altLang="en-US" sz="1000"/>
          </a:p>
        </p:txBody>
      </p:sp>
      <p:sp>
        <p:nvSpPr>
          <p:cNvPr id="52" name="직사각형 51"/>
          <p:cNvSpPr/>
          <p:nvPr/>
        </p:nvSpPr>
        <p:spPr>
          <a:xfrm>
            <a:off x="2451306" y="5775220"/>
            <a:ext cx="2208201" cy="786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49" y="4046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Shape 721"/>
          <p:cNvGraphicFramePr/>
          <p:nvPr>
            <p:extLst/>
          </p:nvPr>
        </p:nvGraphicFramePr>
        <p:xfrm>
          <a:off x="7092280" y="569120"/>
          <a:ext cx="2016224" cy="46445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3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로고 클릭 시 메인 페이지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아이디는 데이터베이스에 데이터를 가져와 출력 수정불가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비밀번호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input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비밀번호 확인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input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이름은 데이터베이스에 데이터를 가져와 출력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수정 가능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smtClean="0">
                          <a:latin typeface="Arial" charset="0"/>
                        </a:rPr>
                        <a:t>휴대전화는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데이터베이스에 데이터를 가져와 출력 수정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가능</a:t>
                      </a:r>
                      <a:endParaRPr lang="ko-KR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성별은 데이터 베이스에서 데이터를 가져와 수정 가능</a:t>
                      </a:r>
                      <a:endParaRPr lang="ko-KR" altLang="en-US" sz="80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수정하기 버튼 클릭 시 아이디를 제외한 모든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input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를 검사 후 이상이 없을 시 수정 완료 안내 창 출력 및 회원정보 수정 전 확인페이지로 이동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비밀번호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input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이 </a:t>
                      </a:r>
                      <a:r>
                        <a:rPr lang="ko-KR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영문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, </a:t>
                      </a:r>
                      <a:r>
                        <a:rPr lang="ko-KR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숫자 포함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 8~20</a:t>
                      </a:r>
                      <a:r>
                        <a:rPr lang="ko-KR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자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로 쓰여지지 않으면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effectLst/>
                        <a:latin typeface="굴림"/>
                        <a:ea typeface="+mn-ea"/>
                        <a:cs typeface="굴림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영문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, </a:t>
                      </a:r>
                      <a:r>
                        <a:rPr lang="ko-KR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숫자 포함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 8~20</a:t>
                      </a:r>
                      <a:r>
                        <a:rPr lang="ko-KR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자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로 작성하시오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. 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출력</a:t>
                      </a:r>
                      <a:endParaRPr lang="en-US" altLang="ko-KR" sz="800" baseline="0" dirty="0" smtClean="0">
                        <a:solidFill>
                          <a:srgbClr val="000000"/>
                        </a:solidFill>
                        <a:effectLst/>
                        <a:latin typeface="굴림"/>
                        <a:ea typeface="+mn-ea"/>
                        <a:cs typeface="굴림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비밀번호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input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과 비밀번호 확인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input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일치하지 않으면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비밀번호가 일치하지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출력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이름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input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 </a:t>
                      </a:r>
                      <a:r>
                        <a:rPr lang="ko-KR" altLang="ko-KR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한글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2~5</a:t>
                      </a:r>
                      <a:r>
                        <a:rPr lang="ko-KR" altLang="ko-KR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자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로 쓰여지지 않으면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‘</a:t>
                      </a:r>
                      <a:r>
                        <a:rPr lang="ko-KR" altLang="ko-KR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한글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2~5</a:t>
                      </a:r>
                      <a:r>
                        <a:rPr lang="ko-KR" altLang="ko-KR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자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로 쓰시오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경고 창 출력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로고 클릭 시 메인 페이지로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ko-KR" altLang="en-US" sz="90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내 정보 수정 </a:t>
            </a:r>
            <a:endParaRPr lang="en-US" altLang="ko-KR" sz="900" dirty="0" smtClean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3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15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5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10096" y="187462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>
                <a:solidFill>
                  <a:schemeClr val="bg1"/>
                </a:solidFill>
              </a:rPr>
              <a:t>2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31" name="TextBox 1"/>
          <p:cNvSpPr txBox="1">
            <a:spLocks noChangeArrowheads="1"/>
          </p:cNvSpPr>
          <p:nvPr/>
        </p:nvSpPr>
        <p:spPr bwMode="auto">
          <a:xfrm>
            <a:off x="690946" y="1952412"/>
            <a:ext cx="1008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z="800">
                <a:latin typeface="Arial" charset="0"/>
              </a:rPr>
              <a:t>아이디</a:t>
            </a:r>
            <a:r>
              <a:rPr kumimoji="0" lang="en-US" altLang="ko-KR" sz="800">
                <a:latin typeface="Arial" charset="0"/>
              </a:rPr>
              <a:t>(</a:t>
            </a:r>
            <a:r>
              <a:rPr kumimoji="0" lang="ko-KR" altLang="en-US" sz="800">
                <a:latin typeface="Arial" charset="0"/>
              </a:rPr>
              <a:t>이메일</a:t>
            </a:r>
            <a:r>
              <a:rPr kumimoji="0" lang="en-US" altLang="ko-KR" sz="800">
                <a:latin typeface="Arial" charset="0"/>
              </a:rPr>
              <a:t>)</a:t>
            </a:r>
            <a:endParaRPr kumimoji="0" lang="ko-KR" altLang="en-US" sz="800">
              <a:latin typeface="Arial" charset="0"/>
            </a:endParaRPr>
          </a:p>
        </p:txBody>
      </p:sp>
      <p:sp>
        <p:nvSpPr>
          <p:cNvPr id="36" name="TextBox 10"/>
          <p:cNvSpPr txBox="1">
            <a:spLocks noChangeArrowheads="1"/>
          </p:cNvSpPr>
          <p:nvPr/>
        </p:nvSpPr>
        <p:spPr bwMode="auto">
          <a:xfrm>
            <a:off x="690946" y="2420725"/>
            <a:ext cx="1008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ko-KR" altLang="en-US" sz="800">
                <a:latin typeface="Arial" charset="0"/>
              </a:rPr>
              <a:t>비밀번호</a:t>
            </a:r>
          </a:p>
        </p:txBody>
      </p:sp>
      <p:sp>
        <p:nvSpPr>
          <p:cNvPr id="38" name="TextBox 12"/>
          <p:cNvSpPr txBox="1">
            <a:spLocks noChangeArrowheads="1"/>
          </p:cNvSpPr>
          <p:nvPr/>
        </p:nvSpPr>
        <p:spPr bwMode="auto">
          <a:xfrm>
            <a:off x="1672021" y="2408025"/>
            <a:ext cx="2303463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>
              <a:latin typeface="Arial" charset="0"/>
            </a:endParaRPr>
          </a:p>
        </p:txBody>
      </p:sp>
      <p:sp>
        <p:nvSpPr>
          <p:cNvPr id="39" name="TextBox 13"/>
          <p:cNvSpPr txBox="1">
            <a:spLocks noChangeArrowheads="1"/>
          </p:cNvSpPr>
          <p:nvPr/>
        </p:nvSpPr>
        <p:spPr bwMode="auto">
          <a:xfrm>
            <a:off x="632706" y="2886881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ko-KR" altLang="en-US" sz="800">
                <a:latin typeface="Arial" charset="0"/>
              </a:rPr>
              <a:t>비밀번호 확인</a:t>
            </a:r>
          </a:p>
        </p:txBody>
      </p:sp>
      <p:sp>
        <p:nvSpPr>
          <p:cNvPr id="40" name="TextBox 14"/>
          <p:cNvSpPr txBox="1">
            <a:spLocks noChangeArrowheads="1"/>
          </p:cNvSpPr>
          <p:nvPr/>
        </p:nvSpPr>
        <p:spPr bwMode="auto">
          <a:xfrm>
            <a:off x="1672021" y="2887450"/>
            <a:ext cx="2303463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>
              <a:latin typeface="Arial" charset="0"/>
            </a:endParaRPr>
          </a:p>
        </p:txBody>
      </p:sp>
      <p:sp>
        <p:nvSpPr>
          <p:cNvPr id="41" name="TextBox 15"/>
          <p:cNvSpPr txBox="1">
            <a:spLocks noChangeArrowheads="1"/>
          </p:cNvSpPr>
          <p:nvPr/>
        </p:nvSpPr>
        <p:spPr bwMode="auto">
          <a:xfrm>
            <a:off x="675071" y="3424025"/>
            <a:ext cx="1008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ko-KR" altLang="en-US" sz="800">
                <a:latin typeface="Arial" charset="0"/>
              </a:rPr>
              <a:t>이 름</a:t>
            </a:r>
          </a:p>
        </p:txBody>
      </p:sp>
      <p:sp>
        <p:nvSpPr>
          <p:cNvPr id="42" name="TextBox 16"/>
          <p:cNvSpPr txBox="1">
            <a:spLocks noChangeArrowheads="1"/>
          </p:cNvSpPr>
          <p:nvPr/>
        </p:nvSpPr>
        <p:spPr bwMode="auto">
          <a:xfrm>
            <a:off x="1662496" y="3411325"/>
            <a:ext cx="1368425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>
              <a:latin typeface="Arial" charset="0"/>
            </a:endParaRPr>
          </a:p>
        </p:txBody>
      </p:sp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678246" y="3932025"/>
            <a:ext cx="1008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ko-KR" altLang="en-US" sz="800">
                <a:latin typeface="Arial" charset="0"/>
              </a:rPr>
              <a:t>휴대전화</a:t>
            </a:r>
          </a:p>
        </p:txBody>
      </p:sp>
      <p:sp>
        <p:nvSpPr>
          <p:cNvPr id="44" name="TextBox 18"/>
          <p:cNvSpPr txBox="1">
            <a:spLocks noChangeArrowheads="1"/>
          </p:cNvSpPr>
          <p:nvPr/>
        </p:nvSpPr>
        <p:spPr bwMode="auto">
          <a:xfrm>
            <a:off x="1662496" y="3917737"/>
            <a:ext cx="2305050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>
              <a:latin typeface="Arial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764044" y="4917124"/>
            <a:ext cx="1657350" cy="28733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smtClean="0"/>
              <a:t>수정하기</a:t>
            </a:r>
            <a:endParaRPr kumimoji="0" lang="ko-KR" altLang="en-US" sz="800"/>
          </a:p>
        </p:txBody>
      </p:sp>
      <p:sp>
        <p:nvSpPr>
          <p:cNvPr id="46" name="직사각형 45"/>
          <p:cNvSpPr/>
          <p:nvPr/>
        </p:nvSpPr>
        <p:spPr>
          <a:xfrm>
            <a:off x="1508509" y="242821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>
                <a:solidFill>
                  <a:schemeClr val="bg1"/>
                </a:solidFill>
              </a:rPr>
              <a:t>3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87910" y="288745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>
                <a:solidFill>
                  <a:schemeClr val="bg1"/>
                </a:solidFill>
              </a:rPr>
              <a:t>4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87910" y="340108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>
                <a:solidFill>
                  <a:schemeClr val="bg1"/>
                </a:solidFill>
              </a:rPr>
              <a:t>5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75704" y="396377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>
                <a:solidFill>
                  <a:schemeClr val="bg1"/>
                </a:solidFill>
              </a:rPr>
              <a:t>6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54839" y="5775220"/>
            <a:ext cx="233466" cy="258373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smtClean="0">
                <a:solidFill>
                  <a:schemeClr val="bg1"/>
                </a:solidFill>
              </a:rPr>
              <a:t>8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08998" y="476472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solidFill>
                  <a:schemeClr val="bg1"/>
                </a:solidFill>
              </a:rPr>
              <a:t>8</a:t>
            </a:r>
            <a:endParaRPr kumimoji="0"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3" name="TextBox 28"/>
          <p:cNvSpPr txBox="1">
            <a:spLocks noChangeArrowheads="1"/>
          </p:cNvSpPr>
          <p:nvPr/>
        </p:nvSpPr>
        <p:spPr bwMode="auto">
          <a:xfrm>
            <a:off x="4358346" y="5775220"/>
            <a:ext cx="284536" cy="215444"/>
          </a:xfrm>
          <a:prstGeom prst="rect">
            <a:avLst/>
          </a:prstGeom>
          <a:solidFill>
            <a:srgbClr val="FF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en-US" altLang="ko-KR" sz="800">
                <a:latin typeface="Arial" charset="0"/>
              </a:rPr>
              <a:t>x</a:t>
            </a:r>
            <a:endParaRPr kumimoji="0" lang="ko-KR" altLang="en-US" sz="800">
              <a:latin typeface="Arial" charset="0"/>
            </a:endParaRPr>
          </a:p>
        </p:txBody>
      </p:sp>
      <p:sp>
        <p:nvSpPr>
          <p:cNvPr id="58" name="TextBox 34"/>
          <p:cNvSpPr txBox="1">
            <a:spLocks noChangeArrowheads="1"/>
          </p:cNvSpPr>
          <p:nvPr/>
        </p:nvSpPr>
        <p:spPr bwMode="auto">
          <a:xfrm>
            <a:off x="2948430" y="5962407"/>
            <a:ext cx="111869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ko-KR" altLang="en-US" sz="800" smtClean="0">
                <a:latin typeface="Arial" charset="0"/>
              </a:rPr>
              <a:t>경고내용 출력</a:t>
            </a:r>
            <a:endParaRPr kumimoji="0" lang="ko-KR" altLang="en-US" sz="800"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1994" y="6237098"/>
            <a:ext cx="1006823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latin typeface="+mn-lt"/>
                <a:ea typeface="+mn-ea"/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45976" y="1698540"/>
            <a:ext cx="1295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970 H :460</a:t>
            </a:r>
            <a:endParaRPr lang="ko-KR" altLang="en-US" sz="1000"/>
          </a:p>
        </p:txBody>
      </p:sp>
      <p:sp>
        <p:nvSpPr>
          <p:cNvPr id="56" name="TextBox 91"/>
          <p:cNvSpPr txBox="1">
            <a:spLocks noChangeArrowheads="1"/>
          </p:cNvSpPr>
          <p:nvPr/>
        </p:nvSpPr>
        <p:spPr bwMode="auto">
          <a:xfrm>
            <a:off x="2763863" y="5755830"/>
            <a:ext cx="5762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800">
                <a:solidFill>
                  <a:srgbClr val="FF0000"/>
                </a:solidFill>
                <a:ea typeface="맑은 고딕" pitchFamily="50" charset="-127"/>
              </a:rPr>
              <a:t>4</a:t>
            </a:r>
            <a:r>
              <a:rPr lang="en-US" altLang="ko-KR" sz="800" smtClean="0">
                <a:solidFill>
                  <a:srgbClr val="FF0000"/>
                </a:solidFill>
                <a:ea typeface="맑은 고딕" pitchFamily="50" charset="-127"/>
              </a:rPr>
              <a:t>00*200</a:t>
            </a:r>
            <a:endParaRPr lang="ko-KR" altLang="en-US" sz="80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487910" y="441429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>
                <a:solidFill>
                  <a:schemeClr val="bg1"/>
                </a:solidFill>
              </a:rPr>
              <a:t>7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62" name="TextBox 17"/>
          <p:cNvSpPr txBox="1">
            <a:spLocks noChangeArrowheads="1"/>
          </p:cNvSpPr>
          <p:nvPr/>
        </p:nvSpPr>
        <p:spPr bwMode="auto">
          <a:xfrm>
            <a:off x="690946" y="4385304"/>
            <a:ext cx="8175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ko-KR" altLang="en-US" sz="800" smtClean="0">
                <a:latin typeface="Arial" charset="0"/>
              </a:rPr>
              <a:t>성별</a:t>
            </a:r>
            <a:endParaRPr lang="en-US" altLang="ko-KR" sz="800" smtClean="0">
              <a:latin typeface="Arial" charset="0"/>
            </a:endParaRPr>
          </a:p>
        </p:txBody>
      </p:sp>
      <p:sp>
        <p:nvSpPr>
          <p:cNvPr id="63" name="TextBox 17"/>
          <p:cNvSpPr txBox="1">
            <a:spLocks noChangeArrowheads="1"/>
          </p:cNvSpPr>
          <p:nvPr/>
        </p:nvSpPr>
        <p:spPr bwMode="auto">
          <a:xfrm>
            <a:off x="1640310" y="4405415"/>
            <a:ext cx="9073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sz="800">
                <a:latin typeface="Arial" charset="0"/>
              </a:rPr>
              <a:t>O </a:t>
            </a:r>
            <a:r>
              <a:rPr lang="ko-KR" altLang="en-US" sz="800" smtClean="0">
                <a:latin typeface="Arial" charset="0"/>
              </a:rPr>
              <a:t>남자</a:t>
            </a:r>
            <a:endParaRPr lang="en-US" altLang="ko-KR" sz="800" smtClean="0">
              <a:latin typeface="Arial" charset="0"/>
            </a:endParaRPr>
          </a:p>
        </p:txBody>
      </p:sp>
      <p:sp>
        <p:nvSpPr>
          <p:cNvPr id="64" name="TextBox 17"/>
          <p:cNvSpPr txBox="1">
            <a:spLocks noChangeArrowheads="1"/>
          </p:cNvSpPr>
          <p:nvPr/>
        </p:nvSpPr>
        <p:spPr bwMode="auto">
          <a:xfrm>
            <a:off x="2346708" y="4405415"/>
            <a:ext cx="10080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sz="800">
                <a:latin typeface="Arial" charset="0"/>
              </a:rPr>
              <a:t>O </a:t>
            </a:r>
            <a:r>
              <a:rPr lang="ko-KR" altLang="en-US" sz="800" smtClean="0">
                <a:latin typeface="Arial" charset="0"/>
              </a:rPr>
              <a:t>여자</a:t>
            </a:r>
            <a:endParaRPr lang="en-US" altLang="ko-KR" sz="800" smtClean="0">
              <a:latin typeface="Arial" charset="0"/>
            </a:endParaRPr>
          </a:p>
        </p:txBody>
      </p:sp>
      <p:sp>
        <p:nvSpPr>
          <p:cNvPr id="65" name="TextBox 1"/>
          <p:cNvSpPr txBox="1">
            <a:spLocks noChangeArrowheads="1"/>
          </p:cNvSpPr>
          <p:nvPr/>
        </p:nvSpPr>
        <p:spPr bwMode="auto">
          <a:xfrm>
            <a:off x="1751228" y="1955624"/>
            <a:ext cx="1008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800" smtClean="0">
                <a:latin typeface="Arial" charset="0"/>
              </a:rPr>
              <a:t>본인 이메일</a:t>
            </a:r>
            <a:endParaRPr kumimoji="0" lang="ko-KR" altLang="en-US" sz="800"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708" y="1288439"/>
            <a:ext cx="5159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smtClean="0">
                <a:solidFill>
                  <a:srgbClr val="000000"/>
                </a:solidFill>
              </a:rPr>
              <a:t>홈</a:t>
            </a:r>
            <a:r>
              <a:rPr lang="en-US" altLang="ko-KR" sz="800" smtClean="0">
                <a:solidFill>
                  <a:srgbClr val="000000"/>
                </a:solidFill>
              </a:rPr>
              <a:t>&gt;</a:t>
            </a:r>
            <a:r>
              <a:rPr lang="ko-KR" altLang="en-US" sz="800" smtClean="0">
                <a:solidFill>
                  <a:srgbClr val="000000"/>
                </a:solidFill>
              </a:rPr>
              <a:t>로그인 </a:t>
            </a:r>
            <a:r>
              <a:rPr lang="ko-KR" altLang="en-US" sz="800" dirty="0">
                <a:solidFill>
                  <a:srgbClr val="000000"/>
                </a:solidFill>
              </a:rPr>
              <a:t>후 </a:t>
            </a:r>
            <a:r>
              <a:rPr lang="en-US" altLang="ko-KR" sz="800" dirty="0">
                <a:solidFill>
                  <a:srgbClr val="000000"/>
                </a:solidFill>
              </a:rPr>
              <a:t>-&gt;</a:t>
            </a:r>
            <a:r>
              <a:rPr lang="ko-KR" altLang="en-US" sz="800" dirty="0">
                <a:solidFill>
                  <a:srgbClr val="000000"/>
                </a:solidFill>
              </a:rPr>
              <a:t>메인 페이지</a:t>
            </a:r>
            <a:r>
              <a:rPr lang="en-US" altLang="ko-KR" sz="800" dirty="0">
                <a:solidFill>
                  <a:srgbClr val="000000"/>
                </a:solidFill>
              </a:rPr>
              <a:t>-&gt;</a:t>
            </a:r>
            <a:r>
              <a:rPr lang="ko-KR" altLang="en-US" sz="800" dirty="0">
                <a:solidFill>
                  <a:srgbClr val="000000"/>
                </a:solidFill>
              </a:rPr>
              <a:t>메뉴에서</a:t>
            </a:r>
            <a:r>
              <a:rPr lang="en-US" altLang="ko-KR" sz="800" dirty="0">
                <a:solidFill>
                  <a:srgbClr val="000000"/>
                </a:solidFill>
              </a:rPr>
              <a:t>-&gt;</a:t>
            </a:r>
            <a:r>
              <a:rPr lang="ko-KR" altLang="en-US" sz="800" dirty="0">
                <a:solidFill>
                  <a:srgbClr val="000000"/>
                </a:solidFill>
              </a:rPr>
              <a:t>마이 페이지</a:t>
            </a:r>
            <a:r>
              <a:rPr lang="en-US" altLang="ko-KR" sz="800" dirty="0">
                <a:solidFill>
                  <a:srgbClr val="000000"/>
                </a:solidFill>
              </a:rPr>
              <a:t>-&gt;</a:t>
            </a:r>
            <a:r>
              <a:rPr lang="ko-KR" altLang="en-US" sz="800" dirty="0">
                <a:solidFill>
                  <a:srgbClr val="000000"/>
                </a:solidFill>
              </a:rPr>
              <a:t>내 정보 </a:t>
            </a:r>
            <a:r>
              <a:rPr lang="ko-KR" altLang="en-US" sz="800" dirty="0" smtClean="0">
                <a:solidFill>
                  <a:srgbClr val="000000"/>
                </a:solidFill>
              </a:rPr>
              <a:t>수정 </a:t>
            </a:r>
            <a:r>
              <a:rPr lang="en-US" altLang="ko-KR" sz="800" dirty="0" smtClean="0">
                <a:solidFill>
                  <a:srgbClr val="000000"/>
                </a:solidFill>
              </a:rPr>
              <a:t>1</a:t>
            </a:r>
            <a:r>
              <a:rPr lang="ko-KR" altLang="en-US" sz="800" dirty="0" smtClean="0">
                <a:solidFill>
                  <a:srgbClr val="000000"/>
                </a:solidFill>
              </a:rPr>
              <a:t>단계 비밀번호 확인 후 </a:t>
            </a:r>
            <a:r>
              <a:rPr lang="en-US" altLang="ko-KR" sz="800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dirty="0" smtClean="0">
                <a:solidFill>
                  <a:srgbClr val="000000"/>
                </a:solidFill>
              </a:rPr>
              <a:t>내 정보 수정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19092" y="692696"/>
            <a:ext cx="17641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646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후기게시판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리스트</a:t>
            </a:r>
            <a:endParaRPr lang="ko-KR" sz="90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graphicFrame>
        <p:nvGraphicFramePr>
          <p:cNvPr id="3" name="Shape 721"/>
          <p:cNvGraphicFramePr/>
          <p:nvPr>
            <p:extLst/>
          </p:nvPr>
        </p:nvGraphicFramePr>
        <p:xfrm>
          <a:off x="7092280" y="569120"/>
          <a:ext cx="2016224" cy="420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3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후기 게시판 작성 페이지로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렌트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일자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 시 상세페이지로 이동 하며 후기 작성은 내 이용 내역 상세정보에 후기 작성 버튼이 활성화 되었을 때만 가능하고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비활성화 일시 조회만 가능함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후기 게시판의 요약정보 리스트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후기 게시판 리스트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리스트가 없을 경우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매치가 없습니다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출력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리스트 개수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15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작성자 명으로 검색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후기 게시판의 페이 징 처리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 징 처리 시 선택된 페이지 번호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컬러는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레드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로고 클릭 시 메인 페이지로 이동합니다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cap="none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17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269536" y="1412776"/>
            <a:ext cx="2578774" cy="35547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 latinLnBrk="0"/>
            <a:r>
              <a:rPr lang="ko-KR" altLang="en-US" sz="1700" kern="0" dirty="0" smtClean="0">
                <a:latin typeface="+mn-ea"/>
                <a:ea typeface="+mn-ea"/>
              </a:rPr>
              <a:t>후기 게시판</a:t>
            </a:r>
            <a:endParaRPr lang="ko-KR" altLang="en-US" sz="1700" kern="0" dirty="0">
              <a:latin typeface="+mn-ea"/>
              <a:ea typeface="+mn-ea"/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/>
          </p:nvPr>
        </p:nvGraphicFramePr>
        <p:xfrm>
          <a:off x="179511" y="2273179"/>
          <a:ext cx="6741688" cy="3425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811">
                  <a:extLst>
                    <a:ext uri="{9D8B030D-6E8A-4147-A177-3AD203B41FA5}">
                      <a16:colId xmlns:a16="http://schemas.microsoft.com/office/drawing/2014/main" val="306509591"/>
                    </a:ext>
                  </a:extLst>
                </a:gridCol>
                <a:gridCol w="932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314">
                  <a:extLst>
                    <a:ext uri="{9D8B030D-6E8A-4147-A177-3AD203B41FA5}">
                      <a16:colId xmlns:a16="http://schemas.microsoft.com/office/drawing/2014/main" val="1151048421"/>
                    </a:ext>
                  </a:extLst>
                </a:gridCol>
                <a:gridCol w="870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7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62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글 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8110" marR="78110" marT="39055" marB="390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8110" marR="78110" marT="39055" marB="390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차 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8110" marR="78110" marT="39055" marB="390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78110" marR="78110" marT="39055" marB="390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렌트</a:t>
                      </a:r>
                      <a:r>
                        <a:rPr lang="ko-KR" altLang="ko-KR" sz="1000" b="1" kern="120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8110" marR="78110" marT="39055" marB="390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lt"/>
                        </a:rPr>
                        <a:t>작성일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8110" marR="78110" marT="39055" marB="390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7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erer@naver.com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k5</a:t>
                      </a:r>
                      <a:endParaRPr lang="ko-KR" altLang="en-US" sz="800" dirty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렌터카 이용 후기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smtClean="0"/>
                        <a:t>2019.09.22~</a:t>
                      </a:r>
                      <a:r>
                        <a:rPr lang="en-US" altLang="ko-KR" sz="700" baseline="0" smtClean="0"/>
                        <a:t> 2019.09.24</a:t>
                      </a:r>
                      <a:endParaRPr lang="ko-KR" altLang="en-US" sz="7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2020.04.31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6</a:t>
                      </a:r>
                      <a:endParaRPr lang="ko-KR" altLang="en-US" sz="800" smtClean="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dfri23@naver.com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모닝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감사합니다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2019.09.22~ 2019.09.24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/>
                        <a:t>2020.04.30</a:t>
                      </a:r>
                      <a:endParaRPr lang="ko-KR" altLang="en-US" sz="800" dirty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7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5</a:t>
                      </a:r>
                      <a:endParaRPr lang="ko-KR" altLang="en-US" sz="800" smtClean="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zci98@daum.net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쏘렌토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후기 올려요</a:t>
                      </a:r>
                      <a:r>
                        <a:rPr lang="en-US" altLang="ko-KR" sz="800" smtClean="0"/>
                        <a:t>~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2019.09.22~ 2019.09.24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2020.04.16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7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4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vilp@naver.com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테슬라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추천합니다</a:t>
                      </a:r>
                      <a:r>
                        <a:rPr lang="en-US" altLang="ko-KR" sz="800" smtClean="0"/>
                        <a:t>!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2019.09.22~ 2019.09.24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2020.04.11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3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cioj@naver.com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스파크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너무 친절하셔요</a:t>
                      </a:r>
                      <a:r>
                        <a:rPr lang="en-US" altLang="ko-KR" sz="800" smtClean="0"/>
                        <a:t>!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2019.09.22~ 2019.09.24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2020.04.09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7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2</a:t>
                      </a:r>
                      <a:endParaRPr lang="ko-KR" altLang="en-US" sz="800" smtClean="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/>
                        <a:t>rlarkgus5626@naver.com</a:t>
                      </a:r>
                      <a:endParaRPr lang="ko-KR" altLang="en-US" sz="700" smtClean="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그렌져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차는 좋은데 서비스도 좋아요</a:t>
                      </a:r>
                      <a:r>
                        <a:rPr lang="en-US" altLang="ko-KR" sz="800" smtClean="0"/>
                        <a:t>~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2019.09.22~ 2019.09.24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2020.04.08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7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1</a:t>
                      </a:r>
                      <a:endParaRPr lang="ko-KR" altLang="en-US" sz="800" smtClean="0"/>
                    </a:p>
                  </a:txBody>
                  <a:tcPr marL="78110" marR="78110" marT="39055" marB="390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/>
                        <a:t>yang@naver.com</a:t>
                      </a:r>
                      <a:endParaRPr lang="ko-KR" altLang="en-US" sz="700" smtClean="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람보르기니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차량 청소가 덜되어 있어요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2019.09.22~ 2019.09.24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2020.04.01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285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altLang="ko-KR" sz="1400" dirty="0" smtClean="0"/>
                        <a:t>፧</a:t>
                      </a:r>
                      <a:endParaRPr lang="ko-KR" altLang="en-US" sz="1400" dirty="0" smtClean="0"/>
                    </a:p>
                  </a:txBody>
                  <a:tcPr marL="78110" marR="78110" marT="39055" marB="3905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413800" y="5753603"/>
            <a:ext cx="4321991" cy="352340"/>
            <a:chOff x="2152588" y="5085184"/>
            <a:chExt cx="5299732" cy="432048"/>
          </a:xfrm>
        </p:grpSpPr>
        <p:sp>
          <p:nvSpPr>
            <p:cNvPr id="10" name="직사각형 9"/>
            <p:cNvSpPr/>
            <p:nvPr/>
          </p:nvSpPr>
          <p:spPr>
            <a:xfrm>
              <a:off x="2152588" y="5085184"/>
              <a:ext cx="1008112" cy="4320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+mj-ea"/>
                  <a:ea typeface="+mj-ea"/>
                </a:rPr>
                <a:t>작성</a:t>
              </a:r>
              <a:r>
                <a:rPr lang="ko-KR" altLang="en-US" sz="1000">
                  <a:solidFill>
                    <a:schemeClr val="tx1"/>
                  </a:solidFill>
                  <a:latin typeface="+mj-ea"/>
                  <a:ea typeface="+mj-ea"/>
                </a:rPr>
                <a:t>자</a:t>
              </a:r>
              <a:r>
                <a:rPr lang="en-US" altLang="ko-KR" sz="1200" smtClean="0">
                  <a:solidFill>
                    <a:schemeClr val="tx1"/>
                  </a:solidFill>
                  <a:latin typeface="+mj-ea"/>
                  <a:ea typeface="+mj-ea"/>
                </a:rPr>
                <a:t>  </a:t>
              </a:r>
              <a:r>
                <a:rPr lang="ko-KR" altLang="en-US" sz="1100" smtClean="0">
                  <a:solidFill>
                    <a:schemeClr val="tx1"/>
                  </a:solidFill>
                  <a:latin typeface="+mj-ea"/>
                  <a:ea typeface="+mj-ea"/>
                </a:rPr>
                <a:t>▼</a:t>
              </a:r>
              <a:endParaRPr lang="ko-KR" altLang="en-US" sz="11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84240" y="5085184"/>
              <a:ext cx="3231976" cy="4320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60232" y="5085184"/>
              <a:ext cx="792088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  <a:latin typeface="+mj-ea"/>
                  <a:ea typeface="+mj-ea"/>
                </a:rPr>
                <a:t>검색</a:t>
              </a:r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33759" y="261006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2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85772" y="550884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5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53833" y="615142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6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3124" y="22048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3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95524" y="2623654"/>
            <a:ext cx="6603206" cy="3192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43124" y="30652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4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553" y="6337492"/>
            <a:ext cx="33265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</a:t>
            </a:r>
            <a:r>
              <a:rPr lang="en-US" altLang="ko-KR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2       3       4       5       6       7       8       9       </a:t>
            </a:r>
            <a:r>
              <a:rPr lang="en-US" altLang="ko-KR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&gt;</a:t>
            </a:r>
            <a:endParaRPr lang="ko-KR" altLang="en-US" sz="70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5524" y="2029594"/>
            <a:ext cx="1504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W : </a:t>
            </a:r>
            <a:r>
              <a:rPr lang="en-US" altLang="ko-KR" sz="800" b="1" smtClean="0"/>
              <a:t>auto</a:t>
            </a:r>
            <a:r>
              <a:rPr lang="en-US" altLang="ko-KR" sz="800" b="1" smtClean="0"/>
              <a:t>, </a:t>
            </a:r>
            <a:r>
              <a:rPr lang="en-US" altLang="ko-KR" sz="800" b="1" smtClean="0"/>
              <a:t>H : auto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1144" y="1749946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검색 리스트 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: 10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1/1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0707" y="1288439"/>
            <a:ext cx="49250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로그인 후 </a:t>
            </a:r>
            <a:r>
              <a:rPr lang="en-US" altLang="ko-KR" sz="800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dirty="0" smtClean="0">
                <a:solidFill>
                  <a:srgbClr val="000000"/>
                </a:solidFill>
              </a:rPr>
              <a:t>메인 </a:t>
            </a:r>
            <a:r>
              <a:rPr lang="ko-KR" altLang="en-US" sz="800" dirty="0">
                <a:solidFill>
                  <a:srgbClr val="000000"/>
                </a:solidFill>
              </a:rPr>
              <a:t>페이지</a:t>
            </a:r>
            <a:r>
              <a:rPr lang="en-US" altLang="ko-KR" sz="800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dirty="0" smtClean="0">
                <a:solidFill>
                  <a:srgbClr val="000000"/>
                </a:solidFill>
              </a:rPr>
              <a:t>고객센</a:t>
            </a:r>
            <a:r>
              <a:rPr lang="ko-KR" altLang="en-US" sz="800" dirty="0">
                <a:solidFill>
                  <a:srgbClr val="000000"/>
                </a:solidFill>
              </a:rPr>
              <a:t>터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</a:rPr>
              <a:t>메뉴 바</a:t>
            </a:r>
            <a:r>
              <a:rPr lang="en-US" altLang="ko-KR" sz="800" dirty="0" smtClean="0">
                <a:solidFill>
                  <a:srgbClr val="000000"/>
                </a:solidFill>
              </a:rPr>
              <a:t>)-&gt;</a:t>
            </a:r>
            <a:r>
              <a:rPr lang="ko-KR" altLang="en-US" sz="800" dirty="0" smtClean="0">
                <a:solidFill>
                  <a:srgbClr val="000000"/>
                </a:solidFill>
              </a:rPr>
              <a:t>후기 게시판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80330" y="692696"/>
            <a:ext cx="17641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고객센터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86159" y="980728"/>
            <a:ext cx="6906121" cy="16429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849" y="4046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47936" y="1778848"/>
          <a:ext cx="5352256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110299061"/>
                    </a:ext>
                  </a:extLst>
                </a:gridCol>
                <a:gridCol w="408384">
                  <a:extLst>
                    <a:ext uri="{9D8B030D-6E8A-4147-A177-3AD203B41FA5}">
                      <a16:colId xmlns:a16="http://schemas.microsoft.com/office/drawing/2014/main" val="1020260832"/>
                    </a:ext>
                  </a:extLst>
                </a:gridCol>
                <a:gridCol w="1103784">
                  <a:extLst>
                    <a:ext uri="{9D8B030D-6E8A-4147-A177-3AD203B41FA5}">
                      <a16:colId xmlns:a16="http://schemas.microsoft.com/office/drawing/2014/main" val="384258388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528801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5807723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85411313"/>
                    </a:ext>
                  </a:extLst>
                </a:gridCol>
              </a:tblGrid>
              <a:tr h="117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문의 종류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latin typeface="+mj-ea"/>
                          <a:ea typeface="+mj-ea"/>
                        </a:rPr>
                        <a:t>고장</a:t>
                      </a:r>
                      <a:endParaRPr lang="en-US" altLang="ko-KR" sz="8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+mj-ea"/>
                          <a:ea typeface="+mj-ea"/>
                        </a:rPr>
                        <a:t>관리자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2020.04.04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43601"/>
                  </a:ext>
                </a:extLst>
              </a:tr>
              <a:tr h="1317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제    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+mj-ea"/>
                          <a:ea typeface="+mj-ea"/>
                        </a:rPr>
                        <a:t>차를 고장냈어요</a:t>
                      </a:r>
                      <a:r>
                        <a:rPr lang="en-US" altLang="ko-KR" sz="800" smtClean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smtClean="0">
                          <a:latin typeface="+mj-ea"/>
                          <a:ea typeface="+mj-ea"/>
                        </a:rPr>
                        <a:t>어떻게</a:t>
                      </a:r>
                      <a:r>
                        <a:rPr lang="ko-KR" altLang="en-US" sz="800" baseline="0" smtClean="0">
                          <a:latin typeface="+mj-ea"/>
                          <a:ea typeface="+mj-ea"/>
                        </a:rPr>
                        <a:t> 해야 하나요</a:t>
                      </a:r>
                      <a:r>
                        <a:rPr lang="en-US" altLang="ko-KR" sz="800" baseline="0" smtClean="0">
                          <a:latin typeface="+mj-ea"/>
                          <a:ea typeface="+mj-ea"/>
                        </a:rPr>
                        <a:t>?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61883"/>
                  </a:ext>
                </a:extLst>
              </a:tr>
              <a:tr h="210547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내     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  </a:t>
                      </a: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보험처리 약관에 따라 처리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진행됩니다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86541"/>
                  </a:ext>
                </a:extLst>
              </a:tr>
              <a:tr h="1657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이미지 업로드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0529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60032" y="6453336"/>
            <a:ext cx="65253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등록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5603966" y="6453336"/>
            <a:ext cx="65253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취소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5603966" y="6117250"/>
            <a:ext cx="631376" cy="200055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  </a:t>
            </a:r>
            <a:r>
              <a:rPr lang="ko-KR" altLang="en-US" sz="700" err="1" smtClean="0"/>
              <a:t>파일선택</a:t>
            </a:r>
            <a:r>
              <a:rPr lang="ko-KR" altLang="en-US" sz="700" smtClean="0"/>
              <a:t>    </a:t>
            </a:r>
            <a:endParaRPr lang="ko-KR" altLang="en-US" sz="700" dirty="0"/>
          </a:p>
        </p:txBody>
      </p:sp>
      <p:graphicFrame>
        <p:nvGraphicFramePr>
          <p:cNvPr id="9" name="Shape 721"/>
          <p:cNvGraphicFramePr/>
          <p:nvPr>
            <p:extLst/>
          </p:nvPr>
        </p:nvGraphicFramePr>
        <p:xfrm>
          <a:off x="7092280" y="569120"/>
          <a:ext cx="2016224" cy="2743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3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업로드시 파일 이름 출력</a:t>
                      </a: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 버튼 클릭 시 문의 게시판 리스트로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취소 버튼 클릭 문의 게시판 리스토로 이동합니다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로고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클릭 시 메인 페이지로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38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87352" y="603299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1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7632" y="626493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2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9752" y="6104165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Image.jpg</a:t>
            </a:r>
            <a:endParaRPr lang="ko-KR" altLang="en-US" sz="800"/>
          </a:p>
        </p:txBody>
      </p:sp>
      <p:sp>
        <p:nvSpPr>
          <p:cNvPr id="18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20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9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문의 게시판 등록</a:t>
            </a: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0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527766" y="627287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96" y="1277827"/>
            <a:ext cx="31683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smtClean="0">
                <a:solidFill>
                  <a:srgbClr val="000000"/>
                </a:solidFill>
              </a:rPr>
              <a:t>로그인 </a:t>
            </a:r>
            <a:r>
              <a:rPr lang="en-US" altLang="ko-KR" sz="800" smtClean="0">
                <a:solidFill>
                  <a:srgbClr val="000000"/>
                </a:solidFill>
              </a:rPr>
              <a:t>&gt; </a:t>
            </a:r>
            <a:r>
              <a:rPr lang="ko-KR" altLang="en-US" sz="800" smtClean="0">
                <a:solidFill>
                  <a:srgbClr val="000000"/>
                </a:solidFill>
              </a:rPr>
              <a:t>마이페이지 </a:t>
            </a:r>
            <a:r>
              <a:rPr lang="en-US" altLang="ko-KR" sz="800" smtClean="0">
                <a:solidFill>
                  <a:srgbClr val="000000"/>
                </a:solidFill>
              </a:rPr>
              <a:t>&gt;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5298328" y="692696"/>
            <a:ext cx="17641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고객 센터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9" y="4046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269536" y="1412776"/>
            <a:ext cx="2578774" cy="35547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 latinLnBrk="0"/>
            <a:r>
              <a:rPr lang="ko-KR" altLang="en-US" sz="1700" kern="0" smtClean="0">
                <a:latin typeface="+mn-ea"/>
                <a:ea typeface="+mn-ea"/>
              </a:rPr>
              <a:t>후기 게시판 등록</a:t>
            </a:r>
            <a:endParaRPr lang="ko-KR" altLang="en-US" sz="1700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28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200" y="148478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후기 게시판 글 정보</a:t>
            </a:r>
            <a:endParaRPr lang="ko-KR" altLang="en-US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51303" y="1782108"/>
          <a:ext cx="5568281" cy="433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625">
                  <a:extLst>
                    <a:ext uri="{9D8B030D-6E8A-4147-A177-3AD203B41FA5}">
                      <a16:colId xmlns:a16="http://schemas.microsoft.com/office/drawing/2014/main" val="2110299061"/>
                    </a:ext>
                  </a:extLst>
                </a:gridCol>
                <a:gridCol w="565625">
                  <a:extLst>
                    <a:ext uri="{9D8B030D-6E8A-4147-A177-3AD203B41FA5}">
                      <a16:colId xmlns:a16="http://schemas.microsoft.com/office/drawing/2014/main" val="3576311206"/>
                    </a:ext>
                  </a:extLst>
                </a:gridCol>
                <a:gridCol w="442799">
                  <a:extLst>
                    <a:ext uri="{9D8B030D-6E8A-4147-A177-3AD203B41FA5}">
                      <a16:colId xmlns:a16="http://schemas.microsoft.com/office/drawing/2014/main" val="3842583883"/>
                    </a:ext>
                  </a:extLst>
                </a:gridCol>
                <a:gridCol w="1379673">
                  <a:extLst>
                    <a:ext uri="{9D8B030D-6E8A-4147-A177-3AD203B41FA5}">
                      <a16:colId xmlns:a16="http://schemas.microsoft.com/office/drawing/2014/main" val="3953364605"/>
                    </a:ext>
                  </a:extLst>
                </a:gridCol>
                <a:gridCol w="539121">
                  <a:extLst>
                    <a:ext uri="{9D8B030D-6E8A-4147-A177-3AD203B41FA5}">
                      <a16:colId xmlns:a16="http://schemas.microsoft.com/office/drawing/2014/main" val="3908100977"/>
                    </a:ext>
                  </a:extLst>
                </a:gridCol>
                <a:gridCol w="747044">
                  <a:extLst>
                    <a:ext uri="{9D8B030D-6E8A-4147-A177-3AD203B41FA5}">
                      <a16:colId xmlns:a16="http://schemas.microsoft.com/office/drawing/2014/main" val="958077233"/>
                    </a:ext>
                  </a:extLst>
                </a:gridCol>
                <a:gridCol w="536307">
                  <a:extLst>
                    <a:ext uri="{9D8B030D-6E8A-4147-A177-3AD203B41FA5}">
                      <a16:colId xmlns:a16="http://schemas.microsoft.com/office/drawing/2014/main" val="148541131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281513546"/>
                    </a:ext>
                  </a:extLst>
                </a:gridCol>
              </a:tblGrid>
              <a:tr h="2787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글 번호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ID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erer@naver.com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2020.04.04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443601"/>
                  </a:ext>
                </a:extLst>
              </a:tr>
              <a:tr h="144016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제 목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렌터카 이용 후기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61883"/>
                  </a:ext>
                </a:extLst>
              </a:tr>
              <a:tr h="174841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내     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처음으로 제주 렌터카 서비스 이용해봤는데 저렴하게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여행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잘다녀왔네요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^^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차량도 깨끗하게 관리가 잘되어 있었어요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~ 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직원분들도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굉장히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친절하셨어요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기억에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남을정도네요ㅎㅎ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다음에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기회되면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또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이용할게요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~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감사해요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~</a:t>
                      </a:r>
                    </a:p>
                    <a:p>
                      <a:pPr latinLnBrk="1"/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86541"/>
                  </a:ext>
                </a:extLst>
              </a:tr>
              <a:tr h="240812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댓 글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iuiu@daum.net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박지민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2020.04.04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7416292"/>
                  </a:ext>
                </a:extLst>
              </a:tr>
              <a:tr h="479268">
                <a:tc gridSpan="2" v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맞아요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~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저도 지난주에 이용해봤는데 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직원분들이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참 친절하셔서 좋더라구요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!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8191833"/>
                  </a:ext>
                </a:extLst>
              </a:tr>
              <a:tr h="4532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latin typeface="+mj-ea"/>
                          <a:ea typeface="+mj-ea"/>
                        </a:rPr>
                        <a:t>사용자 </a:t>
                      </a:r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댓글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05296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48" y="3356992"/>
            <a:ext cx="898820" cy="45845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47664" y="4869160"/>
            <a:ext cx="4286121" cy="830997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ym typeface="Wingdings" panose="05000000000000000000" pitchFamily="2" charset="2"/>
              </a:rPr>
              <a:t>후기 잘봤어요 </a:t>
            </a:r>
            <a:endParaRPr lang="en-US" altLang="ko-KR" sz="800" smtClean="0">
              <a:sym typeface="Wingdings" panose="05000000000000000000" pitchFamily="2" charset="2"/>
            </a:endParaRPr>
          </a:p>
          <a:p>
            <a:r>
              <a:rPr lang="ko-KR" altLang="en-US" sz="800" smtClean="0">
                <a:sym typeface="Wingdings" panose="05000000000000000000" pitchFamily="2" charset="2"/>
              </a:rPr>
              <a:t>혹시 차량 위생상태는 어떤가요 아이가있어서 걱정이네요</a:t>
            </a:r>
            <a:r>
              <a:rPr lang="en-US" altLang="ko-KR" sz="80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800" smtClean="0">
              <a:sym typeface="Wingdings" panose="05000000000000000000" pitchFamily="2" charset="2"/>
            </a:endParaRPr>
          </a:p>
          <a:p>
            <a:endParaRPr lang="en-US" altLang="ko-KR" sz="800" dirty="0">
              <a:sym typeface="Wingdings" panose="05000000000000000000" pitchFamily="2" charset="2"/>
            </a:endParaRPr>
          </a:p>
          <a:p>
            <a:endParaRPr lang="en-US" altLang="ko-KR" sz="800" dirty="0" smtClean="0">
              <a:sym typeface="Wingdings" panose="05000000000000000000" pitchFamily="2" charset="2"/>
            </a:endParaRPr>
          </a:p>
          <a:p>
            <a:endParaRPr lang="en-US" altLang="ko-KR" sz="800" dirty="0">
              <a:sym typeface="Wingdings" panose="05000000000000000000" pitchFamily="2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4648" y="4469464"/>
            <a:ext cx="453833" cy="2000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삭제</a:t>
            </a:r>
            <a:endParaRPr lang="ko-KR" altLang="en-US" sz="700" dirty="0"/>
          </a:p>
        </p:txBody>
      </p:sp>
      <p:sp>
        <p:nvSpPr>
          <p:cNvPr id="21" name="직사각형 20"/>
          <p:cNvSpPr/>
          <p:nvPr/>
        </p:nvSpPr>
        <p:spPr>
          <a:xfrm>
            <a:off x="5242600" y="440045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9555" y="5838656"/>
            <a:ext cx="65253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등록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593349" y="6310083"/>
            <a:ext cx="65253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수정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355976" y="6310083"/>
            <a:ext cx="65253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삭제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5115951" y="6315673"/>
            <a:ext cx="65253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목록보기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5039751" y="579397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47592" y="623052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30021" y="622247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39751" y="623774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4" name="Shape 721"/>
          <p:cNvGraphicFramePr/>
          <p:nvPr>
            <p:extLst>
              <p:ext uri="{D42A27DB-BD31-4B8C-83A1-F6EECF244321}">
                <p14:modId xmlns:p14="http://schemas.microsoft.com/office/powerpoint/2010/main" val="2439773165"/>
              </p:ext>
            </p:extLst>
          </p:nvPr>
        </p:nvGraphicFramePr>
        <p:xfrm>
          <a:off x="7092280" y="569120"/>
          <a:ext cx="2016224" cy="4511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3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본인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작성한 댓글만 삭제가능</a:t>
                      </a: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로그인 후 등록버튼 클릭 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란에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본인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과 작성일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작성한 내용 출력 하며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다른 회원의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을 삭제 불가능하며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자신의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비회원일 경우 목록 보기를 제외한 수정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 버튼 전부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조회만 가능 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본인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ID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 작성한 후기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글만 수정 가능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본인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ID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 작성한 후기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글만 삭제 가능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목록보기 버튼 클릭 시 이전 페이지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후기 게시판 리스트로 이동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바에 마이 페이지 내 이용 정보 예약 상품 클릭 후 후기 게시판 등록 폼으로 올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수 있으며 다른 방법은 없음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18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2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후기 게시판 글 정보</a:t>
            </a: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3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19092" y="692696"/>
            <a:ext cx="17641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35495" y="1277827"/>
            <a:ext cx="64087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smtClean="0">
                <a:solidFill>
                  <a:srgbClr val="000000"/>
                </a:solidFill>
              </a:rPr>
              <a:t>홈</a:t>
            </a:r>
            <a:r>
              <a:rPr lang="en-US" altLang="ko-KR" sz="800" b="1" smtClean="0">
                <a:solidFill>
                  <a:srgbClr val="000000"/>
                </a:solidFill>
              </a:rPr>
              <a:t>&gt;</a:t>
            </a:r>
            <a:r>
              <a:rPr lang="ko-KR" altLang="en-US" sz="800" b="1" smtClean="0">
                <a:solidFill>
                  <a:srgbClr val="000000"/>
                </a:solidFill>
              </a:rPr>
              <a:t>로그인 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후 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(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비회원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)-&gt;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메인 </a:t>
            </a:r>
            <a:r>
              <a:rPr lang="ko-KR" altLang="en-US" sz="800" b="1" dirty="0">
                <a:solidFill>
                  <a:srgbClr val="000000"/>
                </a:solidFill>
              </a:rPr>
              <a:t>페이지</a:t>
            </a:r>
            <a:r>
              <a:rPr lang="en-US" altLang="ko-KR" sz="800" b="1" dirty="0">
                <a:solidFill>
                  <a:srgbClr val="000000"/>
                </a:solidFill>
              </a:rPr>
              <a:t>-&gt;</a:t>
            </a:r>
            <a:r>
              <a:rPr lang="ko-KR" altLang="en-US" sz="800" b="1" dirty="0">
                <a:solidFill>
                  <a:srgbClr val="000000"/>
                </a:solidFill>
              </a:rPr>
              <a:t>메뉴에서</a:t>
            </a:r>
            <a:r>
              <a:rPr lang="en-US" altLang="ko-KR" sz="800" b="1" dirty="0">
                <a:solidFill>
                  <a:srgbClr val="000000"/>
                </a:solidFill>
              </a:rPr>
              <a:t>-&gt;</a:t>
            </a:r>
            <a:r>
              <a:rPr lang="ko-KR" altLang="en-US" sz="800" b="1" dirty="0">
                <a:solidFill>
                  <a:srgbClr val="000000"/>
                </a:solidFill>
              </a:rPr>
              <a:t>마이 페이지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내 이용 정보 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-&gt; 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예약 상품 정보 클릭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나의 예약 내역 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-&gt; </a:t>
            </a:r>
            <a:r>
              <a:rPr lang="ko-KR" altLang="en-US" sz="800" b="1" smtClean="0">
                <a:solidFill>
                  <a:srgbClr val="000000"/>
                </a:solidFill>
              </a:rPr>
              <a:t>후기 작성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3470597" y="69018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632861" y="766387"/>
            <a:ext cx="3459419" cy="23745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849" y="4046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내용 개체 틀 3"/>
          <p:cNvGraphicFramePr>
            <a:graphicFrameLocks/>
          </p:cNvGraphicFramePr>
          <p:nvPr>
            <p:extLst/>
          </p:nvPr>
        </p:nvGraphicFramePr>
        <p:xfrm>
          <a:off x="179511" y="2273176"/>
          <a:ext cx="6840763" cy="29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088575765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7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 번호</a:t>
                      </a:r>
                      <a:endParaRPr lang="en-US" altLang="ko-KR" sz="5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110" marR="78110" marT="39055" marB="3905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78110" marR="78110" marT="39055" marB="390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8110" marR="78110" marT="39055" marB="390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ko-KR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8110" marR="78110" marT="39055" marB="390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ko-KR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작성일자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8110" marR="78110" marT="39055" marB="390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lt"/>
                        </a:rPr>
                        <a:t>답변여부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8110" marR="78110" marT="39055" marB="390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aseline="0" smtClean="0"/>
                        <a:t> 7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kimgahyun@naver.com</a:t>
                      </a:r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청소가 안되</a:t>
                      </a:r>
                      <a:r>
                        <a:rPr lang="ko-KR" altLang="en-US" sz="800" baseline="0" smtClean="0"/>
                        <a:t> 어 있어요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err="1" smtClean="0"/>
                        <a:t>김가현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2019.09.17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완료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6</a:t>
                      </a:r>
                      <a:endParaRPr lang="ko-KR" altLang="en-US" sz="800" smtClean="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Yang1234@naver.com</a:t>
                      </a:r>
                      <a:endParaRPr lang="ko-KR" altLang="en-US" sz="800" smtClean="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시트가</a:t>
                      </a:r>
                      <a:r>
                        <a:rPr lang="ko-KR" altLang="en-US" sz="800" baseline="0" smtClean="0"/>
                        <a:t> </a:t>
                      </a:r>
                      <a:r>
                        <a:rPr lang="ko-KR" altLang="en-US" sz="800" baseline="0" err="1" smtClean="0"/>
                        <a:t>찢어져있어요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양종수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2019.09.17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미완료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5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Gang@naver.com</a:t>
                      </a:r>
                      <a:endParaRPr lang="ko-KR" altLang="en-US" sz="800" smtClean="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타이어에 바람이 없었어요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smtClean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err="1" smtClean="0"/>
                        <a:t>강태준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2019.09.16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미완료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4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tae123@naver.com</a:t>
                      </a:r>
                      <a:endParaRPr lang="ko-KR" altLang="en-US" sz="800" smtClean="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err="1" smtClean="0"/>
                        <a:t>네비가</a:t>
                      </a:r>
                      <a:r>
                        <a:rPr lang="ko-KR" altLang="en-US" sz="800" smtClean="0"/>
                        <a:t> </a:t>
                      </a:r>
                      <a:r>
                        <a:rPr lang="ko-KR" altLang="en-US" sz="800" err="1" smtClean="0"/>
                        <a:t>구식이에요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smtClean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err="1" smtClean="0"/>
                        <a:t>홍태동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2019.09.11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미완료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3</a:t>
                      </a:r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Lee890@daum.net</a:t>
                      </a:r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열선 시트가 </a:t>
                      </a:r>
                      <a:r>
                        <a:rPr lang="ko-KR" altLang="en-US" sz="800" err="1" smtClean="0"/>
                        <a:t>미지근해요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smtClean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이영철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2019.09.09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완료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7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2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soo4564@daum.net</a:t>
                      </a:r>
                      <a:endParaRPr lang="ko-KR" altLang="en-US" sz="800" smtClean="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후방 센서가 이상해요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smtClean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김수성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2019.09.09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완료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7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1</a:t>
                      </a:r>
                      <a:endParaRPr lang="ko-KR" altLang="en-US" sz="800"/>
                    </a:p>
                  </a:txBody>
                  <a:tcPr marL="78110" marR="78110" marT="39055" marB="390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hyun5636@naver.com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에어컨이 너무 덜 시원해요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smtClean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err="1" smtClean="0"/>
                        <a:t>이준현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/>
                        <a:t>2019.09.08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완료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792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altLang="ko-KR" sz="1400" smtClean="0"/>
                        <a:t>፧</a:t>
                      </a:r>
                      <a:endParaRPr lang="ko-KR" altLang="en-US" sz="1400" smtClean="0"/>
                    </a:p>
                  </a:txBody>
                  <a:tcPr marL="78110" marR="78110" marT="39055" marB="3905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문의 게시판 리스트</a:t>
            </a: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graphicFrame>
        <p:nvGraphicFramePr>
          <p:cNvPr id="3" name="Shape 721"/>
          <p:cNvGraphicFramePr/>
          <p:nvPr>
            <p:extLst/>
          </p:nvPr>
        </p:nvGraphicFramePr>
        <p:xfrm>
          <a:off x="7092280" y="569120"/>
          <a:ext cx="2016224" cy="347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3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 등록 페이지로 이동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번호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 작성자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진행상태 클릭 시 문의 게시판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상세페이지 이동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문의게시판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의 요약정보 리스트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kumimoji="1" lang="ko-KR" altLang="en-US" sz="8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문의게시판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리스트</a:t>
                      </a:r>
                      <a:endParaRPr lang="en-US" altLang="ko-KR" sz="800" b="0" i="0" u="none" strike="noStrike" cap="none" baseline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리스트가 없을 경우</a:t>
                      </a:r>
                      <a:endParaRPr lang="en-US" altLang="ko-KR" sz="800" b="0" i="0" u="none" strike="noStrike" cap="none" baseline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문의가 없습니다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출력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리스트 개수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15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작성자 명으로 검색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문의게시판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의 페이 징 처리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하지 않고 클릭 시 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경고 창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(alert)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출력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후 로그인 페이지로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로고 클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릭 시 메인 페이지로 이동합니다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19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269536" y="1412776"/>
            <a:ext cx="2578774" cy="35547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 latinLnBrk="0"/>
            <a:r>
              <a:rPr lang="ko-KR" altLang="en-US" sz="1700" kern="0" smtClean="0">
                <a:latin typeface="+mn-ea"/>
                <a:ea typeface="+mn-ea"/>
              </a:rPr>
              <a:t>문의 게시판</a:t>
            </a:r>
            <a:endParaRPr lang="en-US" altLang="ko-KR" sz="1700" kern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18296" y="1768252"/>
            <a:ext cx="1230214" cy="36906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문의  등록</a:t>
            </a: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403648" y="5589243"/>
            <a:ext cx="4345527" cy="352341"/>
            <a:chOff x="2123728" y="5085184"/>
            <a:chExt cx="5328592" cy="432049"/>
          </a:xfrm>
        </p:grpSpPr>
        <p:sp>
          <p:nvSpPr>
            <p:cNvPr id="10" name="직사각형 9"/>
            <p:cNvSpPr/>
            <p:nvPr/>
          </p:nvSpPr>
          <p:spPr>
            <a:xfrm>
              <a:off x="2123728" y="5085185"/>
              <a:ext cx="1008112" cy="4320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+mj-ea"/>
                  <a:ea typeface="+mj-ea"/>
                </a:rPr>
                <a:t>작성</a:t>
              </a:r>
              <a:r>
                <a:rPr lang="ko-KR" altLang="en-US" sz="1000">
                  <a:solidFill>
                    <a:schemeClr val="tx1"/>
                  </a:solidFill>
                  <a:latin typeface="+mj-ea"/>
                  <a:ea typeface="+mj-ea"/>
                </a:rPr>
                <a:t>자</a:t>
              </a:r>
              <a:r>
                <a:rPr lang="en-US" altLang="ko-KR" sz="1200" smtClean="0">
                  <a:solidFill>
                    <a:schemeClr val="tx1"/>
                  </a:solidFill>
                  <a:latin typeface="+mj-ea"/>
                  <a:ea typeface="+mj-ea"/>
                </a:rPr>
                <a:t>  </a:t>
              </a:r>
              <a:r>
                <a:rPr lang="ko-KR" altLang="en-US" sz="1100" smtClean="0">
                  <a:solidFill>
                    <a:schemeClr val="tx1"/>
                  </a:solidFill>
                  <a:latin typeface="+mj-ea"/>
                  <a:ea typeface="+mj-ea"/>
                </a:rPr>
                <a:t>▼</a:t>
              </a:r>
              <a:endParaRPr lang="ko-KR" altLang="en-US" sz="11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84240" y="5085184"/>
              <a:ext cx="3231976" cy="4320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60232" y="5085184"/>
              <a:ext cx="792088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  <a:latin typeface="+mj-ea"/>
                  <a:ea typeface="+mj-ea"/>
                </a:rPr>
                <a:t>검색</a:t>
              </a:r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439263" y="169205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1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156" y="256185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2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85772" y="550884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5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30033" y="610840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6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3311" y="210670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3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3062" y="2618508"/>
            <a:ext cx="6826201" cy="2292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14976" y="296412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4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6233" y="6177271"/>
            <a:ext cx="33265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 </a:t>
            </a:r>
            <a:r>
              <a:rPr lang="en-US" altLang="ko-KR"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2       3       4       5       6       7       8       9       </a:t>
            </a:r>
            <a:r>
              <a:rPr lang="en-US" altLang="ko-KR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&gt;</a:t>
            </a:r>
            <a:endParaRPr lang="ko-KR" altLang="en-US" sz="70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 26"/>
          <p:cNvSpPr/>
          <p:nvPr/>
        </p:nvSpPr>
        <p:spPr>
          <a:xfrm rot="20755306">
            <a:off x="6911168" y="1945101"/>
            <a:ext cx="1514335" cy="2190456"/>
          </a:xfrm>
          <a:custGeom>
            <a:avLst/>
            <a:gdLst>
              <a:gd name="connsiteX0" fmla="*/ 0 w 0"/>
              <a:gd name="connsiteY0" fmla="*/ 0 h 1804737"/>
              <a:gd name="connsiteX1" fmla="*/ 0 w 0"/>
              <a:gd name="connsiteY1" fmla="*/ 1804737 h 180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04737">
                <a:moveTo>
                  <a:pt x="0" y="0"/>
                </a:moveTo>
                <a:lnTo>
                  <a:pt x="0" y="1804737"/>
                </a:lnTo>
              </a:path>
            </a:pathLst>
          </a:custGeom>
          <a:noFill/>
          <a:ln w="635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804" y="4293655"/>
            <a:ext cx="1773054" cy="12235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로그인 후 등록 하</a:t>
            </a:r>
            <a:r>
              <a:rPr lang="ko-KR" altLang="en-US" sz="800">
                <a:solidFill>
                  <a:schemeClr val="tx1"/>
                </a:solidFill>
              </a:rPr>
              <a:t>실</a:t>
            </a:r>
            <a:r>
              <a:rPr lang="ko-KR" altLang="en-US" sz="800" smtClean="0">
                <a:solidFill>
                  <a:schemeClr val="tx1"/>
                </a:solidFill>
              </a:rPr>
              <a:t> 수 있습니다</a:t>
            </a:r>
            <a:r>
              <a:rPr lang="en-US" altLang="ko-KR" sz="80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800">
              <a:solidFill>
                <a:schemeClr val="tx1"/>
              </a:solidFill>
            </a:endParaRPr>
          </a:p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27278" y="5115959"/>
            <a:ext cx="886527" cy="189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확인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32604" y="428471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7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76347" y="1412776"/>
            <a:ext cx="97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W : 100px </a:t>
            </a:r>
          </a:p>
          <a:p>
            <a:pPr algn="ctr"/>
            <a:r>
              <a:rPr lang="en-US" altLang="ko-KR" sz="800" b="1" smtClean="0"/>
              <a:t>H : 40px</a:t>
            </a:r>
            <a:endParaRPr lang="ko-KR" altLang="en-US" sz="800" b="1"/>
          </a:p>
        </p:txBody>
      </p:sp>
      <p:sp>
        <p:nvSpPr>
          <p:cNvPr id="44" name="TextBox 43"/>
          <p:cNvSpPr txBox="1"/>
          <p:nvPr/>
        </p:nvSpPr>
        <p:spPr>
          <a:xfrm>
            <a:off x="295524" y="2029594"/>
            <a:ext cx="1504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W : 1200px, H : auto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52120" y="5596133"/>
            <a:ext cx="715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W : 50px </a:t>
            </a:r>
          </a:p>
          <a:p>
            <a:pPr algn="ctr"/>
            <a:r>
              <a:rPr lang="en-US" altLang="ko-KR" sz="800" b="1" smtClean="0"/>
              <a:t>H : 30px</a:t>
            </a:r>
            <a:endParaRPr lang="ko-KR" altLang="en-US" sz="800" b="1"/>
          </a:p>
        </p:txBody>
      </p:sp>
      <p:sp>
        <p:nvSpPr>
          <p:cNvPr id="46" name="TextBox 45"/>
          <p:cNvSpPr txBox="1"/>
          <p:nvPr/>
        </p:nvSpPr>
        <p:spPr>
          <a:xfrm>
            <a:off x="719569" y="5603026"/>
            <a:ext cx="656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W : 80px </a:t>
            </a:r>
          </a:p>
          <a:p>
            <a:pPr algn="ctr"/>
            <a:r>
              <a:rPr lang="en-US" altLang="ko-KR" sz="800" b="1" smtClean="0"/>
              <a:t>H : 30px</a:t>
            </a:r>
            <a:endParaRPr lang="ko-KR" altLang="en-US" sz="800" b="1"/>
          </a:p>
        </p:txBody>
      </p:sp>
      <p:sp>
        <p:nvSpPr>
          <p:cNvPr id="47" name="TextBox 46"/>
          <p:cNvSpPr txBox="1"/>
          <p:nvPr/>
        </p:nvSpPr>
        <p:spPr>
          <a:xfrm>
            <a:off x="2350059" y="5374410"/>
            <a:ext cx="236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W : 200px, H : 30px</a:t>
            </a:r>
            <a:endParaRPr lang="ko-KR" altLang="en-US" sz="800" b="1"/>
          </a:p>
        </p:txBody>
      </p:sp>
      <p:sp>
        <p:nvSpPr>
          <p:cNvPr id="30" name="TextBox 91"/>
          <p:cNvSpPr txBox="1">
            <a:spLocks noChangeArrowheads="1"/>
          </p:cNvSpPr>
          <p:nvPr/>
        </p:nvSpPr>
        <p:spPr bwMode="auto">
          <a:xfrm>
            <a:off x="8381041" y="4329162"/>
            <a:ext cx="5762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800">
                <a:solidFill>
                  <a:srgbClr val="FF0000"/>
                </a:solidFill>
                <a:ea typeface="맑은 고딕" pitchFamily="50" charset="-127"/>
              </a:rPr>
              <a:t>4</a:t>
            </a:r>
            <a:r>
              <a:rPr lang="en-US" altLang="ko-KR" sz="800" smtClean="0">
                <a:solidFill>
                  <a:srgbClr val="FF0000"/>
                </a:solidFill>
                <a:ea typeface="맑은 고딕" pitchFamily="50" charset="-127"/>
              </a:rPr>
              <a:t>00*200</a:t>
            </a:r>
            <a:endParaRPr lang="ko-KR" altLang="en-US" sz="80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50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1/1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98328" y="692696"/>
            <a:ext cx="17641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고객 센터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496" y="127782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b="1" dirty="0" smtClean="0"/>
              <a:t>메인 페이지 </a:t>
            </a:r>
            <a:r>
              <a:rPr lang="en-US" altLang="ko-KR" sz="800" b="1" dirty="0" smtClean="0"/>
              <a:t>-&gt;</a:t>
            </a:r>
            <a:r>
              <a:rPr lang="ko-KR" altLang="en-US" sz="800" b="1" dirty="0" smtClean="0"/>
              <a:t>고객센터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메뉴 바</a:t>
            </a:r>
            <a:r>
              <a:rPr lang="en-US" altLang="ko-KR" sz="800" b="1" dirty="0" smtClean="0"/>
              <a:t>)-&gt;</a:t>
            </a:r>
            <a:r>
              <a:rPr lang="ko-KR" altLang="en-US" sz="800" b="1" dirty="0" smtClean="0"/>
              <a:t>문의 게시판</a:t>
            </a:r>
            <a:endParaRPr lang="ko-KR" altLang="en-US" sz="800" b="1" dirty="0"/>
          </a:p>
        </p:txBody>
      </p:sp>
      <p:cxnSp>
        <p:nvCxnSpPr>
          <p:cNvPr id="7" name="직선 화살표 연결선 6"/>
          <p:cNvCxnSpPr>
            <a:stCxn id="35" idx="3"/>
            <a:endCxn id="41" idx="3"/>
          </p:cNvCxnSpPr>
          <p:nvPr/>
        </p:nvCxnSpPr>
        <p:spPr>
          <a:xfrm flipV="1">
            <a:off x="199556" y="980728"/>
            <a:ext cx="6862968" cy="16573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849" y="4046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47936" y="1778848"/>
          <a:ext cx="5352256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110299061"/>
                    </a:ext>
                  </a:extLst>
                </a:gridCol>
                <a:gridCol w="408384">
                  <a:extLst>
                    <a:ext uri="{9D8B030D-6E8A-4147-A177-3AD203B41FA5}">
                      <a16:colId xmlns:a16="http://schemas.microsoft.com/office/drawing/2014/main" val="1020260832"/>
                    </a:ext>
                  </a:extLst>
                </a:gridCol>
                <a:gridCol w="1103784">
                  <a:extLst>
                    <a:ext uri="{9D8B030D-6E8A-4147-A177-3AD203B41FA5}">
                      <a16:colId xmlns:a16="http://schemas.microsoft.com/office/drawing/2014/main" val="384258388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528801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5807723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85411313"/>
                    </a:ext>
                  </a:extLst>
                </a:gridCol>
              </a:tblGrid>
              <a:tr h="117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문의 종류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latin typeface="+mj-ea"/>
                          <a:ea typeface="+mj-ea"/>
                        </a:rPr>
                        <a:t>고장</a:t>
                      </a:r>
                      <a:endParaRPr lang="en-US" altLang="ko-KR" sz="8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+mj-ea"/>
                          <a:ea typeface="+mj-ea"/>
                        </a:rPr>
                        <a:t>관리자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2020.04.04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43601"/>
                  </a:ext>
                </a:extLst>
              </a:tr>
              <a:tr h="1317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제    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+mj-ea"/>
                          <a:ea typeface="+mj-ea"/>
                        </a:rPr>
                        <a:t>차를 고장냈어요</a:t>
                      </a:r>
                      <a:r>
                        <a:rPr lang="en-US" altLang="ko-KR" sz="800" smtClean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smtClean="0">
                          <a:latin typeface="+mj-ea"/>
                          <a:ea typeface="+mj-ea"/>
                        </a:rPr>
                        <a:t>어떻게</a:t>
                      </a:r>
                      <a:r>
                        <a:rPr lang="ko-KR" altLang="en-US" sz="800" baseline="0" smtClean="0">
                          <a:latin typeface="+mj-ea"/>
                          <a:ea typeface="+mj-ea"/>
                        </a:rPr>
                        <a:t> 해야 하나요</a:t>
                      </a:r>
                      <a:r>
                        <a:rPr lang="en-US" altLang="ko-KR" sz="800" baseline="0" smtClean="0">
                          <a:latin typeface="+mj-ea"/>
                          <a:ea typeface="+mj-ea"/>
                        </a:rPr>
                        <a:t>?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61883"/>
                  </a:ext>
                </a:extLst>
              </a:tr>
              <a:tr h="210547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내     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  </a:t>
                      </a: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보험처리 약관에 따라 처리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진행됩니다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86541"/>
                  </a:ext>
                </a:extLst>
              </a:tr>
              <a:tr h="1657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이미지 업로드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0529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60032" y="6453336"/>
            <a:ext cx="65253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등록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5603966" y="6453336"/>
            <a:ext cx="65253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취소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935596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문의 게시판 등록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03966" y="6117250"/>
            <a:ext cx="631376" cy="200055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  </a:t>
            </a:r>
            <a:r>
              <a:rPr lang="ko-KR" altLang="en-US" sz="700" err="1" smtClean="0"/>
              <a:t>파일선택</a:t>
            </a:r>
            <a:r>
              <a:rPr lang="ko-KR" altLang="en-US" sz="700" smtClean="0"/>
              <a:t>    </a:t>
            </a:r>
            <a:endParaRPr lang="ko-KR" altLang="en-US" sz="700" dirty="0"/>
          </a:p>
        </p:txBody>
      </p:sp>
      <p:graphicFrame>
        <p:nvGraphicFramePr>
          <p:cNvPr id="9" name="Shape 721"/>
          <p:cNvGraphicFramePr/>
          <p:nvPr>
            <p:extLst/>
          </p:nvPr>
        </p:nvGraphicFramePr>
        <p:xfrm>
          <a:off x="7092280" y="569120"/>
          <a:ext cx="2016224" cy="2743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3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업로드시 파일 이름 출력</a:t>
                      </a: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 버튼 클릭 시 문의 게시판 리스트로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취소 버튼 클릭 문의 게시판 리스토로 이동합니다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로고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클릭 시 메인 페이지로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38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87352" y="603299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1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7632" y="626493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2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9752" y="6104165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Image.jpg</a:t>
            </a:r>
            <a:endParaRPr lang="ko-KR" altLang="en-US" sz="800"/>
          </a:p>
        </p:txBody>
      </p:sp>
      <p:sp>
        <p:nvSpPr>
          <p:cNvPr id="18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20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9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문의 게시판 등록</a:t>
            </a: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0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527766" y="627287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96" y="127782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로그인</a:t>
            </a:r>
            <a:r>
              <a:rPr lang="en-US" altLang="ko-KR" sz="800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dirty="0" smtClean="0">
                <a:solidFill>
                  <a:srgbClr val="000000"/>
                </a:solidFill>
              </a:rPr>
              <a:t>메인 </a:t>
            </a:r>
            <a:r>
              <a:rPr lang="ko-KR" altLang="en-US" sz="800" dirty="0">
                <a:solidFill>
                  <a:srgbClr val="000000"/>
                </a:solidFill>
              </a:rPr>
              <a:t>페이지</a:t>
            </a:r>
            <a:r>
              <a:rPr lang="en-US" altLang="ko-KR" sz="800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dirty="0" smtClean="0">
                <a:solidFill>
                  <a:srgbClr val="000000"/>
                </a:solidFill>
              </a:rPr>
              <a:t>고객센터</a:t>
            </a:r>
            <a:r>
              <a:rPr lang="en-US" altLang="ko-KR" sz="800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dirty="0" smtClean="0">
                <a:solidFill>
                  <a:srgbClr val="000000"/>
                </a:solidFill>
              </a:rPr>
              <a:t>문의 게시판</a:t>
            </a:r>
            <a:r>
              <a:rPr lang="en-US" altLang="ko-KR" sz="800" dirty="0" smtClean="0">
                <a:solidFill>
                  <a:srgbClr val="000000"/>
                </a:solidFill>
              </a:rPr>
              <a:t>-&gt; </a:t>
            </a:r>
            <a:r>
              <a:rPr lang="ko-KR" altLang="en-US" sz="800" dirty="0" smtClean="0">
                <a:solidFill>
                  <a:srgbClr val="000000"/>
                </a:solidFill>
              </a:rPr>
              <a:t>문의 등록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5298328" y="692696"/>
            <a:ext cx="17641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고객 센터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9" y="4046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504310"/>
            <a:ext cx="503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문의 게시판 글 정보</a:t>
            </a:r>
            <a:endParaRPr lang="ko-KR" altLang="en-US" sz="16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115616" y="1916832"/>
          <a:ext cx="5132177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62">
                  <a:extLst>
                    <a:ext uri="{9D8B030D-6E8A-4147-A177-3AD203B41FA5}">
                      <a16:colId xmlns:a16="http://schemas.microsoft.com/office/drawing/2014/main" val="2110299061"/>
                    </a:ext>
                  </a:extLst>
                </a:gridCol>
                <a:gridCol w="345236">
                  <a:extLst>
                    <a:ext uri="{9D8B030D-6E8A-4147-A177-3AD203B41FA5}">
                      <a16:colId xmlns:a16="http://schemas.microsoft.com/office/drawing/2014/main" val="1020260832"/>
                    </a:ext>
                  </a:extLst>
                </a:gridCol>
                <a:gridCol w="414283">
                  <a:extLst>
                    <a:ext uri="{9D8B030D-6E8A-4147-A177-3AD203B41FA5}">
                      <a16:colId xmlns:a16="http://schemas.microsoft.com/office/drawing/2014/main" val="3842583883"/>
                    </a:ext>
                  </a:extLst>
                </a:gridCol>
                <a:gridCol w="897612">
                  <a:extLst>
                    <a:ext uri="{9D8B030D-6E8A-4147-A177-3AD203B41FA5}">
                      <a16:colId xmlns:a16="http://schemas.microsoft.com/office/drawing/2014/main" val="118732657"/>
                    </a:ext>
                  </a:extLst>
                </a:gridCol>
                <a:gridCol w="552377">
                  <a:extLst>
                    <a:ext uri="{9D8B030D-6E8A-4147-A177-3AD203B41FA5}">
                      <a16:colId xmlns:a16="http://schemas.microsoft.com/office/drawing/2014/main" val="115288011"/>
                    </a:ext>
                  </a:extLst>
                </a:gridCol>
                <a:gridCol w="828565">
                  <a:extLst>
                    <a:ext uri="{9D8B030D-6E8A-4147-A177-3AD203B41FA5}">
                      <a16:colId xmlns:a16="http://schemas.microsoft.com/office/drawing/2014/main" val="3960544595"/>
                    </a:ext>
                  </a:extLst>
                </a:gridCol>
                <a:gridCol w="621424">
                  <a:extLst>
                    <a:ext uri="{9D8B030D-6E8A-4147-A177-3AD203B41FA5}">
                      <a16:colId xmlns:a16="http://schemas.microsoft.com/office/drawing/2014/main" val="958077233"/>
                    </a:ext>
                  </a:extLst>
                </a:gridCol>
                <a:gridCol w="759518">
                  <a:extLst>
                    <a:ext uri="{9D8B030D-6E8A-4147-A177-3AD203B41FA5}">
                      <a16:colId xmlns:a16="http://schemas.microsoft.com/office/drawing/2014/main" val="1485411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글 번호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ID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zzll@naver.com</a:t>
                      </a: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박은정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2020.03.29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43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제    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일찍 </a:t>
                      </a:r>
                      <a:r>
                        <a:rPr lang="ko-KR" altLang="en-US" sz="800" dirty="0" err="1" smtClean="0"/>
                        <a:t>반납할건데</a:t>
                      </a:r>
                      <a:r>
                        <a:rPr lang="ko-KR" altLang="en-US" sz="800" dirty="0" smtClean="0"/>
                        <a:t> 금액 일부 환불 되나요</a:t>
                      </a:r>
                      <a:r>
                        <a:rPr lang="en-US" altLang="ko-KR" sz="800" dirty="0" smtClean="0"/>
                        <a:t>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61883"/>
                  </a:ext>
                </a:extLst>
              </a:tr>
              <a:tr h="510184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내     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  </a:t>
                      </a: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안녕하세요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. 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이번에 예약한 사람인데 </a:t>
                      </a:r>
                      <a:r>
                        <a:rPr lang="ko-KR" altLang="en-US" sz="9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인수시간이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 오후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12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시고</a:t>
                      </a:r>
                      <a:endParaRPr lang="en-US" altLang="ko-KR" sz="9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  <a:p>
                      <a:r>
                        <a:rPr lang="ko-KR" altLang="en-US" sz="9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반납시간이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 다음날 오후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7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시인데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4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시간 정도 빨리 반납할 것 같아요</a:t>
                      </a:r>
                      <a:endParaRPr lang="en-US" altLang="ko-KR" sz="9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  <a:p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혹시 일부 금액 환불 되나요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?</a:t>
                      </a:r>
                      <a:endParaRPr lang="en-US" altLang="ko-KR" sz="9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86541"/>
                  </a:ext>
                </a:extLst>
              </a:tr>
              <a:tr h="19558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smtClean="0">
                          <a:latin typeface="+mj-ea"/>
                          <a:ea typeface="+mj-ea"/>
                        </a:rPr>
                        <a:t>댓글 답변</a:t>
                      </a:r>
                      <a:endParaRPr lang="en-US" altLang="ko-KR" sz="800" b="1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0529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85216" y="5879232"/>
            <a:ext cx="770960" cy="23083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목록으로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267744" y="4966777"/>
          <a:ext cx="3888432" cy="838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051">
                  <a:extLst>
                    <a:ext uri="{9D8B030D-6E8A-4147-A177-3AD203B41FA5}">
                      <a16:colId xmlns:a16="http://schemas.microsoft.com/office/drawing/2014/main" val="2055586459"/>
                    </a:ext>
                  </a:extLst>
                </a:gridCol>
                <a:gridCol w="1209089">
                  <a:extLst>
                    <a:ext uri="{9D8B030D-6E8A-4147-A177-3AD203B41FA5}">
                      <a16:colId xmlns:a16="http://schemas.microsoft.com/office/drawing/2014/main" val="525949016"/>
                    </a:ext>
                  </a:extLst>
                </a:gridCol>
                <a:gridCol w="472464">
                  <a:extLst>
                    <a:ext uri="{9D8B030D-6E8A-4147-A177-3AD203B41FA5}">
                      <a16:colId xmlns:a16="http://schemas.microsoft.com/office/drawing/2014/main" val="3117428031"/>
                    </a:ext>
                  </a:extLst>
                </a:gridCol>
                <a:gridCol w="654678">
                  <a:extLst>
                    <a:ext uri="{9D8B030D-6E8A-4147-A177-3AD203B41FA5}">
                      <a16:colId xmlns:a16="http://schemas.microsoft.com/office/drawing/2014/main" val="1208477776"/>
                    </a:ext>
                  </a:extLst>
                </a:gridCol>
                <a:gridCol w="469997">
                  <a:extLst>
                    <a:ext uri="{9D8B030D-6E8A-4147-A177-3AD203B41FA5}">
                      <a16:colId xmlns:a16="http://schemas.microsoft.com/office/drawing/2014/main" val="1816567977"/>
                    </a:ext>
                  </a:extLst>
                </a:gridCol>
                <a:gridCol w="694153">
                  <a:extLst>
                    <a:ext uri="{9D8B030D-6E8A-4147-A177-3AD203B41FA5}">
                      <a16:colId xmlns:a16="http://schemas.microsoft.com/office/drawing/2014/main" val="2667164445"/>
                    </a:ext>
                  </a:extLst>
                </a:gridCol>
              </a:tblGrid>
              <a:tr h="34513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iuiu@daum.net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박지민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2020.04.04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831278"/>
                  </a:ext>
                </a:extLst>
              </a:tr>
              <a:tr h="493354"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맞아요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~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저도 지난주에 이용해봤는데 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직원분들이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참 친절하셔서 좋더라구요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!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9297786"/>
                  </a:ext>
                </a:extLst>
              </a:tr>
            </a:tbl>
          </a:graphicData>
        </a:graphic>
      </p:graphicFrame>
      <p:graphicFrame>
        <p:nvGraphicFramePr>
          <p:cNvPr id="17" name="Shape 721"/>
          <p:cNvGraphicFramePr/>
          <p:nvPr>
            <p:extLst/>
          </p:nvPr>
        </p:nvGraphicFramePr>
        <p:xfrm>
          <a:off x="7092280" y="569120"/>
          <a:ext cx="2016224" cy="624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3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문의내용에 대한 관리자 답변</a:t>
                      </a:r>
                      <a:endParaRPr lang="ko-KR" altLang="en-US" sz="80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문의게시판 리스트로 이동하는 버튼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로고 클릭 시 메인 페이지로 이동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187352" y="486077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1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92080" y="579688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2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20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21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1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문의 게시판 글 정보</a:t>
            </a: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2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496" y="127782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로그인</a:t>
            </a:r>
            <a:r>
              <a:rPr lang="en-US" altLang="ko-KR" sz="800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dirty="0" smtClean="0">
                <a:solidFill>
                  <a:srgbClr val="000000"/>
                </a:solidFill>
              </a:rPr>
              <a:t>메인 </a:t>
            </a:r>
            <a:r>
              <a:rPr lang="ko-KR" altLang="en-US" sz="800" dirty="0">
                <a:solidFill>
                  <a:srgbClr val="000000"/>
                </a:solidFill>
              </a:rPr>
              <a:t>페이지</a:t>
            </a:r>
            <a:r>
              <a:rPr lang="en-US" altLang="ko-KR" sz="800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dirty="0" smtClean="0">
                <a:solidFill>
                  <a:srgbClr val="000000"/>
                </a:solidFill>
              </a:rPr>
              <a:t>고객센터</a:t>
            </a:r>
            <a:r>
              <a:rPr lang="en-US" altLang="ko-KR" sz="800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dirty="0" smtClean="0">
                <a:solidFill>
                  <a:srgbClr val="000000"/>
                </a:solidFill>
              </a:rPr>
              <a:t>문의 게시판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5298328" y="692696"/>
            <a:ext cx="17641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고객 센터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9" y="4046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자주 몯는 게시판 리스트</a:t>
            </a: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graphicFrame>
        <p:nvGraphicFramePr>
          <p:cNvPr id="3" name="Shape 721"/>
          <p:cNvGraphicFramePr/>
          <p:nvPr>
            <p:extLst>
              <p:ext uri="{D42A27DB-BD31-4B8C-83A1-F6EECF244321}">
                <p14:modId xmlns:p14="http://schemas.microsoft.com/office/powerpoint/2010/main" val="907851314"/>
              </p:ext>
            </p:extLst>
          </p:nvPr>
        </p:nvGraphicFramePr>
        <p:xfrm>
          <a:off x="7092280" y="569120"/>
          <a:ext cx="2016224" cy="3353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3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자주 묻는 질문 리스트</a:t>
                      </a: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질문 종류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 클릭 시 상세페이지로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자주 묻는 게시판 리스트</a:t>
                      </a:r>
                      <a:endParaRPr lang="en-US" altLang="ko-KR" sz="800" b="0" i="0" u="none" strike="noStrike" cap="none" baseline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리스트가 없을 경우</a:t>
                      </a:r>
                      <a:endParaRPr lang="en-US" altLang="ko-KR" sz="800" b="0" i="0" u="none" strike="noStrike" cap="none" baseline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매치가 없습니다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출력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리스트 개수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제목 명으로 검색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종류 검색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후기 게시판의 페이 징 처리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페이징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처리 시 선택된 페이지 번호 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컬러는 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레드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로고 클릭 시 메인 페이지로 이동합니다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cap="none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cap="none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22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269536" y="1412776"/>
            <a:ext cx="2578774" cy="35547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 latinLnBrk="0"/>
            <a:r>
              <a:rPr lang="ko-KR" altLang="en-US" sz="1700" kern="0" dirty="0" smtClean="0">
                <a:latin typeface="+mn-ea"/>
                <a:ea typeface="+mn-ea"/>
              </a:rPr>
              <a:t>자주 묻는 게시판</a:t>
            </a:r>
            <a:endParaRPr lang="ko-KR" altLang="en-US" sz="1700" kern="0" dirty="0">
              <a:latin typeface="+mn-ea"/>
              <a:ea typeface="+mn-ea"/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/>
          </p:nvPr>
        </p:nvGraphicFramePr>
        <p:xfrm>
          <a:off x="179511" y="2273176"/>
          <a:ext cx="6741687" cy="290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질문 종류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8110" marR="78110" marT="39055" marB="390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8110" marR="78110" marT="39055" marB="390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환불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취소 후 환불은 언제 되나요</a:t>
                      </a:r>
                      <a:r>
                        <a:rPr lang="en-US" altLang="ko-KR" sz="800" smtClean="0"/>
                        <a:t>?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취소</a:t>
                      </a:r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취소 버튼은 어디 있나요</a:t>
                      </a:r>
                      <a:r>
                        <a:rPr lang="en-US" altLang="ko-KR" sz="800" smtClean="0"/>
                        <a:t>?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차량 예약</a:t>
                      </a:r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10</a:t>
                      </a:r>
                      <a:r>
                        <a:rPr lang="ko-KR" altLang="en-US" sz="800" smtClean="0"/>
                        <a:t>분 단위 예약은 안되나요</a:t>
                      </a:r>
                      <a:r>
                        <a:rPr lang="en-US" altLang="ko-KR" sz="800" smtClean="0"/>
                        <a:t>?</a:t>
                      </a:r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기타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차량 청소는 어떤 방식으로 하나요</a:t>
                      </a:r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?</a:t>
                      </a:r>
                      <a:endParaRPr kumimoji="0" lang="ko-KR" altLang="en-US" sz="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날짜 변경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예약 날짜 변경이 가능 한가요</a:t>
                      </a:r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?</a:t>
                      </a:r>
                      <a:endParaRPr kumimoji="0" lang="ko-KR" altLang="en-US" sz="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유의사항</a:t>
                      </a:r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유의 사항은 어디 있나요</a:t>
                      </a:r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?</a:t>
                      </a:r>
                      <a:endParaRPr kumimoji="0" lang="ko-KR" altLang="en-US" sz="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인원 기준</a:t>
                      </a:r>
                    </a:p>
                  </a:txBody>
                  <a:tcPr marL="78110" marR="78110" marT="39055" marB="390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인원 기준은 어디서 정하나요</a:t>
                      </a:r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?</a:t>
                      </a:r>
                      <a:endParaRPr kumimoji="0" lang="ko-KR" altLang="en-US" sz="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80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altLang="ko-KR" sz="1400" smtClean="0"/>
                        <a:t>፧</a:t>
                      </a:r>
                      <a:endParaRPr lang="ko-KR" altLang="en-US" sz="1400" smtClean="0"/>
                    </a:p>
                  </a:txBody>
                  <a:tcPr marL="78110" marR="78110" marT="39055" marB="3905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408496" y="5586507"/>
            <a:ext cx="4345527" cy="352340"/>
            <a:chOff x="2123728" y="5085184"/>
            <a:chExt cx="5328592" cy="432048"/>
          </a:xfrm>
        </p:grpSpPr>
        <p:sp>
          <p:nvSpPr>
            <p:cNvPr id="10" name="직사각형 9"/>
            <p:cNvSpPr/>
            <p:nvPr/>
          </p:nvSpPr>
          <p:spPr>
            <a:xfrm>
              <a:off x="2123728" y="5085184"/>
              <a:ext cx="1008112" cy="4320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+mj-ea"/>
                  <a:ea typeface="+mj-ea"/>
                </a:rPr>
                <a:t>제목</a:t>
              </a:r>
              <a:r>
                <a:rPr lang="en-US" altLang="ko-KR" sz="1200" smtClean="0">
                  <a:solidFill>
                    <a:schemeClr val="tx1"/>
                  </a:solidFill>
                  <a:latin typeface="+mj-ea"/>
                  <a:ea typeface="+mj-ea"/>
                </a:rPr>
                <a:t>  </a:t>
              </a:r>
              <a:r>
                <a:rPr lang="ko-KR" altLang="en-US" sz="1100" smtClean="0">
                  <a:solidFill>
                    <a:schemeClr val="tx1"/>
                  </a:solidFill>
                  <a:latin typeface="+mj-ea"/>
                  <a:ea typeface="+mj-ea"/>
                </a:rPr>
                <a:t>▼</a:t>
              </a:r>
              <a:endParaRPr lang="ko-KR" altLang="en-US" sz="11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84240" y="5085184"/>
              <a:ext cx="3231976" cy="4320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60232" y="5085184"/>
              <a:ext cx="792088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  <a:latin typeface="+mj-ea"/>
                  <a:ea typeface="+mj-ea"/>
                </a:rPr>
                <a:t>검색</a:t>
              </a:r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79511" y="263321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2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91050" y="551993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4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37613" y="608852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5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3124" y="22048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1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4507" y="2596691"/>
            <a:ext cx="648205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43124" y="30652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3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05356" y="6172424"/>
            <a:ext cx="19046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</a:t>
            </a:r>
            <a:r>
              <a:rPr lang="en-US" altLang="ko-KR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2       3       4       5 </a:t>
            </a:r>
            <a:r>
              <a:rPr lang="en-US" altLang="ko-KR" sz="70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76347" y="1412776"/>
            <a:ext cx="97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W : 100px </a:t>
            </a:r>
          </a:p>
          <a:p>
            <a:pPr algn="ctr"/>
            <a:r>
              <a:rPr lang="en-US" altLang="ko-KR" sz="800" b="1" smtClean="0"/>
              <a:t>H : 40px</a:t>
            </a:r>
            <a:endParaRPr lang="ko-KR" altLang="en-US" sz="800" b="1"/>
          </a:p>
        </p:txBody>
      </p:sp>
      <p:sp>
        <p:nvSpPr>
          <p:cNvPr id="43" name="TextBox 42"/>
          <p:cNvSpPr txBox="1"/>
          <p:nvPr/>
        </p:nvSpPr>
        <p:spPr>
          <a:xfrm>
            <a:off x="295524" y="2029594"/>
            <a:ext cx="1504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W : 1200px, H : auto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52120" y="5596133"/>
            <a:ext cx="715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W : 50px </a:t>
            </a:r>
          </a:p>
          <a:p>
            <a:pPr algn="ctr"/>
            <a:r>
              <a:rPr lang="en-US" altLang="ko-KR" sz="800" b="1" smtClean="0"/>
              <a:t>H : 30px</a:t>
            </a:r>
            <a:endParaRPr lang="ko-KR" altLang="en-US" sz="800" b="1"/>
          </a:p>
        </p:txBody>
      </p:sp>
      <p:sp>
        <p:nvSpPr>
          <p:cNvPr id="45" name="TextBox 44"/>
          <p:cNvSpPr txBox="1"/>
          <p:nvPr/>
        </p:nvSpPr>
        <p:spPr>
          <a:xfrm>
            <a:off x="719569" y="5603026"/>
            <a:ext cx="656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W : 80px </a:t>
            </a:r>
          </a:p>
          <a:p>
            <a:pPr algn="ctr"/>
            <a:r>
              <a:rPr lang="en-US" altLang="ko-KR" sz="800" b="1" smtClean="0"/>
              <a:t>H : 30px</a:t>
            </a:r>
            <a:endParaRPr lang="ko-KR" altLang="en-US" sz="800" b="1"/>
          </a:p>
        </p:txBody>
      </p:sp>
      <p:sp>
        <p:nvSpPr>
          <p:cNvPr id="46" name="TextBox 45"/>
          <p:cNvSpPr txBox="1"/>
          <p:nvPr/>
        </p:nvSpPr>
        <p:spPr>
          <a:xfrm>
            <a:off x="2487349" y="5949280"/>
            <a:ext cx="236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W : 200px, H : 30px</a:t>
            </a:r>
            <a:endParaRPr lang="ko-KR" altLang="en-US" sz="800" b="1"/>
          </a:p>
        </p:txBody>
      </p:sp>
      <p:sp>
        <p:nvSpPr>
          <p:cNvPr id="25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496" y="127782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b="1" dirty="0" smtClean="0">
                <a:solidFill>
                  <a:srgbClr val="000000"/>
                </a:solidFill>
              </a:rPr>
              <a:t>메인 </a:t>
            </a:r>
            <a:r>
              <a:rPr lang="ko-KR" altLang="en-US" sz="800" b="1" dirty="0">
                <a:solidFill>
                  <a:srgbClr val="000000"/>
                </a:solidFill>
              </a:rPr>
              <a:t>페이지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고객센터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(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메뉴 바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)-&gt;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자주 묻는 게시판</a:t>
            </a:r>
            <a:endParaRPr lang="ko-KR" altLang="en-US" sz="800" b="1" dirty="0"/>
          </a:p>
        </p:txBody>
      </p:sp>
      <p:sp>
        <p:nvSpPr>
          <p:cNvPr id="26" name="직사각형 25"/>
          <p:cNvSpPr/>
          <p:nvPr/>
        </p:nvSpPr>
        <p:spPr>
          <a:xfrm>
            <a:off x="5298328" y="692696"/>
            <a:ext cx="17641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고객 센터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35" idx="3"/>
          </p:cNvCxnSpPr>
          <p:nvPr/>
        </p:nvCxnSpPr>
        <p:spPr>
          <a:xfrm flipV="1">
            <a:off x="331911" y="980728"/>
            <a:ext cx="6760369" cy="17286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849" y="4046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자주묻는 게시판 글 정보</a:t>
            </a: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graphicFrame>
        <p:nvGraphicFramePr>
          <p:cNvPr id="3" name="Shape 721"/>
          <p:cNvGraphicFramePr/>
          <p:nvPr>
            <p:extLst/>
          </p:nvPr>
        </p:nvGraphicFramePr>
        <p:xfrm>
          <a:off x="7092280" y="569120"/>
          <a:ext cx="2016224" cy="538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목록보기 버튼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–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 시 자주 묻는 게시판 리스트로 이동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로고 클릭 시 메인 페이지로 이동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23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9884" y="1522038"/>
            <a:ext cx="1073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>
                <a:solidFill>
                  <a:schemeClr val="bg1"/>
                </a:solidFill>
              </a:rPr>
              <a:t>W : 650px </a:t>
            </a:r>
          </a:p>
          <a:p>
            <a:pPr algn="ctr"/>
            <a:r>
              <a:rPr lang="en-US" altLang="ko-KR" sz="800" b="1" smtClean="0">
                <a:solidFill>
                  <a:schemeClr val="bg1"/>
                </a:solidFill>
              </a:rPr>
              <a:t>H : 700px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467544" y="1720944"/>
          <a:ext cx="6192688" cy="4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552">
                  <a:extLst>
                    <a:ext uri="{9D8B030D-6E8A-4147-A177-3AD203B41FA5}">
                      <a16:colId xmlns:a16="http://schemas.microsoft.com/office/drawing/2014/main" val="2110299061"/>
                    </a:ext>
                  </a:extLst>
                </a:gridCol>
                <a:gridCol w="638552">
                  <a:extLst>
                    <a:ext uri="{9D8B030D-6E8A-4147-A177-3AD203B41FA5}">
                      <a16:colId xmlns:a16="http://schemas.microsoft.com/office/drawing/2014/main" val="3363030233"/>
                    </a:ext>
                  </a:extLst>
                </a:gridCol>
                <a:gridCol w="499890">
                  <a:extLst>
                    <a:ext uri="{9D8B030D-6E8A-4147-A177-3AD203B41FA5}">
                      <a16:colId xmlns:a16="http://schemas.microsoft.com/office/drawing/2014/main" val="3842583883"/>
                    </a:ext>
                  </a:extLst>
                </a:gridCol>
                <a:gridCol w="4415694">
                  <a:extLst>
                    <a:ext uri="{9D8B030D-6E8A-4147-A177-3AD203B41FA5}">
                      <a16:colId xmlns:a16="http://schemas.microsoft.com/office/drawing/2014/main" val="3041488194"/>
                    </a:ext>
                  </a:extLst>
                </a:gridCol>
              </a:tblGrid>
              <a:tr h="211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latin typeface="+mj-ea"/>
                          <a:ea typeface="+mj-ea"/>
                        </a:rPr>
                        <a:t>질문종류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환불</a:t>
                      </a:r>
                      <a:endParaRPr lang="en-US" altLang="ko-KR" sz="8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제 목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+mj-ea"/>
                          <a:ea typeface="+mj-ea"/>
                        </a:rPr>
                        <a:t>환불은 어떻게 받을수 있나요</a:t>
                      </a:r>
                      <a:r>
                        <a:rPr lang="en-US" altLang="ko-KR" sz="800" smtClean="0">
                          <a:latin typeface="+mj-ea"/>
                          <a:ea typeface="+mj-ea"/>
                        </a:rPr>
                        <a:t>?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761883"/>
                  </a:ext>
                </a:extLst>
              </a:tr>
              <a:tr h="3101064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내     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  </a:t>
                      </a: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latin typeface="+mj-ea"/>
                          <a:ea typeface="+mj-ea"/>
                        </a:rPr>
                        <a:t>마이페이지 </a:t>
                      </a:r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000" smtClean="0">
                          <a:latin typeface="+mj-ea"/>
                          <a:ea typeface="+mj-ea"/>
                        </a:rPr>
                        <a:t>예약내역</a:t>
                      </a:r>
                      <a:r>
                        <a:rPr lang="ko-KR" altLang="en-US" sz="1000" baseline="0" smtClean="0">
                          <a:latin typeface="+mj-ea"/>
                          <a:ea typeface="+mj-ea"/>
                        </a:rPr>
                        <a:t> 상세페이지에서 환불요청이 가능합니다</a:t>
                      </a:r>
                      <a:r>
                        <a:rPr lang="en-US" altLang="ko-KR" sz="1000" baseline="0" smtClean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aseline="0" smtClean="0">
                          <a:latin typeface="+mj-ea"/>
                          <a:ea typeface="+mj-ea"/>
                        </a:rPr>
                        <a:t>환불 금액에 대한 규정은 메인페이지 공지사항의 </a:t>
                      </a:r>
                      <a:r>
                        <a:rPr lang="en-US" altLang="ko-KR" sz="1000" baseline="0" smtClean="0">
                          <a:latin typeface="+mj-ea"/>
                          <a:ea typeface="+mj-ea"/>
                        </a:rPr>
                        <a:t>『</a:t>
                      </a:r>
                      <a:r>
                        <a:rPr lang="ko-KR" altLang="en-US" sz="1000" baseline="0" smtClean="0">
                          <a:latin typeface="+mj-ea"/>
                          <a:ea typeface="+mj-ea"/>
                        </a:rPr>
                        <a:t>환불 규정 및 약관</a:t>
                      </a:r>
                      <a:r>
                        <a:rPr lang="en-US" altLang="ko-KR" sz="1000" b="0" i="0" u="none" strike="noStrike" cap="none" baseline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』</a:t>
                      </a:r>
                      <a:r>
                        <a:rPr lang="ko-KR" altLang="en-US" sz="1000" baseline="0" smtClean="0">
                          <a:latin typeface="+mj-ea"/>
                          <a:ea typeface="+mj-ea"/>
                        </a:rPr>
                        <a:t> 을 확인 해 주세요</a:t>
                      </a:r>
                      <a:r>
                        <a:rPr lang="en-US" altLang="ko-KR" sz="1000" baseline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8654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868144" y="5949280"/>
            <a:ext cx="792088" cy="35234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+mj-ea"/>
                <a:ea typeface="+mj-ea"/>
              </a:rPr>
              <a:t>목록 보기</a:t>
            </a:r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49550" y="587308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1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351" y="1385549"/>
            <a:ext cx="503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자주 묻는 게시판 글 정보</a:t>
            </a:r>
            <a:endParaRPr lang="ko-KR" altLang="en-US" sz="1600" b="1" dirty="0"/>
          </a:p>
        </p:txBody>
      </p:sp>
      <p:sp>
        <p:nvSpPr>
          <p:cNvPr id="35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496" y="1277827"/>
            <a:ext cx="59046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0000"/>
                </a:solidFill>
              </a:rPr>
              <a:t>메인 </a:t>
            </a:r>
            <a:r>
              <a:rPr lang="ko-KR" altLang="en-US" sz="800" b="1" dirty="0">
                <a:solidFill>
                  <a:srgbClr val="000000"/>
                </a:solidFill>
              </a:rPr>
              <a:t>페이지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고객센터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자주 묻는 질문 게시판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질문 종류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,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제목 클릭 시 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자주 묻는 게시판 글 정보</a:t>
            </a:r>
            <a:endParaRPr lang="ko-KR" altLang="en-US" sz="800" b="1" dirty="0"/>
          </a:p>
        </p:txBody>
      </p:sp>
      <p:sp>
        <p:nvSpPr>
          <p:cNvPr id="12" name="직사각형 11"/>
          <p:cNvSpPr/>
          <p:nvPr/>
        </p:nvSpPr>
        <p:spPr>
          <a:xfrm>
            <a:off x="5298328" y="692696"/>
            <a:ext cx="17641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고객 센터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9" y="4046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5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공지 사항</a:t>
            </a:r>
            <a:endParaRPr lang="ko-KR" sz="90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graphicFrame>
        <p:nvGraphicFramePr>
          <p:cNvPr id="3" name="Shape 721"/>
          <p:cNvGraphicFramePr/>
          <p:nvPr>
            <p:extLst>
              <p:ext uri="{D42A27DB-BD31-4B8C-83A1-F6EECF244321}">
                <p14:modId xmlns:p14="http://schemas.microsoft.com/office/powerpoint/2010/main" val="2275187107"/>
              </p:ext>
            </p:extLst>
          </p:nvPr>
        </p:nvGraphicFramePr>
        <p:xfrm>
          <a:off x="7092280" y="569120"/>
          <a:ext cx="2016224" cy="3353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3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공지 사항 리스트</a:t>
                      </a: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 종류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 클릭 시 상세페이지로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리스트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리스트가 없을 경우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매치가 없습니다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출력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리스트 개수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제목 명으로 검색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 종류 검색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사항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의 페이 징 처리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페이징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처리 시 선택된 페이지 번호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컬러는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레드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로고</a:t>
                      </a:r>
                      <a:r>
                        <a:rPr lang="ko-KR" altLang="en-US" sz="800" baseline="0" dirty="0" smtClean="0"/>
                        <a:t> 클릭 시 메인 페이지로 이동합니다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cap="none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cap="none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?</a:t>
                      </a: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24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5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</a:t>
            </a: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2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269536" y="1412776"/>
            <a:ext cx="2578774" cy="35547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 latinLnBrk="0"/>
            <a:r>
              <a:rPr lang="ko-KR" altLang="en-US" sz="1700" kern="0" smtClean="0">
                <a:latin typeface="+mn-ea"/>
                <a:ea typeface="+mn-ea"/>
              </a:rPr>
              <a:t>공지 사항</a:t>
            </a:r>
            <a:endParaRPr lang="ko-KR" altLang="en-US" sz="1700" kern="0">
              <a:latin typeface="+mn-ea"/>
              <a:ea typeface="+mn-ea"/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/>
          </p:nvPr>
        </p:nvGraphicFramePr>
        <p:xfrm>
          <a:off x="179511" y="2273176"/>
          <a:ext cx="6741687" cy="290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lt"/>
                        </a:rPr>
                        <a:t>공지 종류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8110" marR="78110" marT="39055" marB="390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lt"/>
                        </a:rPr>
                        <a:t>제목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8110" marR="78110" marT="39055" marB="390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예약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예약 관련 공지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환불</a:t>
                      </a:r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환불 관련 공지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차량 옵션</a:t>
                      </a:r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차량 옵션 관련 공지</a:t>
                      </a:r>
                      <a:endParaRPr lang="en-US" altLang="ko-KR" sz="800" smtClean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인수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반납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인수</a:t>
                      </a:r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/</a:t>
                      </a: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반납 </a:t>
                      </a:r>
                      <a:r>
                        <a:rPr lang="ko-KR" altLang="en-US" sz="800" smtClean="0"/>
                        <a:t>관련</a:t>
                      </a: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공지</a:t>
                      </a:r>
                      <a:endParaRPr kumimoji="0" lang="ko-KR" altLang="en-US" sz="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/>
                        <a:t>성수기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비수기</a:t>
                      </a:r>
                      <a:endParaRPr lang="ko-KR" altLang="en-US" sz="800"/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성수기</a:t>
                      </a:r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/</a:t>
                      </a: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비수기 </a:t>
                      </a:r>
                      <a:r>
                        <a:rPr lang="ko-KR" altLang="en-US" sz="800" smtClean="0"/>
                        <a:t>관련</a:t>
                      </a: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공지</a:t>
                      </a:r>
                      <a:endParaRPr kumimoji="0" lang="ko-KR" altLang="en-US" sz="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날짜 변경</a:t>
                      </a:r>
                    </a:p>
                  </a:txBody>
                  <a:tcPr marL="78110" marR="78110" marT="39055" marB="3905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날짜 변경 관련 공지</a:t>
                      </a:r>
                      <a:endParaRPr kumimoji="0" lang="ko-KR" altLang="en-US" sz="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기타 사항</a:t>
                      </a:r>
                    </a:p>
                  </a:txBody>
                  <a:tcPr marL="78110" marR="78110" marT="39055" marB="390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기타 사항 관련 공지</a:t>
                      </a:r>
                      <a:endParaRPr kumimoji="0" lang="ko-KR" altLang="en-US" sz="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80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altLang="ko-KR" sz="1400" dirty="0" smtClean="0"/>
                        <a:t>፧</a:t>
                      </a:r>
                      <a:endParaRPr lang="ko-KR" altLang="en-US" sz="1400" dirty="0" smtClean="0"/>
                    </a:p>
                  </a:txBody>
                  <a:tcPr marL="78110" marR="78110" marT="39055" marB="3905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marL="78110" marR="78110" marT="39055" marB="390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403648" y="5589240"/>
            <a:ext cx="4345527" cy="352340"/>
            <a:chOff x="2123728" y="5085184"/>
            <a:chExt cx="5328592" cy="432048"/>
          </a:xfrm>
        </p:grpSpPr>
        <p:sp>
          <p:nvSpPr>
            <p:cNvPr id="10" name="직사각형 9"/>
            <p:cNvSpPr/>
            <p:nvPr/>
          </p:nvSpPr>
          <p:spPr>
            <a:xfrm>
              <a:off x="2123728" y="5085184"/>
              <a:ext cx="1008112" cy="4320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+mj-ea"/>
                  <a:ea typeface="+mj-ea"/>
                </a:rPr>
                <a:t>제목</a:t>
              </a:r>
              <a:r>
                <a:rPr lang="en-US" altLang="ko-KR" sz="1200" smtClean="0">
                  <a:solidFill>
                    <a:schemeClr val="tx1"/>
                  </a:solidFill>
                  <a:latin typeface="+mj-ea"/>
                  <a:ea typeface="+mj-ea"/>
                </a:rPr>
                <a:t>  </a:t>
              </a:r>
              <a:r>
                <a:rPr lang="ko-KR" altLang="en-US" sz="1100" smtClean="0">
                  <a:solidFill>
                    <a:schemeClr val="tx1"/>
                  </a:solidFill>
                  <a:latin typeface="+mj-ea"/>
                  <a:ea typeface="+mj-ea"/>
                </a:rPr>
                <a:t>▼</a:t>
              </a:r>
              <a:endParaRPr lang="ko-KR" altLang="en-US" sz="11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84240" y="5085184"/>
              <a:ext cx="3231976" cy="4320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60232" y="5085184"/>
              <a:ext cx="792088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  <a:latin typeface="+mj-ea"/>
                  <a:ea typeface="+mj-ea"/>
                </a:rPr>
                <a:t>검색</a:t>
              </a:r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79511" y="263321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2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27448" y="551304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4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37613" y="608852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5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3124" y="22048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1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89614" y="2617449"/>
            <a:ext cx="648205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43124" y="30652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3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05356" y="6172424"/>
            <a:ext cx="19046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</a:t>
            </a:r>
            <a:r>
              <a:rPr lang="en-US" altLang="ko-KR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2       3       4       5 </a:t>
            </a:r>
            <a:r>
              <a:rPr lang="en-US" altLang="ko-KR" sz="70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76347" y="1412776"/>
            <a:ext cx="97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W : 100px </a:t>
            </a:r>
          </a:p>
          <a:p>
            <a:pPr algn="ctr"/>
            <a:r>
              <a:rPr lang="en-US" altLang="ko-KR" sz="800" b="1" smtClean="0"/>
              <a:t>H : 40px</a:t>
            </a:r>
            <a:endParaRPr lang="ko-KR" altLang="en-US" sz="800" b="1"/>
          </a:p>
        </p:txBody>
      </p:sp>
      <p:sp>
        <p:nvSpPr>
          <p:cNvPr id="43" name="TextBox 42"/>
          <p:cNvSpPr txBox="1"/>
          <p:nvPr/>
        </p:nvSpPr>
        <p:spPr>
          <a:xfrm>
            <a:off x="295524" y="2029594"/>
            <a:ext cx="1504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W : 1200px, H : auto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52120" y="5596133"/>
            <a:ext cx="715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W : 50px </a:t>
            </a:r>
          </a:p>
          <a:p>
            <a:pPr algn="ctr"/>
            <a:r>
              <a:rPr lang="en-US" altLang="ko-KR" sz="800" b="1" smtClean="0"/>
              <a:t>H : 30px</a:t>
            </a:r>
            <a:endParaRPr lang="ko-KR" altLang="en-US" sz="800" b="1"/>
          </a:p>
        </p:txBody>
      </p:sp>
      <p:sp>
        <p:nvSpPr>
          <p:cNvPr id="45" name="TextBox 44"/>
          <p:cNvSpPr txBox="1"/>
          <p:nvPr/>
        </p:nvSpPr>
        <p:spPr>
          <a:xfrm>
            <a:off x="719569" y="5603026"/>
            <a:ext cx="656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W : 80px </a:t>
            </a:r>
          </a:p>
          <a:p>
            <a:pPr algn="ctr"/>
            <a:r>
              <a:rPr lang="en-US" altLang="ko-KR" sz="800" b="1" smtClean="0"/>
              <a:t>H : 30px</a:t>
            </a:r>
            <a:endParaRPr lang="ko-KR" altLang="en-US" sz="800" b="1"/>
          </a:p>
        </p:txBody>
      </p:sp>
      <p:sp>
        <p:nvSpPr>
          <p:cNvPr id="46" name="TextBox 45"/>
          <p:cNvSpPr txBox="1"/>
          <p:nvPr/>
        </p:nvSpPr>
        <p:spPr>
          <a:xfrm>
            <a:off x="2487349" y="5949280"/>
            <a:ext cx="2360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W : 200px, H : 30px</a:t>
            </a:r>
            <a:endParaRPr lang="ko-KR" altLang="en-US" sz="800" b="1"/>
          </a:p>
        </p:txBody>
      </p:sp>
      <p:sp>
        <p:nvSpPr>
          <p:cNvPr id="24" name="직사각형 23"/>
          <p:cNvSpPr/>
          <p:nvPr/>
        </p:nvSpPr>
        <p:spPr>
          <a:xfrm>
            <a:off x="5298328" y="692696"/>
            <a:ext cx="17641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고객 센터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496" y="1277827"/>
            <a:ext cx="59046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</a:rPr>
              <a:t>메인 </a:t>
            </a:r>
            <a:r>
              <a:rPr lang="ko-KR" altLang="en-US" sz="800" dirty="0">
                <a:solidFill>
                  <a:srgbClr val="000000"/>
                </a:solidFill>
              </a:rPr>
              <a:t>페이지</a:t>
            </a:r>
            <a:r>
              <a:rPr lang="en-US" altLang="ko-KR" sz="800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dirty="0" smtClean="0">
                <a:solidFill>
                  <a:srgbClr val="000000"/>
                </a:solidFill>
              </a:rPr>
              <a:t>고객센터</a:t>
            </a:r>
            <a:r>
              <a:rPr lang="en-US" altLang="ko-KR" sz="800" dirty="0" smtClean="0">
                <a:solidFill>
                  <a:srgbClr val="000000"/>
                </a:solidFill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</a:rPr>
              <a:t>메뉴 바</a:t>
            </a:r>
            <a:r>
              <a:rPr lang="en-US" altLang="ko-KR" sz="800" dirty="0" smtClean="0">
                <a:solidFill>
                  <a:srgbClr val="000000"/>
                </a:solidFill>
              </a:rPr>
              <a:t>)-&gt; </a:t>
            </a:r>
            <a:r>
              <a:rPr lang="ko-KR" altLang="en-US" sz="800" dirty="0" smtClean="0">
                <a:solidFill>
                  <a:srgbClr val="000000"/>
                </a:solidFill>
              </a:rPr>
              <a:t>공지 사항 </a:t>
            </a:r>
            <a:endParaRPr lang="ko-KR" altLang="en-US" sz="800" dirty="0"/>
          </a:p>
        </p:txBody>
      </p:sp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331911" y="980729"/>
            <a:ext cx="6832377" cy="17286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849" y="4046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6588224" y="4462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1/1</a:t>
            </a:r>
            <a:endParaRPr lang="ko-KR" altLang="en-US" sz="800"/>
          </a:p>
        </p:txBody>
      </p:sp>
      <p:graphicFrame>
        <p:nvGraphicFramePr>
          <p:cNvPr id="39" name="Shape 721"/>
          <p:cNvGraphicFramePr/>
          <p:nvPr>
            <p:extLst>
              <p:ext uri="{D42A27DB-BD31-4B8C-83A1-F6EECF244321}">
                <p14:modId xmlns:p14="http://schemas.microsoft.com/office/powerpoint/2010/main" val="2591379822"/>
              </p:ext>
            </p:extLst>
          </p:nvPr>
        </p:nvGraphicFramePr>
        <p:xfrm>
          <a:off x="7092280" y="569120"/>
          <a:ext cx="2016224" cy="69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제주렌터카 소개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제주 렌터카 소개 페이지의 메인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584589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07504" y="1340768"/>
            <a:ext cx="6871888" cy="54133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9719" y="704248"/>
            <a:ext cx="1693969" cy="564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3190" y="863393"/>
            <a:ext cx="120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제주 렌터카 소개</a:t>
            </a:r>
            <a:endParaRPr lang="ko-KR" altLang="en-US" sz="1000" b="1"/>
          </a:p>
        </p:txBody>
      </p:sp>
      <p:sp>
        <p:nvSpPr>
          <p:cNvPr id="4" name="TextBox 3"/>
          <p:cNvSpPr txBox="1"/>
          <p:nvPr/>
        </p:nvSpPr>
        <p:spPr>
          <a:xfrm>
            <a:off x="395536" y="1715580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㈜ 제주 렌터카 소개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3190" y="1338962"/>
            <a:ext cx="2602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홈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제주 렌터카 소개</a:t>
            </a:r>
            <a:endParaRPr lang="ko-KR" altLang="en-US" sz="800" b="1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6" name="Shape 718"/>
          <p:cNvSpPr/>
          <p:nvPr/>
        </p:nvSpPr>
        <p:spPr>
          <a:xfrm>
            <a:off x="2195735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제주렌터카 소개</a:t>
            </a: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47" name="Shape 718"/>
          <p:cNvSpPr/>
          <p:nvPr/>
        </p:nvSpPr>
        <p:spPr>
          <a:xfrm>
            <a:off x="611560" y="55149"/>
            <a:ext cx="1080120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02</a:t>
            </a: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6481" y="61660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1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-6481" y="127056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1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1338962"/>
            <a:ext cx="1743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WIDTH : 100% HEIGHT : </a:t>
            </a:r>
            <a:r>
              <a:rPr lang="en-US" altLang="ko-KR" sz="800" smtClean="0"/>
              <a:t>auto</a:t>
            </a:r>
            <a:endParaRPr lang="ko-KR" altLang="en-US" sz="800"/>
          </a:p>
        </p:txBody>
      </p:sp>
      <p:sp>
        <p:nvSpPr>
          <p:cNvPr id="16" name="직사각형 15"/>
          <p:cNvSpPr/>
          <p:nvPr/>
        </p:nvSpPr>
        <p:spPr>
          <a:xfrm>
            <a:off x="395536" y="4892437"/>
            <a:ext cx="6264696" cy="1632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지도 </a:t>
            </a:r>
            <a:r>
              <a:rPr lang="en-US" altLang="ko-KR" smtClean="0">
                <a:solidFill>
                  <a:schemeClr val="tx1"/>
                </a:solidFill>
              </a:rPr>
              <a:t>API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536" y="2188509"/>
            <a:ext cx="6264696" cy="2496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오시는 길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2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공지사항 글 정보</a:t>
            </a: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graphicFrame>
        <p:nvGraphicFramePr>
          <p:cNvPr id="3" name="Shape 721"/>
          <p:cNvGraphicFramePr/>
          <p:nvPr>
            <p:extLst>
              <p:ext uri="{D42A27DB-BD31-4B8C-83A1-F6EECF244321}">
                <p14:modId xmlns:p14="http://schemas.microsoft.com/office/powerpoint/2010/main" val="621990203"/>
              </p:ext>
            </p:extLst>
          </p:nvPr>
        </p:nvGraphicFramePr>
        <p:xfrm>
          <a:off x="7092280" y="569120"/>
          <a:ext cx="2016224" cy="2743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3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이전 페이지 공지사항 리스트로 이동합니다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로고 클릭 시 메인 페이지로 이동합니다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25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5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2</a:t>
            </a:r>
            <a:r>
              <a:rPr 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/</a:t>
            </a: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2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43608" y="1725903"/>
          <a:ext cx="5352256" cy="4611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110299061"/>
                    </a:ext>
                  </a:extLst>
                </a:gridCol>
                <a:gridCol w="408384">
                  <a:extLst>
                    <a:ext uri="{9D8B030D-6E8A-4147-A177-3AD203B41FA5}">
                      <a16:colId xmlns:a16="http://schemas.microsoft.com/office/drawing/2014/main" val="1020260832"/>
                    </a:ext>
                  </a:extLst>
                </a:gridCol>
                <a:gridCol w="1103784">
                  <a:extLst>
                    <a:ext uri="{9D8B030D-6E8A-4147-A177-3AD203B41FA5}">
                      <a16:colId xmlns:a16="http://schemas.microsoft.com/office/drawing/2014/main" val="384258388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528801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5807723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85411313"/>
                    </a:ext>
                  </a:extLst>
                </a:gridCol>
              </a:tblGrid>
              <a:tr h="175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공지</a:t>
                      </a: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 종류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latin typeface="+mj-ea"/>
                          <a:ea typeface="+mj-ea"/>
                        </a:rPr>
                        <a:t>환불</a:t>
                      </a:r>
                      <a:endParaRPr lang="en-US" altLang="ko-KR" sz="8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관리자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2020.04.04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43601"/>
                  </a:ext>
                </a:extLst>
              </a:tr>
              <a:tr h="1977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제    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+mj-ea"/>
                          <a:ea typeface="+mj-ea"/>
                        </a:rPr>
                        <a:t>환불 규정 약관 및 환불</a:t>
                      </a:r>
                      <a:r>
                        <a:rPr lang="ko-KR" altLang="en-US" sz="800" baseline="0" smtClean="0">
                          <a:latin typeface="+mj-ea"/>
                          <a:ea typeface="+mj-ea"/>
                        </a:rPr>
                        <a:t> 요청 관련 공지사항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61883"/>
                  </a:ext>
                </a:extLst>
              </a:tr>
              <a:tr h="2364859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내     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  </a:t>
                      </a: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환불 규정 약관 및</a:t>
                      </a:r>
                      <a:endParaRPr lang="en-US" altLang="ko-KR" sz="10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환불 요청 관련 공지사항</a:t>
                      </a:r>
                      <a:endParaRPr lang="en-US" altLang="ko-KR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86541"/>
                  </a:ext>
                </a:extLst>
              </a:tr>
              <a:tr h="3141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이미지 업로드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0529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591843" y="6381328"/>
            <a:ext cx="804021" cy="2308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목록보기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5515643" y="630512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1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8002" y="1412776"/>
            <a:ext cx="50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공지사항 글 정보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35496" y="1277827"/>
            <a:ext cx="59046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0000"/>
                </a:solidFill>
              </a:rPr>
              <a:t>메인 </a:t>
            </a:r>
            <a:r>
              <a:rPr lang="ko-KR" altLang="en-US" sz="800" b="1" dirty="0">
                <a:solidFill>
                  <a:srgbClr val="000000"/>
                </a:solidFill>
              </a:rPr>
              <a:t>페이지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-&gt;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고객센터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(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메뉴 바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)-&gt; 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공지 사항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-&gt; 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공지 종류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,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제목 클릭 시 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-&gt; 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공지 사항 글 정보</a:t>
            </a:r>
            <a:r>
              <a:rPr lang="en-US" altLang="ko-KR" sz="8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800" b="1" dirty="0" smtClean="0">
                <a:solidFill>
                  <a:srgbClr val="000000"/>
                </a:solidFill>
              </a:rPr>
              <a:t> </a:t>
            </a:r>
            <a:endParaRPr lang="ko-KR" altLang="en-US" sz="800" b="1" dirty="0"/>
          </a:p>
        </p:txBody>
      </p:sp>
      <p:sp>
        <p:nvSpPr>
          <p:cNvPr id="11" name="직사각형 10"/>
          <p:cNvSpPr/>
          <p:nvPr/>
        </p:nvSpPr>
        <p:spPr>
          <a:xfrm>
            <a:off x="5298328" y="692696"/>
            <a:ext cx="17641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고객 센터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49" y="4046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7544" y="980728"/>
            <a:ext cx="60486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192780" y="1310697"/>
            <a:ext cx="2254928" cy="11110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90433" y="2457280"/>
            <a:ext cx="4849688" cy="25153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Shape 721"/>
          <p:cNvGraphicFramePr/>
          <p:nvPr>
            <p:extLst>
              <p:ext uri="{D42A27DB-BD31-4B8C-83A1-F6EECF244321}">
                <p14:modId xmlns:p14="http://schemas.microsoft.com/office/powerpoint/2010/main" val="531870704"/>
              </p:ext>
            </p:extLst>
          </p:nvPr>
        </p:nvGraphicFramePr>
        <p:xfrm>
          <a:off x="7092280" y="569120"/>
          <a:ext cx="2016224" cy="279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메인 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창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사이트 메인 로고 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 시 메인페이지로 이동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67613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input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패스워드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input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53116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입력된 아이디 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비밀번호 정보와 데이터베이스에 입력되어 있는 아이디 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비밀번호 정보가 일치 한 경우 로그인 성공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메인 페이지 이동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입력된 아이디 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비밀번호 정보가 데이터베이스 정보와 일치하지 않을 경우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‘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아이디 또는 비밀번호가 일치하지 않습니다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‘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메시지 출력</a:t>
                      </a:r>
                      <a:endParaRPr lang="en-US" altLang="ko-KR" sz="800" b="0" i="0" u="none" strike="noStrike" cap="none" baseline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아이디 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패스워드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찾기 페이지로 이동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아이디 또는 비밀번호가 일치하지 않을 경우 경고 창 표시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hape 719"/>
          <p:cNvSpPr/>
          <p:nvPr/>
        </p:nvSpPr>
        <p:spPr>
          <a:xfrm>
            <a:off x="683567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01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5" name="Shape 718"/>
          <p:cNvSpPr/>
          <p:nvPr/>
        </p:nvSpPr>
        <p:spPr>
          <a:xfrm>
            <a:off x="2195735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메인 페이지 </a:t>
            </a:r>
            <a:r>
              <a:rPr lang="en-US" altLang="ko-KR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&gt; </a:t>
            </a:r>
            <a:r>
              <a:rPr lang="ko-KR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로그인</a:t>
            </a: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6" name="Shape 720"/>
          <p:cNvSpPr/>
          <p:nvPr/>
        </p:nvSpPr>
        <p:spPr>
          <a:xfrm>
            <a:off x="6545980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7152" y="90033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1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52192" y="1418092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TITLE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9299" y="2874431"/>
            <a:ext cx="280831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29299" y="3438259"/>
            <a:ext cx="280831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9219" y="2918365"/>
            <a:ext cx="57606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 ID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9219" y="3440097"/>
            <a:ext cx="57606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PW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46512" y="4475354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ID /PW </a:t>
            </a:r>
            <a:r>
              <a:rPr lang="ko-KR" altLang="en-US" sz="1000" smtClean="0"/>
              <a:t>찾기</a:t>
            </a:r>
            <a:endParaRPr lang="ko-KR" altLang="en-US" sz="1000"/>
          </a:p>
        </p:txBody>
      </p:sp>
      <p:sp>
        <p:nvSpPr>
          <p:cNvPr id="18" name="직사각형 17"/>
          <p:cNvSpPr/>
          <p:nvPr/>
        </p:nvSpPr>
        <p:spPr>
          <a:xfrm>
            <a:off x="2774345" y="3986446"/>
            <a:ext cx="1554088" cy="393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LOGIN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85282" y="287443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3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6899" y="344389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4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98145" y="393173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5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57387" y="447535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6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98572" y="5526947"/>
            <a:ext cx="158539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아이디 또는 비밀번호가 일치하지 않습니다</a:t>
            </a:r>
            <a:endParaRPr lang="ko-KR" altLang="en-US" sz="800"/>
          </a:p>
        </p:txBody>
      </p:sp>
      <p:sp>
        <p:nvSpPr>
          <p:cNvPr id="28" name="TextBox 27"/>
          <p:cNvSpPr txBox="1"/>
          <p:nvPr/>
        </p:nvSpPr>
        <p:spPr>
          <a:xfrm>
            <a:off x="3311198" y="6241494"/>
            <a:ext cx="389850" cy="2154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확인</a:t>
            </a:r>
            <a:endParaRPr lang="ko-KR" altLang="en-US" sz="800"/>
          </a:p>
        </p:txBody>
      </p:sp>
      <p:sp>
        <p:nvSpPr>
          <p:cNvPr id="29" name="직사각형 28"/>
          <p:cNvSpPr/>
          <p:nvPr/>
        </p:nvSpPr>
        <p:spPr>
          <a:xfrm>
            <a:off x="2405308" y="547520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8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233" y="771761"/>
            <a:ext cx="1514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</a:t>
            </a:r>
            <a:r>
              <a:rPr lang="en-US" altLang="ko-KR" sz="1000" smtClean="0"/>
              <a:t>100% </a:t>
            </a:r>
            <a:r>
              <a:rPr lang="en-US" altLang="ko-KR" sz="1000" smtClean="0"/>
              <a:t>H :auto</a:t>
            </a:r>
            <a:endParaRPr lang="ko-KR" altLang="en-US" sz="1000"/>
          </a:p>
        </p:txBody>
      </p:sp>
      <p:sp>
        <p:nvSpPr>
          <p:cNvPr id="35" name="TextBox 34"/>
          <p:cNvSpPr txBox="1"/>
          <p:nvPr/>
        </p:nvSpPr>
        <p:spPr>
          <a:xfrm>
            <a:off x="1180457" y="2660372"/>
            <a:ext cx="104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460 H :796</a:t>
            </a:r>
            <a:endParaRPr lang="ko-KR" altLang="en-US" sz="1000"/>
          </a:p>
        </p:txBody>
      </p:sp>
      <p:sp>
        <p:nvSpPr>
          <p:cNvPr id="37" name="TextBox 91"/>
          <p:cNvSpPr txBox="1">
            <a:spLocks noChangeArrowheads="1"/>
          </p:cNvSpPr>
          <p:nvPr/>
        </p:nvSpPr>
        <p:spPr bwMode="auto">
          <a:xfrm>
            <a:off x="2791843" y="5596568"/>
            <a:ext cx="5762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800">
                <a:solidFill>
                  <a:srgbClr val="FF0000"/>
                </a:solidFill>
                <a:ea typeface="맑은 고딕" pitchFamily="50" charset="-127"/>
              </a:rPr>
              <a:t>4</a:t>
            </a:r>
            <a:r>
              <a:rPr lang="en-US" altLang="ko-KR" sz="800" smtClean="0">
                <a:solidFill>
                  <a:srgbClr val="FF0000"/>
                </a:solidFill>
                <a:ea typeface="맑은 고딕" pitchFamily="50" charset="-127"/>
              </a:rPr>
              <a:t>00*200</a:t>
            </a:r>
            <a:endParaRPr lang="ko-KR" altLang="en-US" sz="80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4345" y="132459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2</a:t>
            </a:r>
            <a:endParaRPr lang="ko-KR" altLang="en-US" sz="9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99763" y="681708"/>
            <a:ext cx="6112692" cy="5964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97024" y="3573016"/>
            <a:ext cx="4849688" cy="18189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97024" y="928220"/>
            <a:ext cx="4849688" cy="25896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67060" y="756310"/>
            <a:ext cx="1352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1200 H : auto</a:t>
            </a:r>
            <a:endParaRPr lang="ko-KR" altLang="en-US" sz="1000"/>
          </a:p>
        </p:txBody>
      </p:sp>
      <p:sp>
        <p:nvSpPr>
          <p:cNvPr id="2" name="직사각형 1"/>
          <p:cNvSpPr/>
          <p:nvPr/>
        </p:nvSpPr>
        <p:spPr>
          <a:xfrm>
            <a:off x="47363" y="68170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1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0013" y="1700588"/>
            <a:ext cx="280831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30013" y="2277899"/>
            <a:ext cx="280831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83762" y="1023374"/>
            <a:ext cx="10801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 ID </a:t>
            </a:r>
            <a:r>
              <a:rPr lang="ko-KR" altLang="en-US" smtClean="0"/>
              <a:t>찾기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83762" y="3664173"/>
            <a:ext cx="10801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PW </a:t>
            </a:r>
            <a:r>
              <a:rPr lang="ko-KR" altLang="en-US" smtClean="0"/>
              <a:t>찾기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98137" y="2905714"/>
            <a:ext cx="965751" cy="3288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ysClr val="windowText" lastClr="000000"/>
                </a:solidFill>
              </a:rPr>
              <a:t>ID </a:t>
            </a:r>
            <a:r>
              <a:rPr lang="ko-KR" altLang="en-US" sz="1500" smtClean="0">
                <a:solidFill>
                  <a:sysClr val="windowText" lastClr="000000"/>
                </a:solidFill>
              </a:rPr>
              <a:t>찾기</a:t>
            </a:r>
            <a:endParaRPr lang="ko-KR" altLang="en-US" sz="150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55869" y="170058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2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52596" y="227183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3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06634" y="290189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4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36080" y="288994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5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8973" y="1715208"/>
            <a:ext cx="1219944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smtClean="0"/>
              <a:t>이           </a:t>
            </a:r>
            <a:r>
              <a:rPr lang="ko-KR" altLang="en-US" sz="1500" err="1" smtClean="0"/>
              <a:t>름</a:t>
            </a:r>
            <a:endParaRPr lang="ko-KR" altLang="en-US" sz="1500"/>
          </a:p>
        </p:txBody>
      </p:sp>
      <p:sp>
        <p:nvSpPr>
          <p:cNvPr id="21" name="TextBox 20"/>
          <p:cNvSpPr txBox="1"/>
          <p:nvPr/>
        </p:nvSpPr>
        <p:spPr>
          <a:xfrm>
            <a:off x="898973" y="2348032"/>
            <a:ext cx="1219944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smtClean="0"/>
              <a:t>핸드폰번호</a:t>
            </a:r>
            <a:endParaRPr lang="ko-KR" altLang="en-US" sz="1500"/>
          </a:p>
        </p:txBody>
      </p:sp>
      <p:sp>
        <p:nvSpPr>
          <p:cNvPr id="22" name="직사각형 21"/>
          <p:cNvSpPr/>
          <p:nvPr/>
        </p:nvSpPr>
        <p:spPr>
          <a:xfrm>
            <a:off x="2345855" y="4221088"/>
            <a:ext cx="280831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699792" y="4900373"/>
            <a:ext cx="930300" cy="3288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ysClr val="windowText" lastClr="000000"/>
                </a:solidFill>
              </a:rPr>
              <a:t>PW </a:t>
            </a:r>
            <a:r>
              <a:rPr lang="ko-KR" altLang="en-US" sz="1500" smtClean="0">
                <a:solidFill>
                  <a:sysClr val="windowText" lastClr="000000"/>
                </a:solidFill>
              </a:rPr>
              <a:t>찾기</a:t>
            </a:r>
            <a:endParaRPr lang="ko-KR" altLang="en-US" sz="150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973" y="4221088"/>
            <a:ext cx="1219944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smtClean="0"/>
              <a:t>아    이    디</a:t>
            </a:r>
            <a:endParaRPr lang="ko-KR" altLang="en-US" sz="1500"/>
          </a:p>
        </p:txBody>
      </p:sp>
      <p:graphicFrame>
        <p:nvGraphicFramePr>
          <p:cNvPr id="30" name="Shape 721"/>
          <p:cNvGraphicFramePr/>
          <p:nvPr>
            <p:extLst>
              <p:ext uri="{D42A27DB-BD31-4B8C-83A1-F6EECF244321}">
                <p14:modId xmlns:p14="http://schemas.microsoft.com/office/powerpoint/2010/main" val="3010161649"/>
              </p:ext>
            </p:extLst>
          </p:nvPr>
        </p:nvGraphicFramePr>
        <p:xfrm>
          <a:off x="7092280" y="569120"/>
          <a:ext cx="2016224" cy="3459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5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lang="en-US" altLang="ko-KR" sz="800" smtClean="0"/>
                        <a:t>ID /PW </a:t>
                      </a:r>
                      <a:r>
                        <a:rPr lang="ko-KR" altLang="en-US" sz="800" smtClean="0"/>
                        <a:t>찾기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input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핸드폰 번호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input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ID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찾기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이름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핸드폰 번호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입력된 정보와 데이터베이스에 정보와 일치하는 데이터가 </a:t>
                      </a:r>
                      <a:r>
                        <a:rPr lang="ko-KR" altLang="en-US" sz="800" b="0" i="0" u="none" strike="noStrike" cap="none" baseline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있을경우</a:t>
                      </a:r>
                      <a:endParaRPr lang="en-US" altLang="ko-KR" sz="800" b="0" i="0" u="none" strike="noStrike" cap="none" baseline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ID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페이지로 이동</a:t>
                      </a:r>
                      <a:endParaRPr lang="en-US" altLang="ko-KR" sz="800" b="0" i="0" u="none" strike="noStrike" cap="none" baseline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없을경우</a:t>
                      </a:r>
                      <a:endParaRPr lang="en-US" altLang="ko-KR" sz="800" b="0" i="0" u="none" strike="noStrike" cap="none" baseline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일치하는 아이디가 없습니다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출력</a:t>
                      </a:r>
                      <a:endParaRPr lang="en-US" altLang="ko-KR" sz="800" b="0" i="0" u="none" strike="noStrike" cap="none" baseline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회원가입 페이지 이동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ID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input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PW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찾기 버튼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아이디 정보가 데이터베이스에 입력된 아이디 정보와 일치하면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이메일로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비밀번호 수정페이지 링크가 담긴 메일전송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일치하는 아이디가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없을경우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해당하는 아이디가 없습니다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.’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출력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핸드폰 번호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정보와 일치하는 데이터가 </a:t>
                      </a:r>
                      <a:r>
                        <a:rPr lang="ko-KR" altLang="en-US" sz="800" b="0" i="0" u="none" strike="noStrike" cap="none" baseline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없을경우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경고창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출력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아이디 정보와 일치하는 데이터가 </a:t>
                      </a:r>
                      <a:r>
                        <a:rPr lang="ko-KR" altLang="en-US" sz="800" b="0" i="0" u="none" strike="noStrike" cap="none" baseline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없을경우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경고창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출력</a:t>
                      </a:r>
                      <a:endParaRPr lang="ko-KR" altLang="en-US"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2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메인페이지 </a:t>
            </a:r>
            <a:r>
              <a:rPr lang="en-US" altLang="ko-KR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&gt; </a:t>
            </a: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로그인 </a:t>
            </a:r>
            <a:r>
              <a:rPr lang="en-US" altLang="ko-KR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&gt; ID </a:t>
            </a:r>
            <a:r>
              <a:rPr lang="en-US" altLang="ko-KR" sz="9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/PW </a:t>
            </a:r>
            <a:r>
              <a:rPr lang="ko-KR" altLang="en-US" sz="9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찾기 </a:t>
            </a: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3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02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5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1/1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905744" y="2893700"/>
            <a:ext cx="965751" cy="3288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150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27713" y="480546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7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37315" y="5543980"/>
            <a:ext cx="158539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아이디 또는 비밀번호가 일치하지 않습니다</a:t>
            </a:r>
            <a:endParaRPr lang="ko-KR" altLang="en-US" sz="800"/>
          </a:p>
        </p:txBody>
      </p:sp>
      <p:sp>
        <p:nvSpPr>
          <p:cNvPr id="39" name="TextBox 38"/>
          <p:cNvSpPr txBox="1"/>
          <p:nvPr/>
        </p:nvSpPr>
        <p:spPr>
          <a:xfrm>
            <a:off x="2133962" y="6301102"/>
            <a:ext cx="389850" cy="2154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확인</a:t>
            </a:r>
            <a:endParaRPr lang="ko-KR" altLang="en-US" sz="800"/>
          </a:p>
        </p:txBody>
      </p:sp>
      <p:sp>
        <p:nvSpPr>
          <p:cNvPr id="40" name="직사각형 39"/>
          <p:cNvSpPr/>
          <p:nvPr/>
        </p:nvSpPr>
        <p:spPr>
          <a:xfrm>
            <a:off x="1467343" y="5461850"/>
            <a:ext cx="152329" cy="155108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8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601743" y="5524646"/>
            <a:ext cx="158539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이메일</a:t>
            </a:r>
            <a:r>
              <a:rPr lang="ko-KR" altLang="en-US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인증을 해주십시오</a:t>
            </a:r>
            <a:endParaRPr lang="ko-KR" altLang="en-US" sz="800"/>
          </a:p>
        </p:txBody>
      </p:sp>
      <p:sp>
        <p:nvSpPr>
          <p:cNvPr id="42" name="TextBox 41"/>
          <p:cNvSpPr txBox="1"/>
          <p:nvPr/>
        </p:nvSpPr>
        <p:spPr>
          <a:xfrm>
            <a:off x="4198390" y="6281768"/>
            <a:ext cx="389850" cy="2154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확인</a:t>
            </a:r>
            <a:endParaRPr lang="ko-KR" altLang="en-US" sz="800"/>
          </a:p>
        </p:txBody>
      </p:sp>
      <p:sp>
        <p:nvSpPr>
          <p:cNvPr id="45" name="직사각형 44"/>
          <p:cNvSpPr/>
          <p:nvPr/>
        </p:nvSpPr>
        <p:spPr>
          <a:xfrm>
            <a:off x="3491880" y="5445224"/>
            <a:ext cx="166431" cy="171734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9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50" name="TextBox 91"/>
          <p:cNvSpPr txBox="1">
            <a:spLocks noChangeArrowheads="1"/>
          </p:cNvSpPr>
          <p:nvPr/>
        </p:nvSpPr>
        <p:spPr bwMode="auto">
          <a:xfrm>
            <a:off x="1557700" y="5600846"/>
            <a:ext cx="5762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800">
                <a:solidFill>
                  <a:srgbClr val="FF0000"/>
                </a:solidFill>
                <a:ea typeface="맑은 고딕" pitchFamily="50" charset="-127"/>
              </a:rPr>
              <a:t>4</a:t>
            </a:r>
            <a:r>
              <a:rPr lang="en-US" altLang="ko-KR" sz="800" smtClean="0">
                <a:solidFill>
                  <a:srgbClr val="FF0000"/>
                </a:solidFill>
                <a:ea typeface="맑은 고딕" pitchFamily="50" charset="-127"/>
              </a:rPr>
              <a:t>00*200</a:t>
            </a:r>
            <a:endParaRPr lang="ko-KR" altLang="en-US" sz="80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51" name="TextBox 91"/>
          <p:cNvSpPr txBox="1">
            <a:spLocks noChangeArrowheads="1"/>
          </p:cNvSpPr>
          <p:nvPr/>
        </p:nvSpPr>
        <p:spPr bwMode="auto">
          <a:xfrm>
            <a:off x="3646054" y="5543980"/>
            <a:ext cx="5762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800">
                <a:solidFill>
                  <a:srgbClr val="FF0000"/>
                </a:solidFill>
                <a:ea typeface="맑은 고딕" pitchFamily="50" charset="-127"/>
              </a:rPr>
              <a:t>4</a:t>
            </a:r>
            <a:r>
              <a:rPr lang="en-US" altLang="ko-KR" sz="800" smtClean="0">
                <a:solidFill>
                  <a:srgbClr val="FF0000"/>
                </a:solidFill>
                <a:ea typeface="맑은 고딕" pitchFamily="50" charset="-127"/>
              </a:rPr>
              <a:t>00*200</a:t>
            </a:r>
            <a:endParaRPr lang="ko-KR" altLang="en-US" sz="80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67744" y="414069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6</a:t>
            </a:r>
            <a:endParaRPr lang="ko-KR" altLang="en-US" sz="9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9088" y="692696"/>
            <a:ext cx="6667167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97751" y="1013518"/>
            <a:ext cx="4849688" cy="25896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68805" y="1070102"/>
            <a:ext cx="104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466 H :313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276386" y="767297"/>
            <a:ext cx="1156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1200 H : auto</a:t>
            </a:r>
            <a:endParaRPr lang="ko-KR" altLang="en-US" sz="1000"/>
          </a:p>
        </p:txBody>
      </p:sp>
      <p:sp>
        <p:nvSpPr>
          <p:cNvPr id="2" name="직사각형 1"/>
          <p:cNvSpPr/>
          <p:nvPr/>
        </p:nvSpPr>
        <p:spPr>
          <a:xfrm>
            <a:off x="56688" y="66603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1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3762" y="1112886"/>
            <a:ext cx="10801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 ID </a:t>
            </a:r>
            <a:r>
              <a:rPr lang="ko-KR" altLang="en-US" smtClean="0"/>
              <a:t>찾기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61667" y="238650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3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77613" y="177281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2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45855" y="1772816"/>
            <a:ext cx="280831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‘</a:t>
            </a:r>
            <a:r>
              <a:rPr lang="ko-KR" altLang="ko-KR" sz="1200" smtClean="0">
                <a:solidFill>
                  <a:srgbClr val="FF0000"/>
                </a:solidFill>
              </a:rPr>
              <a:t>아이디 </a:t>
            </a:r>
            <a:r>
              <a:rPr lang="en-US" altLang="ko-KR" sz="1200" u="sng" smtClean="0">
                <a:solidFill>
                  <a:srgbClr val="FF0000"/>
                </a:solidFill>
                <a:hlinkClick r:id="rId2"/>
              </a:rPr>
              <a:t>exa***@naver.com</a:t>
            </a:r>
            <a:r>
              <a:rPr lang="en-US" altLang="ko-KR" sz="1200" smtClean="0">
                <a:solidFill>
                  <a:srgbClr val="FF0000"/>
                </a:solidFill>
              </a:rPr>
              <a:t> </a:t>
            </a:r>
            <a:r>
              <a:rPr lang="ko-KR" altLang="ko-KR" sz="1200" smtClean="0">
                <a:solidFill>
                  <a:srgbClr val="FF0000"/>
                </a:solidFill>
              </a:rPr>
              <a:t>입니다</a:t>
            </a:r>
            <a:r>
              <a:rPr lang="en-US" altLang="ko-KR" sz="1200" smtClean="0">
                <a:solidFill>
                  <a:srgbClr val="FF0000"/>
                </a:solidFill>
              </a:rPr>
              <a:t>’ 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33588" y="2386503"/>
            <a:ext cx="930300" cy="3288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ysClr val="windowText" lastClr="000000"/>
                </a:solidFill>
              </a:rPr>
              <a:t>로그인</a:t>
            </a:r>
            <a:endParaRPr lang="ko-KR" altLang="en-US" sz="150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973" y="1799797"/>
            <a:ext cx="1219944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smtClean="0"/>
              <a:t>아    이    </a:t>
            </a:r>
            <a:r>
              <a:rPr lang="ko-KR" altLang="en-US" sz="1500" err="1" smtClean="0"/>
              <a:t>디</a:t>
            </a:r>
            <a:endParaRPr lang="ko-KR" altLang="en-US" sz="1500"/>
          </a:p>
        </p:txBody>
      </p:sp>
      <p:graphicFrame>
        <p:nvGraphicFramePr>
          <p:cNvPr id="30" name="Shape 721"/>
          <p:cNvGraphicFramePr/>
          <p:nvPr>
            <p:extLst>
              <p:ext uri="{D42A27DB-BD31-4B8C-83A1-F6EECF244321}">
                <p14:modId xmlns:p14="http://schemas.microsoft.com/office/powerpoint/2010/main" val="2850324444"/>
              </p:ext>
            </p:extLst>
          </p:nvPr>
        </p:nvGraphicFramePr>
        <p:xfrm>
          <a:off x="7092280" y="569120"/>
          <a:ext cx="2016224" cy="2743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3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lang="en-US" altLang="ko-KR" sz="800" smtClean="0"/>
                        <a:t>ID /PW </a:t>
                      </a:r>
                      <a:r>
                        <a:rPr lang="ko-KR" altLang="en-US" sz="800" smtClean="0"/>
                        <a:t>찾기</a:t>
                      </a:r>
                      <a:r>
                        <a:rPr lang="en-US" altLang="ko-KR" sz="800" baseline="0" smtClean="0"/>
                        <a:t> -&gt; ID</a:t>
                      </a:r>
                      <a:r>
                        <a:rPr lang="ko-KR" altLang="en-US" sz="800" baseline="0" smtClean="0"/>
                        <a:t>찾기</a:t>
                      </a:r>
                      <a:endParaRPr lang="ko-KR" altLang="en-US" sz="800" smtClean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데이터베이스에서 일치하는 아이디를  </a:t>
                      </a:r>
                      <a:r>
                        <a:rPr lang="en-US" altLang="ko-KR" sz="8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‘</a:t>
                      </a:r>
                      <a:r>
                        <a:rPr lang="ko-KR" altLang="ko-KR" sz="8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아이디 </a:t>
                      </a:r>
                      <a:r>
                        <a:rPr lang="en-US" altLang="ko-KR" sz="800" b="0" i="0" u="sng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2"/>
                        </a:rPr>
                        <a:t>exa***@naver.com</a:t>
                      </a:r>
                      <a:r>
                        <a:rPr lang="en-US" altLang="ko-KR" sz="8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ko-KR" sz="8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입니다</a:t>
                      </a:r>
                      <a:r>
                        <a:rPr lang="en-US" altLang="ko-KR" sz="8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’ </a:t>
                      </a:r>
                      <a:r>
                        <a:rPr lang="ko-KR" altLang="en-US" sz="8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형식으로 출력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로그인 페이지로 이동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800" b="0" i="0" u="none" strike="noStrike" cap="none" baseline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ko-KR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ID </a:t>
            </a: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찾기</a:t>
            </a: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3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03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5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40343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09088" y="692696"/>
            <a:ext cx="6667167" cy="3528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97750" y="1013518"/>
            <a:ext cx="4998385" cy="3063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568805" y="1070102"/>
            <a:ext cx="1080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466 H :313</a:t>
            </a:r>
            <a:endParaRPr lang="ko-KR" altLang="en-US" sz="1000"/>
          </a:p>
        </p:txBody>
      </p:sp>
      <p:sp>
        <p:nvSpPr>
          <p:cNvPr id="28" name="TextBox 27"/>
          <p:cNvSpPr txBox="1"/>
          <p:nvPr/>
        </p:nvSpPr>
        <p:spPr>
          <a:xfrm>
            <a:off x="276386" y="767297"/>
            <a:ext cx="1156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1200 H : auto</a:t>
            </a:r>
            <a:endParaRPr lang="ko-KR" altLang="en-US" sz="1000"/>
          </a:p>
        </p:txBody>
      </p:sp>
      <p:sp>
        <p:nvSpPr>
          <p:cNvPr id="2" name="직사각형 1"/>
          <p:cNvSpPr/>
          <p:nvPr/>
        </p:nvSpPr>
        <p:spPr>
          <a:xfrm>
            <a:off x="99120" y="62068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1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9282" y="1064242"/>
            <a:ext cx="1532054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smtClean="0"/>
              <a:t> </a:t>
            </a:r>
            <a:r>
              <a:rPr lang="ko-KR" altLang="en-US" sz="1500" smtClean="0"/>
              <a:t>비밀번호 수정</a:t>
            </a:r>
            <a:endParaRPr lang="ko-KR" altLang="en-US" sz="1500"/>
          </a:p>
        </p:txBody>
      </p:sp>
      <p:sp>
        <p:nvSpPr>
          <p:cNvPr id="22" name="직사각형 21"/>
          <p:cNvSpPr/>
          <p:nvPr/>
        </p:nvSpPr>
        <p:spPr>
          <a:xfrm>
            <a:off x="2345855" y="1772816"/>
            <a:ext cx="280831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33588" y="3645024"/>
            <a:ext cx="1506364" cy="3288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ysClr val="windowText" lastClr="000000"/>
                </a:solidFill>
              </a:rPr>
              <a:t>비밀번호 수정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973" y="1799797"/>
            <a:ext cx="121994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smtClean="0"/>
              <a:t>비밀번호</a:t>
            </a:r>
            <a:endParaRPr lang="ko-KR" altLang="en-US" sz="1200"/>
          </a:p>
        </p:txBody>
      </p:sp>
      <p:graphicFrame>
        <p:nvGraphicFramePr>
          <p:cNvPr id="30" name="Shape 721"/>
          <p:cNvGraphicFramePr/>
          <p:nvPr>
            <p:extLst>
              <p:ext uri="{D42A27DB-BD31-4B8C-83A1-F6EECF244321}">
                <p14:modId xmlns:p14="http://schemas.microsoft.com/office/powerpoint/2010/main" val="1827031106"/>
              </p:ext>
            </p:extLst>
          </p:nvPr>
        </p:nvGraphicFramePr>
        <p:xfrm>
          <a:off x="7092280" y="569120"/>
          <a:ext cx="2016224" cy="44007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3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lang="en-US" altLang="ko-KR" sz="800" smtClean="0"/>
                        <a:t>ID /PW </a:t>
                      </a:r>
                      <a:r>
                        <a:rPr lang="ko-KR" altLang="en-US" sz="800" smtClean="0"/>
                        <a:t>찾기</a:t>
                      </a:r>
                      <a:r>
                        <a:rPr lang="en-US" altLang="ko-KR" sz="800" baseline="0" smtClean="0"/>
                        <a:t> -&gt; PW</a:t>
                      </a:r>
                      <a:r>
                        <a:rPr lang="ko-KR" altLang="en-US" sz="800" baseline="0" smtClean="0"/>
                        <a:t>찾기</a:t>
                      </a:r>
                      <a:endParaRPr lang="ko-KR" altLang="en-US" sz="800" smtClean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비밀번호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input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비밀번호 확인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input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비밀번호 수정버튼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비밀번호 </a:t>
                      </a:r>
                      <a:r>
                        <a:rPr lang="en-US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input</a:t>
                      </a:r>
                      <a:r>
                        <a:rPr lang="en-US" altLang="ko-KR" sz="800" baseline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이 </a:t>
                      </a:r>
                      <a:r>
                        <a:rPr lang="ko-KR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영문</a:t>
                      </a:r>
                      <a:r>
                        <a:rPr lang="en-US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, </a:t>
                      </a:r>
                      <a:r>
                        <a:rPr lang="ko-KR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숫자 포함</a:t>
                      </a:r>
                      <a:r>
                        <a:rPr lang="en-US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 8~20</a:t>
                      </a:r>
                      <a:r>
                        <a:rPr lang="ko-KR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자</a:t>
                      </a:r>
                      <a:r>
                        <a:rPr lang="en-US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하고 비밀번호 </a:t>
                      </a:r>
                      <a:r>
                        <a:rPr lang="en-US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input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과 비밀번호 확인 </a:t>
                      </a:r>
                      <a:r>
                        <a:rPr lang="en-US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input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이 일치하면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해당하는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ID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에 비밀번호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컬럼을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비밀번호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input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에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입력된값으로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변경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비밀번호 </a:t>
                      </a:r>
                      <a:r>
                        <a:rPr lang="en-US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input</a:t>
                      </a:r>
                      <a:r>
                        <a:rPr lang="en-US" altLang="ko-KR" sz="800" baseline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이 </a:t>
                      </a:r>
                      <a:r>
                        <a:rPr lang="ko-KR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영문</a:t>
                      </a:r>
                      <a:r>
                        <a:rPr lang="en-US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, </a:t>
                      </a:r>
                      <a:r>
                        <a:rPr lang="ko-KR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숫자 포함</a:t>
                      </a:r>
                      <a:r>
                        <a:rPr lang="en-US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 8~20</a:t>
                      </a:r>
                      <a:r>
                        <a:rPr lang="ko-KR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자</a:t>
                      </a:r>
                      <a:r>
                        <a:rPr lang="en-US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로 쓰여지지 않으면</a:t>
                      </a:r>
                      <a:endParaRPr lang="en-US" altLang="ko-KR" sz="800" smtClean="0">
                        <a:solidFill>
                          <a:srgbClr val="000000"/>
                        </a:solidFill>
                        <a:effectLst/>
                        <a:latin typeface="굴림"/>
                        <a:ea typeface="+mn-ea"/>
                        <a:cs typeface="굴림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영문</a:t>
                      </a:r>
                      <a:r>
                        <a:rPr lang="en-US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, </a:t>
                      </a:r>
                      <a:r>
                        <a:rPr lang="ko-KR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숫자 포함</a:t>
                      </a:r>
                      <a:r>
                        <a:rPr lang="en-US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 8~20</a:t>
                      </a:r>
                      <a:r>
                        <a:rPr lang="ko-KR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자</a:t>
                      </a:r>
                      <a:r>
                        <a:rPr lang="ko-KR" altLang="en-US" sz="800" baseline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로 작성하시오</a:t>
                      </a:r>
                      <a:r>
                        <a:rPr lang="en-US" altLang="ko-KR" sz="800" baseline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. </a:t>
                      </a:r>
                      <a:r>
                        <a:rPr lang="ko-KR" altLang="en-US" sz="800" baseline="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출력</a:t>
                      </a:r>
                      <a:endParaRPr lang="en-US" altLang="ko-KR" sz="800" baseline="0" smtClean="0">
                        <a:solidFill>
                          <a:srgbClr val="000000"/>
                        </a:solidFill>
                        <a:effectLst/>
                        <a:latin typeface="굴림"/>
                        <a:ea typeface="+mn-ea"/>
                        <a:cs typeface="굴림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비밀번호 </a:t>
                      </a:r>
                      <a:r>
                        <a:rPr lang="en-US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input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과 비밀번호 확인 </a:t>
                      </a:r>
                      <a:r>
                        <a:rPr lang="en-US" altLang="ko-KR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굴림"/>
                        </a:rPr>
                        <a:t>input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일치하지 않으면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비밀번호가 일치하지 않습니다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출력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비밀번호형식이 </a:t>
                      </a:r>
                      <a:r>
                        <a:rPr lang="ko-KR" altLang="en-US" sz="80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맞지않은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 경우 </a:t>
                      </a:r>
                      <a:r>
                        <a:rPr lang="ko-KR" altLang="en-US" sz="80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경고창</a:t>
                      </a:r>
                      <a:endParaRPr lang="ko-KR" sz="80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비밀번호와 비밀번호확인이 일치하지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않을경우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경고창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이메일인증 </a:t>
            </a:r>
            <a:r>
              <a:rPr lang="en-US" altLang="ko-KR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비밀번호 수정</a:t>
            </a:r>
            <a:endParaRPr 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3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04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5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45855" y="2435700"/>
            <a:ext cx="280831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8973" y="2462681"/>
            <a:ext cx="121994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smtClean="0"/>
              <a:t>비밀번호확인</a:t>
            </a:r>
            <a:endParaRPr lang="ko-KR" altLang="en-US" sz="1200"/>
          </a:p>
        </p:txBody>
      </p:sp>
      <p:sp>
        <p:nvSpPr>
          <p:cNvPr id="16" name="직사각형 15"/>
          <p:cNvSpPr/>
          <p:nvPr/>
        </p:nvSpPr>
        <p:spPr>
          <a:xfrm>
            <a:off x="1548662" y="4569801"/>
            <a:ext cx="158539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800" smtClean="0">
                <a:solidFill>
                  <a:srgbClr val="000000"/>
                </a:solidFill>
                <a:latin typeface="굴림"/>
                <a:cs typeface="굴림"/>
              </a:rPr>
              <a:t>영문</a:t>
            </a:r>
            <a:r>
              <a:rPr lang="en-US" altLang="ko-KR" sz="800">
                <a:solidFill>
                  <a:srgbClr val="000000"/>
                </a:solidFill>
                <a:latin typeface="굴림"/>
                <a:cs typeface="굴림"/>
              </a:rPr>
              <a:t>, </a:t>
            </a:r>
            <a:r>
              <a:rPr lang="ko-KR" altLang="ko-KR" sz="800">
                <a:solidFill>
                  <a:srgbClr val="000000"/>
                </a:solidFill>
                <a:latin typeface="굴림"/>
                <a:cs typeface="굴림"/>
              </a:rPr>
              <a:t>숫자 포함</a:t>
            </a:r>
            <a:r>
              <a:rPr lang="en-US" altLang="ko-KR" sz="800">
                <a:solidFill>
                  <a:srgbClr val="000000"/>
                </a:solidFill>
                <a:latin typeface="굴림"/>
                <a:cs typeface="굴림"/>
              </a:rPr>
              <a:t> 8~20</a:t>
            </a:r>
            <a:r>
              <a:rPr lang="ko-KR" altLang="ko-KR" sz="800">
                <a:solidFill>
                  <a:srgbClr val="000000"/>
                </a:solidFill>
                <a:latin typeface="굴림"/>
                <a:cs typeface="굴림"/>
              </a:rPr>
              <a:t>자</a:t>
            </a:r>
            <a:r>
              <a:rPr lang="ko-KR" altLang="en-US" sz="800">
                <a:solidFill>
                  <a:srgbClr val="000000"/>
                </a:solidFill>
                <a:latin typeface="굴림"/>
                <a:cs typeface="굴림"/>
              </a:rPr>
              <a:t>로 작성하시오</a:t>
            </a:r>
            <a:endParaRPr lang="ko-KR" altLang="en-US" sz="800"/>
          </a:p>
        </p:txBody>
      </p:sp>
      <p:sp>
        <p:nvSpPr>
          <p:cNvPr id="19" name="TextBox 18"/>
          <p:cNvSpPr txBox="1"/>
          <p:nvPr/>
        </p:nvSpPr>
        <p:spPr>
          <a:xfrm>
            <a:off x="2145309" y="5326923"/>
            <a:ext cx="389850" cy="2154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확인</a:t>
            </a:r>
            <a:endParaRPr lang="ko-KR" altLang="en-US" sz="800"/>
          </a:p>
        </p:txBody>
      </p:sp>
      <p:sp>
        <p:nvSpPr>
          <p:cNvPr id="20" name="직사각형 19"/>
          <p:cNvSpPr/>
          <p:nvPr/>
        </p:nvSpPr>
        <p:spPr>
          <a:xfrm>
            <a:off x="1467272" y="450912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5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13090" y="4550467"/>
            <a:ext cx="158539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비밀번호가 일치하지 않습니다</a:t>
            </a:r>
            <a:endParaRPr lang="ko-KR" altLang="en-US" sz="800"/>
          </a:p>
        </p:txBody>
      </p:sp>
      <p:sp>
        <p:nvSpPr>
          <p:cNvPr id="23" name="TextBox 22"/>
          <p:cNvSpPr txBox="1"/>
          <p:nvPr/>
        </p:nvSpPr>
        <p:spPr>
          <a:xfrm>
            <a:off x="4209737" y="5307589"/>
            <a:ext cx="389850" cy="2154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확인</a:t>
            </a:r>
            <a:endParaRPr lang="ko-KR" altLang="en-US" sz="800"/>
          </a:p>
        </p:txBody>
      </p:sp>
      <p:sp>
        <p:nvSpPr>
          <p:cNvPr id="25" name="직사각형 24"/>
          <p:cNvSpPr/>
          <p:nvPr/>
        </p:nvSpPr>
        <p:spPr>
          <a:xfrm>
            <a:off x="3555504" y="450912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6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4" name="TextBox 91"/>
          <p:cNvSpPr txBox="1">
            <a:spLocks noChangeArrowheads="1"/>
          </p:cNvSpPr>
          <p:nvPr/>
        </p:nvSpPr>
        <p:spPr bwMode="auto">
          <a:xfrm>
            <a:off x="1625315" y="4614251"/>
            <a:ext cx="5762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800">
                <a:solidFill>
                  <a:srgbClr val="FF0000"/>
                </a:solidFill>
                <a:ea typeface="맑은 고딕" pitchFamily="50" charset="-127"/>
              </a:rPr>
              <a:t>4</a:t>
            </a:r>
            <a:r>
              <a:rPr lang="en-US" altLang="ko-KR" sz="800" smtClean="0">
                <a:solidFill>
                  <a:srgbClr val="FF0000"/>
                </a:solidFill>
                <a:ea typeface="맑은 고딕" pitchFamily="50" charset="-127"/>
              </a:rPr>
              <a:t>00*200</a:t>
            </a:r>
            <a:endParaRPr lang="ko-KR" altLang="en-US" sz="80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36" name="TextBox 91"/>
          <p:cNvSpPr txBox="1">
            <a:spLocks noChangeArrowheads="1"/>
          </p:cNvSpPr>
          <p:nvPr/>
        </p:nvSpPr>
        <p:spPr bwMode="auto">
          <a:xfrm>
            <a:off x="3695026" y="4592603"/>
            <a:ext cx="5762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800">
                <a:solidFill>
                  <a:srgbClr val="FF0000"/>
                </a:solidFill>
                <a:ea typeface="맑은 고딕" pitchFamily="50" charset="-127"/>
              </a:rPr>
              <a:t>4</a:t>
            </a:r>
            <a:r>
              <a:rPr lang="en-US" altLang="ko-KR" sz="800" smtClean="0">
                <a:solidFill>
                  <a:srgbClr val="FF0000"/>
                </a:solidFill>
                <a:ea typeface="맑은 고딕" pitchFamily="50" charset="-127"/>
              </a:rPr>
              <a:t>00*200</a:t>
            </a:r>
            <a:endParaRPr lang="ko-KR" altLang="en-US" sz="80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59360" y="170080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2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59360" y="234888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3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47392" y="357301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bg1"/>
                </a:solidFill>
              </a:rPr>
              <a:t>4</a:t>
            </a:r>
            <a:endParaRPr lang="ko-KR" altLang="en-US" sz="9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02717" y="1628800"/>
            <a:ext cx="6667167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790845" y="1666928"/>
            <a:ext cx="3530600" cy="916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242599" y="1676334"/>
            <a:ext cx="104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132 H :126</a:t>
            </a:r>
            <a:endParaRPr lang="ko-KR" altLang="en-US" sz="1000"/>
          </a:p>
        </p:txBody>
      </p:sp>
      <p:sp>
        <p:nvSpPr>
          <p:cNvPr id="38" name="직사각형 37"/>
          <p:cNvSpPr/>
          <p:nvPr/>
        </p:nvSpPr>
        <p:spPr>
          <a:xfrm>
            <a:off x="202717" y="2846868"/>
            <a:ext cx="6667167" cy="31744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70015" y="1741529"/>
            <a:ext cx="1156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1200 H : auto</a:t>
            </a:r>
            <a:endParaRPr lang="ko-KR" altLang="en-US" sz="1000"/>
          </a:p>
        </p:txBody>
      </p:sp>
      <p:sp>
        <p:nvSpPr>
          <p:cNvPr id="32" name="Shape 718"/>
          <p:cNvSpPr/>
          <p:nvPr/>
        </p:nvSpPr>
        <p:spPr>
          <a:xfrm>
            <a:off x="2240538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메인페이지 </a:t>
            </a:r>
            <a:r>
              <a:rPr lang="en-US" altLang="ko-KR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&gt; </a:t>
            </a: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회원가입</a:t>
            </a:r>
            <a:r>
              <a:rPr lang="en-US" altLang="ko-KR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_</a:t>
            </a: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회원가입 이용약관 동의 </a:t>
            </a:r>
            <a:endParaRPr lang="ko-KR" alt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3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05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5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781445" y="1738660"/>
            <a:ext cx="1441450" cy="688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1701945" y="3200707"/>
            <a:ext cx="5091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z="800">
                <a:latin typeface="Arial" charset="0"/>
              </a:rPr>
              <a:t>이용약관</a:t>
            </a:r>
            <a:r>
              <a:rPr kumimoji="0" lang="en-US" altLang="ko-KR" sz="800">
                <a:latin typeface="Arial" charset="0"/>
              </a:rPr>
              <a:t>, </a:t>
            </a:r>
            <a:r>
              <a:rPr kumimoji="0" lang="ko-KR" altLang="en-US" sz="800">
                <a:latin typeface="Arial" charset="0"/>
              </a:rPr>
              <a:t>개인정보 수집 및 이용</a:t>
            </a:r>
            <a:r>
              <a:rPr kumimoji="0" lang="en-US" altLang="ko-KR" sz="800">
                <a:latin typeface="Arial" charset="0"/>
              </a:rPr>
              <a:t>, </a:t>
            </a:r>
            <a:r>
              <a:rPr kumimoji="0" lang="ko-KR" altLang="en-US" sz="800">
                <a:latin typeface="Arial" charset="0"/>
              </a:rPr>
              <a:t>개인정보 취급위탁에 모두 동의합니다</a:t>
            </a:r>
            <a:r>
              <a:rPr kumimoji="0" lang="en-US" altLang="ko-KR">
                <a:latin typeface="Arial" charset="0"/>
              </a:rPr>
              <a:t>.</a:t>
            </a:r>
            <a:endParaRPr kumimoji="0" lang="ko-KR" altLang="en-US">
              <a:latin typeface="Arial" charset="0"/>
            </a:endParaRPr>
          </a:p>
        </p:txBody>
      </p:sp>
      <p:pic>
        <p:nvPicPr>
          <p:cNvPr id="55" name="Picture 2" descr="C:\Users\alfo8-6\Desktop\체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58" y="3087994"/>
            <a:ext cx="993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4"/>
          <p:cNvSpPr txBox="1">
            <a:spLocks noChangeArrowheads="1"/>
          </p:cNvSpPr>
          <p:nvPr/>
        </p:nvSpPr>
        <p:spPr bwMode="auto">
          <a:xfrm>
            <a:off x="1622570" y="3743632"/>
            <a:ext cx="4926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>
                <a:latin typeface="Arial" charset="0"/>
              </a:rPr>
              <a:t> </a:t>
            </a:r>
            <a:r>
              <a:rPr kumimoji="0" lang="ko-KR" altLang="en-US" sz="800">
                <a:latin typeface="Arial" charset="0"/>
              </a:rPr>
              <a:t>이용약관 </a:t>
            </a:r>
            <a:r>
              <a:rPr kumimoji="0" lang="en-US" altLang="ko-KR" sz="800">
                <a:solidFill>
                  <a:srgbClr val="FF0000"/>
                </a:solidFill>
                <a:latin typeface="Arial" charset="0"/>
              </a:rPr>
              <a:t>(</a:t>
            </a:r>
            <a:r>
              <a:rPr kumimoji="0" lang="ko-KR" altLang="en-US" sz="800">
                <a:solidFill>
                  <a:srgbClr val="FF0000"/>
                </a:solidFill>
                <a:latin typeface="Arial" charset="0"/>
              </a:rPr>
              <a:t>필수</a:t>
            </a:r>
            <a:r>
              <a:rPr kumimoji="0" lang="en-US" altLang="ko-KR" sz="800">
                <a:solidFill>
                  <a:srgbClr val="FF0000"/>
                </a:solidFill>
                <a:latin typeface="Arial" charset="0"/>
              </a:rPr>
              <a:t>)</a:t>
            </a:r>
            <a:endParaRPr kumimoji="0" lang="ko-KR" altLang="en-US" sz="80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57" name="Picture 2" descr="C:\Users\alfo8-6\Desktop\체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58" y="3743632"/>
            <a:ext cx="993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18"/>
          <p:cNvSpPr txBox="1">
            <a:spLocks noChangeArrowheads="1"/>
          </p:cNvSpPr>
          <p:nvPr/>
        </p:nvSpPr>
        <p:spPr bwMode="auto">
          <a:xfrm>
            <a:off x="1644795" y="4164319"/>
            <a:ext cx="434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z="800">
                <a:latin typeface="Arial" charset="0"/>
              </a:rPr>
              <a:t>이용약관 </a:t>
            </a:r>
            <a:r>
              <a:rPr kumimoji="0" lang="en-US" altLang="ko-KR" sz="800">
                <a:latin typeface="Arial" charset="0"/>
              </a:rPr>
              <a:t>~~~~~~~~~~~~</a:t>
            </a:r>
          </a:p>
          <a:p>
            <a:r>
              <a:rPr kumimoji="0" lang="en-US" altLang="ko-KR" sz="800">
                <a:latin typeface="Arial" charset="0"/>
              </a:rPr>
              <a:t>               ~~~~~~~~~~~~</a:t>
            </a:r>
            <a:endParaRPr kumimoji="0" lang="ko-KR" altLang="en-US" sz="800">
              <a:latin typeface="Arial" charset="0"/>
            </a:endParaRPr>
          </a:p>
        </p:txBody>
      </p:sp>
      <p:pic>
        <p:nvPicPr>
          <p:cNvPr id="61" name="Picture 2" descr="C:\Users\alfo8-6\Desktop\체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70" y="4599294"/>
            <a:ext cx="993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9"/>
          <p:cNvSpPr txBox="1">
            <a:spLocks noChangeArrowheads="1"/>
          </p:cNvSpPr>
          <p:nvPr/>
        </p:nvSpPr>
        <p:spPr bwMode="auto">
          <a:xfrm>
            <a:off x="1622570" y="4661207"/>
            <a:ext cx="46561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z="800">
                <a:latin typeface="Arial" charset="0"/>
              </a:rPr>
              <a:t>개인정보 취급방침 </a:t>
            </a:r>
            <a:r>
              <a:rPr kumimoji="0" lang="en-US" altLang="ko-KR" sz="800">
                <a:solidFill>
                  <a:srgbClr val="FF0000"/>
                </a:solidFill>
                <a:latin typeface="Arial" charset="0"/>
              </a:rPr>
              <a:t>(</a:t>
            </a:r>
            <a:r>
              <a:rPr kumimoji="0" lang="ko-KR" altLang="en-US" sz="800">
                <a:solidFill>
                  <a:srgbClr val="FF0000"/>
                </a:solidFill>
                <a:latin typeface="Arial" charset="0"/>
              </a:rPr>
              <a:t>필수</a:t>
            </a:r>
            <a:r>
              <a:rPr kumimoji="0" lang="en-US" altLang="ko-KR" sz="800">
                <a:solidFill>
                  <a:srgbClr val="FF0000"/>
                </a:solidFill>
                <a:latin typeface="Arial" charset="0"/>
              </a:rPr>
              <a:t>)</a:t>
            </a:r>
            <a:endParaRPr kumimoji="0" lang="ko-KR" altLang="en-US" sz="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3" name="TextBox 21"/>
          <p:cNvSpPr txBox="1">
            <a:spLocks noChangeArrowheads="1"/>
          </p:cNvSpPr>
          <p:nvPr/>
        </p:nvSpPr>
        <p:spPr bwMode="auto">
          <a:xfrm>
            <a:off x="1570183" y="4951719"/>
            <a:ext cx="3751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z="800">
                <a:latin typeface="Arial" charset="0"/>
              </a:rPr>
              <a:t> 취급방침  </a:t>
            </a:r>
            <a:r>
              <a:rPr kumimoji="0" lang="en-US" altLang="ko-KR" sz="800">
                <a:latin typeface="Arial" charset="0"/>
              </a:rPr>
              <a:t>~~~~~~~~</a:t>
            </a:r>
          </a:p>
          <a:p>
            <a:r>
              <a:rPr kumimoji="0" lang="en-US" altLang="ko-KR" sz="800">
                <a:latin typeface="Arial" charset="0"/>
              </a:rPr>
              <a:t>                ~~~~~~~~~</a:t>
            </a:r>
            <a:endParaRPr kumimoji="0" lang="ko-KR" altLang="en-US" sz="800">
              <a:latin typeface="Arial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496" y="164269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>
                <a:solidFill>
                  <a:schemeClr val="bg1"/>
                </a:solidFill>
              </a:rPr>
              <a:t>1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11358" y="335786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>
                <a:solidFill>
                  <a:schemeClr val="bg1"/>
                </a:solidFill>
              </a:rPr>
              <a:t>3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11358" y="394524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>
                <a:solidFill>
                  <a:schemeClr val="bg1"/>
                </a:solidFill>
              </a:rPr>
              <a:t>4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30408" y="487710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smtClean="0">
                <a:solidFill>
                  <a:schemeClr val="bg1"/>
                </a:solidFill>
              </a:rPr>
              <a:t>5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3045" y="5572398"/>
            <a:ext cx="1947863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solidFill>
                  <a:schemeClr val="tx1"/>
                </a:solidFill>
              </a:rPr>
              <a:t>이용약관 동의 후 </a:t>
            </a:r>
            <a:endParaRPr kumimoji="0" lang="en-US" altLang="ko-KR" sz="80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solidFill>
                  <a:schemeClr val="tx1"/>
                </a:solidFill>
              </a:rPr>
              <a:t>    가입이 가능합니다</a:t>
            </a:r>
            <a:r>
              <a:rPr kumimoji="0" lang="en-US" altLang="ko-KR" sz="800">
                <a:solidFill>
                  <a:schemeClr val="tx1"/>
                </a:solidFill>
              </a:rPr>
              <a:t>.</a:t>
            </a:r>
            <a:endParaRPr kumimoji="0" lang="ko-KR" altLang="en-US" sz="8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54233" y="6340748"/>
            <a:ext cx="657225" cy="215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latin typeface="+mn-lt"/>
                <a:ea typeface="+mn-ea"/>
              </a:rPr>
              <a:t>확인</a:t>
            </a:r>
          </a:p>
        </p:txBody>
      </p:sp>
      <p:sp>
        <p:nvSpPr>
          <p:cNvPr id="70" name="TextBox 10"/>
          <p:cNvSpPr txBox="1">
            <a:spLocks noChangeArrowheads="1"/>
          </p:cNvSpPr>
          <p:nvPr/>
        </p:nvSpPr>
        <p:spPr bwMode="auto">
          <a:xfrm>
            <a:off x="2079770" y="5572398"/>
            <a:ext cx="185738" cy="214313"/>
          </a:xfrm>
          <a:prstGeom prst="rect">
            <a:avLst/>
          </a:prstGeom>
          <a:solidFill>
            <a:srgbClr val="FF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en-US" altLang="ko-KR" sz="800">
                <a:latin typeface="Arial" charset="0"/>
              </a:rPr>
              <a:t>x</a:t>
            </a:r>
            <a:endParaRPr kumimoji="0" lang="ko-KR" altLang="en-US" sz="800">
              <a:latin typeface="Arial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9083" y="559779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smtClean="0">
                <a:solidFill>
                  <a:schemeClr val="bg1"/>
                </a:solidFill>
              </a:rPr>
              <a:t>6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562370" y="5589860"/>
            <a:ext cx="1947863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solidFill>
                  <a:schemeClr val="tx1"/>
                </a:solidFill>
              </a:rPr>
              <a:t>개인정보 취급방침</a:t>
            </a:r>
            <a:r>
              <a:rPr kumimoji="0" lang="en-US" altLang="ko-KR" sz="800">
                <a:solidFill>
                  <a:schemeClr val="tx1"/>
                </a:solidFill>
              </a:rPr>
              <a:t> </a:t>
            </a:r>
            <a:r>
              <a:rPr kumimoji="0" lang="ko-KR" altLang="en-US" sz="800" err="1">
                <a:solidFill>
                  <a:schemeClr val="tx1"/>
                </a:solidFill>
              </a:rPr>
              <a:t>동의후</a:t>
            </a:r>
            <a:endParaRPr kumimoji="0" lang="en-US" altLang="ko-KR" sz="80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solidFill>
                  <a:schemeClr val="tx1"/>
                </a:solidFill>
              </a:rPr>
              <a:t>가입이 가능합니다</a:t>
            </a:r>
            <a:r>
              <a:rPr kumimoji="0" lang="en-US" altLang="ko-KR" sz="800">
                <a:solidFill>
                  <a:schemeClr val="tx1"/>
                </a:solidFill>
              </a:rPr>
              <a:t>..</a:t>
            </a:r>
            <a:endParaRPr kumimoji="0" lang="ko-KR" altLang="en-US" sz="80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84670" y="6356623"/>
            <a:ext cx="657225" cy="215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latin typeface="+mn-lt"/>
                <a:ea typeface="+mn-ea"/>
              </a:rPr>
              <a:t>확인</a:t>
            </a:r>
          </a:p>
        </p:txBody>
      </p:sp>
      <p:sp>
        <p:nvSpPr>
          <p:cNvPr id="74" name="TextBox 34"/>
          <p:cNvSpPr txBox="1">
            <a:spLocks noChangeArrowheads="1"/>
          </p:cNvSpPr>
          <p:nvPr/>
        </p:nvSpPr>
        <p:spPr bwMode="auto">
          <a:xfrm>
            <a:off x="4314970" y="5597798"/>
            <a:ext cx="185738" cy="215900"/>
          </a:xfrm>
          <a:prstGeom prst="rect">
            <a:avLst/>
          </a:prstGeom>
          <a:solidFill>
            <a:srgbClr val="FF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en-US" altLang="ko-KR" sz="800">
                <a:latin typeface="Arial" charset="0"/>
              </a:rPr>
              <a:t>x</a:t>
            </a:r>
            <a:endParaRPr kumimoji="0" lang="ko-KR" altLang="en-US" sz="800">
              <a:latin typeface="Arial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562370" y="559144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smtClean="0">
                <a:solidFill>
                  <a:schemeClr val="bg1"/>
                </a:solidFill>
              </a:rPr>
              <a:t>7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70595" y="5589860"/>
            <a:ext cx="1947863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solidFill>
                  <a:schemeClr val="tx1"/>
                </a:solidFill>
              </a:rPr>
              <a:t>약관에 모두 </a:t>
            </a:r>
            <a:r>
              <a:rPr kumimoji="0" lang="ko-KR" altLang="en-US" sz="800" err="1">
                <a:solidFill>
                  <a:schemeClr val="tx1"/>
                </a:solidFill>
              </a:rPr>
              <a:t>동의후</a:t>
            </a:r>
            <a:endParaRPr kumimoji="0" lang="en-US" altLang="ko-KR" sz="80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solidFill>
                  <a:schemeClr val="tx1"/>
                </a:solidFill>
              </a:rPr>
              <a:t>가입이 가능합니다</a:t>
            </a:r>
            <a:r>
              <a:rPr kumimoji="0" lang="en-US" altLang="ko-KR" sz="800">
                <a:solidFill>
                  <a:schemeClr val="tx1"/>
                </a:solidFill>
              </a:rPr>
              <a:t>.</a:t>
            </a:r>
            <a:endParaRPr kumimoji="0" lang="ko-KR" altLang="en-US" sz="80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15120" y="6362973"/>
            <a:ext cx="657225" cy="215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latin typeface="+mn-lt"/>
                <a:ea typeface="+mn-ea"/>
              </a:rPr>
              <a:t>확인</a:t>
            </a:r>
          </a:p>
        </p:txBody>
      </p:sp>
      <p:sp>
        <p:nvSpPr>
          <p:cNvPr id="78" name="TextBox 39"/>
          <p:cNvSpPr txBox="1">
            <a:spLocks noChangeArrowheads="1"/>
          </p:cNvSpPr>
          <p:nvPr/>
        </p:nvSpPr>
        <p:spPr bwMode="auto">
          <a:xfrm>
            <a:off x="6608908" y="5608910"/>
            <a:ext cx="185737" cy="214313"/>
          </a:xfrm>
          <a:prstGeom prst="rect">
            <a:avLst/>
          </a:prstGeom>
          <a:solidFill>
            <a:srgbClr val="FF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en-US" altLang="ko-KR" sz="800">
                <a:latin typeface="Arial" charset="0"/>
              </a:rPr>
              <a:t>x</a:t>
            </a:r>
            <a:endParaRPr kumimoji="0" lang="ko-KR" altLang="en-US" sz="800">
              <a:latin typeface="Arial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873770" y="559462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smtClean="0">
                <a:solidFill>
                  <a:schemeClr val="bg1"/>
                </a:solidFill>
              </a:rPr>
              <a:t>8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graphicFrame>
        <p:nvGraphicFramePr>
          <p:cNvPr id="110" name="Shape 721"/>
          <p:cNvGraphicFramePr/>
          <p:nvPr>
            <p:extLst>
              <p:ext uri="{D42A27DB-BD31-4B8C-83A1-F6EECF244321}">
                <p14:modId xmlns:p14="http://schemas.microsoft.com/office/powerpoint/2010/main" val="3396658423"/>
              </p:ext>
            </p:extLst>
          </p:nvPr>
        </p:nvGraphicFramePr>
        <p:xfrm>
          <a:off x="7092950" y="569913"/>
          <a:ext cx="2016125" cy="30075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3" marR="33223" marT="43189" marB="43189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47" marR="66447" marT="43189" marB="43189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3" marR="33223" marT="43189" marB="43189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로고이미지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 시 메인 페이지로 이동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47" marR="66447" marT="43189" marB="43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401089"/>
                  </a:ext>
                </a:extLst>
              </a:tr>
              <a:tr h="2082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3" marR="33223" marT="43189" marB="43189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이용약관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개인정보 취급방침 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모두 동의할 경우 체크하는 버튼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4, 5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모두 체크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9" marB="43189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3" marR="33223" marT="43189" marB="43189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이용약관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안내 및 동의 버튼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버튼이 체크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되어있지 않을 경우 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6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경고창 표시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9" marB="43189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1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3" marR="33223" marT="43189" marB="43189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개인정보 취급방침 안내 및 동의 버튼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버튼이 체크 되어있지 않을 경우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7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경고창 표시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9" marB="43189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1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3" marR="33223" marT="43189" marB="43189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이용 약관이 체크 되어 있지 않을 경우 표시되는 알림창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9" marB="43189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3" marR="33223" marT="43189" marB="43189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개인정보 약관이 체크 되어 있지 않을 경우 표시되는 알림창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9" marB="43189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1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3" marR="33223" marT="43189" marB="43189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4,5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의 약관이 둘 중 하나라도 체크되어 있지 않을 경우 표시되는 알림창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89" marB="43189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574500" y="3234758"/>
            <a:ext cx="1295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460 H :970</a:t>
            </a:r>
            <a:endParaRPr lang="ko-KR" altLang="en-US" sz="1000"/>
          </a:p>
        </p:txBody>
      </p:sp>
      <p:sp>
        <p:nvSpPr>
          <p:cNvPr id="42" name="TextBox 91"/>
          <p:cNvSpPr txBox="1">
            <a:spLocks noChangeArrowheads="1"/>
          </p:cNvSpPr>
          <p:nvPr/>
        </p:nvSpPr>
        <p:spPr bwMode="auto">
          <a:xfrm>
            <a:off x="618477" y="5635898"/>
            <a:ext cx="5762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800">
                <a:solidFill>
                  <a:srgbClr val="FF0000"/>
                </a:solidFill>
                <a:ea typeface="맑은 고딕" pitchFamily="50" charset="-127"/>
              </a:rPr>
              <a:t>4</a:t>
            </a:r>
            <a:r>
              <a:rPr lang="en-US" altLang="ko-KR" sz="800" smtClean="0">
                <a:solidFill>
                  <a:srgbClr val="FF0000"/>
                </a:solidFill>
                <a:ea typeface="맑은 고딕" pitchFamily="50" charset="-127"/>
              </a:rPr>
              <a:t>00*200</a:t>
            </a:r>
            <a:endParaRPr lang="ko-KR" altLang="en-US" sz="80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43" name="TextBox 91"/>
          <p:cNvSpPr txBox="1">
            <a:spLocks noChangeArrowheads="1"/>
          </p:cNvSpPr>
          <p:nvPr/>
        </p:nvSpPr>
        <p:spPr bwMode="auto">
          <a:xfrm>
            <a:off x="2835420" y="5644017"/>
            <a:ext cx="5762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800">
                <a:solidFill>
                  <a:srgbClr val="FF0000"/>
                </a:solidFill>
                <a:ea typeface="맑은 고딕" pitchFamily="50" charset="-127"/>
              </a:rPr>
              <a:t>4</a:t>
            </a:r>
            <a:r>
              <a:rPr lang="en-US" altLang="ko-KR" sz="800" smtClean="0">
                <a:solidFill>
                  <a:srgbClr val="FF0000"/>
                </a:solidFill>
                <a:ea typeface="맑은 고딕" pitchFamily="50" charset="-127"/>
              </a:rPr>
              <a:t>00*200</a:t>
            </a:r>
            <a:endParaRPr lang="ko-KR" altLang="en-US" sz="80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44" name="TextBox 91"/>
          <p:cNvSpPr txBox="1">
            <a:spLocks noChangeArrowheads="1"/>
          </p:cNvSpPr>
          <p:nvPr/>
        </p:nvSpPr>
        <p:spPr bwMode="auto">
          <a:xfrm>
            <a:off x="5101026" y="5625656"/>
            <a:ext cx="5762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800">
                <a:solidFill>
                  <a:srgbClr val="FF0000"/>
                </a:solidFill>
                <a:ea typeface="맑은 고딕" pitchFamily="50" charset="-127"/>
              </a:rPr>
              <a:t>4</a:t>
            </a:r>
            <a:r>
              <a:rPr lang="en-US" altLang="ko-KR" sz="800" smtClean="0">
                <a:solidFill>
                  <a:srgbClr val="FF0000"/>
                </a:solidFill>
                <a:ea typeface="맑은 고딕" pitchFamily="50" charset="-127"/>
              </a:rPr>
              <a:t>00*200</a:t>
            </a:r>
            <a:endParaRPr lang="ko-KR" altLang="en-US" sz="80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15605" y="167633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>
                <a:solidFill>
                  <a:schemeClr val="bg1"/>
                </a:solidFill>
              </a:rPr>
              <a:t>2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3190" y="1338962"/>
            <a:ext cx="2602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홈 </a:t>
            </a:r>
            <a:r>
              <a:rPr lang="en-US" altLang="ko-KR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800" b="1" smtClean="0">
                <a:latin typeface="돋움체" panose="020B0609000101010101" pitchFamily="49" charset="-127"/>
                <a:ea typeface="돋움체" panose="020B0609000101010101" pitchFamily="49" charset="-127"/>
              </a:rPr>
              <a:t>회원가입</a:t>
            </a:r>
            <a:endParaRPr lang="ko-KR" altLang="en-US" sz="800" b="1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74193" y="476672"/>
            <a:ext cx="6845732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777999" y="719073"/>
            <a:ext cx="3530600" cy="916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23528" y="1684738"/>
            <a:ext cx="6583885" cy="36756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63019" y="793674"/>
            <a:ext cx="1156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W: 1200 H : auto</a:t>
            </a:r>
            <a:endParaRPr lang="ko-KR" altLang="en-US" sz="1000"/>
          </a:p>
        </p:txBody>
      </p:sp>
      <p:sp>
        <p:nvSpPr>
          <p:cNvPr id="32" name="Shape 718"/>
          <p:cNvSpPr/>
          <p:nvPr/>
        </p:nvSpPr>
        <p:spPr>
          <a:xfrm>
            <a:off x="2195736" y="55149"/>
            <a:ext cx="3888432" cy="2280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메인 페이지 </a:t>
            </a:r>
            <a:r>
              <a:rPr lang="en-US" altLang="ko-KR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&gt; </a:t>
            </a:r>
            <a:r>
              <a:rPr lang="ko-KR" altLang="en-US" sz="9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회원가입 메인</a:t>
            </a:r>
            <a:endParaRPr lang="ko-KR" altLang="ko-KR" sz="9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3" name="Shape 719"/>
          <p:cNvSpPr/>
          <p:nvPr/>
        </p:nvSpPr>
        <p:spPr>
          <a:xfrm>
            <a:off x="683568" y="44623"/>
            <a:ext cx="936104" cy="238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06</a:t>
            </a:r>
            <a:endParaRPr lang="ko-KR" sz="80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35" name="Shape 720"/>
          <p:cNvSpPr/>
          <p:nvPr/>
        </p:nvSpPr>
        <p:spPr>
          <a:xfrm>
            <a:off x="6545981" y="44623"/>
            <a:ext cx="474292" cy="238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1/1</a:t>
            </a:r>
          </a:p>
        </p:txBody>
      </p:sp>
      <p:graphicFrame>
        <p:nvGraphicFramePr>
          <p:cNvPr id="37" name="Shape 721"/>
          <p:cNvGraphicFramePr/>
          <p:nvPr>
            <p:extLst>
              <p:ext uri="{D42A27DB-BD31-4B8C-83A1-F6EECF244321}">
                <p14:modId xmlns:p14="http://schemas.microsoft.com/office/powerpoint/2010/main" val="2318612327"/>
              </p:ext>
            </p:extLst>
          </p:nvPr>
        </p:nvGraphicFramePr>
        <p:xfrm>
          <a:off x="7092950" y="549273"/>
          <a:ext cx="2016125" cy="56775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3" marR="33223" marT="43191" marB="4319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동의</a:t>
                      </a: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47" marR="66447" marT="43191" marB="4319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3" marR="33223" marT="43191" marB="43191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로고 이미지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 시 메인 페이지로 이동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47" marR="66447" marT="43191" marB="4319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87688"/>
                  </a:ext>
                </a:extLst>
              </a:tr>
              <a:tr h="16283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3" marR="33223" marT="43191" marB="4319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(@)</a:t>
                      </a:r>
                      <a:r>
                        <a:rPr lang="ko-KR" altLang="ko-KR" sz="8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포함 </a:t>
                      </a:r>
                      <a:r>
                        <a:rPr lang="ko-KR" altLang="ko-KR" sz="800" b="0" i="0" u="none" strike="noStrike" cap="none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이메일</a:t>
                      </a:r>
                      <a:r>
                        <a:rPr lang="ko-KR" altLang="ko-KR" sz="8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입력</a:t>
                      </a:r>
                      <a:r>
                        <a:rPr lang="en-US" altLang="ko-KR" sz="8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40</a:t>
                      </a:r>
                      <a:r>
                        <a:rPr lang="ko-KR" altLang="ko-KR" sz="8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자</a:t>
                      </a:r>
                      <a:endParaRPr lang="en-US" altLang="ko-KR" sz="800" b="0" i="0" u="none" strike="noStrike" cap="none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텍스트 필드</a:t>
                      </a:r>
                      <a:endParaRPr lang="en-US" altLang="ko-KR" sz="800" b="0" i="0" u="none" strike="noStrike" cap="none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아이디 형식이 틀리면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아이디 형식이 올바르지 않습니다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알림창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출력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옆에 아이디가 중복되면 텍스트로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중복됩니다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라고 표시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옆에 아이디가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중복되지않으면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텍스트로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중복되지않습니다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라고 표시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91" marB="4319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3" marR="33223" marT="43191" marB="4319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회원</a:t>
                      </a:r>
                      <a:r>
                        <a:rPr lang="ko-KR" altLang="en-US" sz="800" baseline="0" smtClean="0"/>
                        <a:t> 성별 선택 라디오 버튼</a:t>
                      </a:r>
                      <a:endParaRPr lang="ko-KR" altLang="en-US" sz="800"/>
                    </a:p>
                  </a:txBody>
                  <a:tcPr marL="66447" marR="66447" marT="43191" marB="4319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3" marR="33223" marT="43191" marB="4319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비밀번호 영문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 포함 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8~20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</a:t>
                      </a:r>
                      <a:endParaRPr lang="en-US" altLang="ko-KR" sz="800" b="0" i="0" u="none" strike="noStrike" cap="none" baseline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암호화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(SHA256, </a:t>
                      </a:r>
                      <a:r>
                        <a:rPr lang="en-US" altLang="ko-KR" sz="800" b="0" i="0" u="none" strike="noStrike" cap="none" baseline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Bcrypt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),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필드</a:t>
                      </a:r>
                      <a:endParaRPr lang="en-US" altLang="ko-KR" sz="800" b="0" i="0" u="none" strike="noStrike" cap="none" baseline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비밀번호 형식이 틀리면 </a:t>
                      </a:r>
                      <a:endParaRPr lang="en-US" altLang="ko-KR" sz="800" b="0" i="0" u="none" strike="noStrike" cap="none" baseline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비밀번호 형식이 올바르지 않습니다</a:t>
                      </a:r>
                      <a:r>
                        <a:rPr lang="en-US" altLang="ko-KR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알림창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출력</a:t>
                      </a:r>
                      <a:endParaRPr lang="ko-KR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91" marB="4319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3" marR="33223" marT="43191" marB="4319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번과 동일하게 입력 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동일하게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입력안하면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알림창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출력</a:t>
                      </a:r>
                      <a:endParaRPr lang="ko-KR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91" marB="4319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3" marR="33223" marT="43191" marB="4319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한글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2~5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 입력 텍스트 필드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형식이 틀리면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이름 형식이 올바르지 않습니다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”</a:t>
                      </a:r>
                      <a:endParaRPr lang="ko-KR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91" marB="4319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1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3" marR="33223" marT="43191" marB="4319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(-)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제외한 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11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자리 텍스트</a:t>
                      </a:r>
                      <a:r>
                        <a:rPr lang="ko-KR" altLang="en-US" sz="800" b="0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필드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형식이 틀리면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“휴대전화 형식이 올바르지 않습니다”</a:t>
                      </a:r>
                    </a:p>
                  </a:txBody>
                  <a:tcPr marL="66447" marR="66447" marT="43191" marB="4319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3" marR="33223" marT="43191" marB="4319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가입하기 누르면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이메일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인증대기로 이동</a:t>
                      </a:r>
                      <a:endParaRPr lang="en-US" altLang="ko-KR" sz="800" b="0" i="0" u="none" strike="noStrike" cap="none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47" marR="66447" marT="43191" marB="4319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33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3" marR="33223" marT="43191" marB="4319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입력하지않은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텍스트가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있을때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가입하기를 누르면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입력하지 않은 텍스트를 입력하라고 </a:t>
                      </a:r>
                      <a:r>
                        <a:rPr lang="ko-KR" altLang="en-US" sz="800" b="0" i="0" u="none" strike="noStrike" cap="none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알림창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출력</a:t>
                      </a:r>
                    </a:p>
                  </a:txBody>
                  <a:tcPr marL="66447" marR="66447" marT="43191" marB="4319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" name="Shape 719"/>
          <p:cNvSpPr/>
          <p:nvPr/>
        </p:nvSpPr>
        <p:spPr>
          <a:xfrm>
            <a:off x="684213" y="44450"/>
            <a:ext cx="935037" cy="238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endParaRPr kumimoji="0" lang="ko-KR" sz="80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9" name="Shape 718"/>
          <p:cNvSpPr/>
          <p:nvPr/>
        </p:nvSpPr>
        <p:spPr>
          <a:xfrm>
            <a:off x="2195513" y="55563"/>
            <a:ext cx="3889375" cy="2270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endParaRPr kumimoji="0" lang="ko-KR" sz="90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40" name="Shape 720"/>
          <p:cNvSpPr/>
          <p:nvPr/>
        </p:nvSpPr>
        <p:spPr>
          <a:xfrm>
            <a:off x="6545263" y="44450"/>
            <a:ext cx="474662" cy="238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kumimoji="0" lang="ko-KR" sz="80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1/1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603310" y="228385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smtClean="0">
                <a:solidFill>
                  <a:schemeClr val="bg1"/>
                </a:solidFill>
              </a:rPr>
              <a:t>4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79028" y="857418"/>
            <a:ext cx="1439863" cy="688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321" y="47667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>
                <a:solidFill>
                  <a:schemeClr val="bg1"/>
                </a:solidFill>
              </a:rPr>
              <a:t>1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784160" y="2361639"/>
            <a:ext cx="1008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 sz="800">
                <a:latin typeface="Arial" charset="0"/>
                <a:ea typeface="맑은 고딕" pitchFamily="50" charset="-127"/>
              </a:rPr>
              <a:t>아이디</a:t>
            </a:r>
            <a:r>
              <a:rPr kumimoji="0" lang="en-US" altLang="ko-KR" sz="800">
                <a:latin typeface="Arial" charset="0"/>
                <a:ea typeface="맑은 고딕" pitchFamily="50" charset="-127"/>
              </a:rPr>
              <a:t>(</a:t>
            </a:r>
            <a:r>
              <a:rPr kumimoji="0" lang="ko-KR" altLang="en-US" sz="800" err="1">
                <a:latin typeface="Arial" charset="0"/>
                <a:ea typeface="맑은 고딕" pitchFamily="50" charset="-127"/>
              </a:rPr>
              <a:t>이메일</a:t>
            </a:r>
            <a:r>
              <a:rPr kumimoji="0" lang="en-US" altLang="ko-KR" sz="800">
                <a:latin typeface="Arial" charset="0"/>
                <a:ea typeface="맑은 고딕" pitchFamily="50" charset="-127"/>
              </a:rPr>
              <a:t>)</a:t>
            </a:r>
            <a:endParaRPr kumimoji="0" lang="ko-KR" altLang="en-US" sz="800">
              <a:latin typeface="Arial" charset="0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1755710" y="2285439"/>
            <a:ext cx="4140200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kumimoji="0" lang="ko-KR" altLang="en-US">
              <a:latin typeface="Arial" charset="0"/>
              <a:ea typeface="맑은 고딕" pitchFamily="50" charset="-127"/>
            </a:endParaRPr>
          </a:p>
        </p:txBody>
      </p: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784160" y="2829952"/>
            <a:ext cx="1008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800">
                <a:latin typeface="Arial" charset="0"/>
                <a:ea typeface="맑은 고딕" pitchFamily="50" charset="-127"/>
              </a:rPr>
              <a:t>비밀번호</a:t>
            </a:r>
          </a:p>
        </p:txBody>
      </p:sp>
      <p:sp>
        <p:nvSpPr>
          <p:cNvPr id="47" name="TextBox 12"/>
          <p:cNvSpPr txBox="1">
            <a:spLocks noChangeArrowheads="1"/>
          </p:cNvSpPr>
          <p:nvPr/>
        </p:nvSpPr>
        <p:spPr bwMode="auto">
          <a:xfrm>
            <a:off x="1765235" y="2817252"/>
            <a:ext cx="2303463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kumimoji="0" lang="ko-KR" altLang="en-US">
              <a:latin typeface="Arial" charset="0"/>
              <a:ea typeface="맑은 고딕" pitchFamily="50" charset="-127"/>
            </a:endParaRPr>
          </a:p>
        </p:txBody>
      </p:sp>
      <p:sp>
        <p:nvSpPr>
          <p:cNvPr id="48" name="TextBox 13"/>
          <p:cNvSpPr txBox="1">
            <a:spLocks noChangeArrowheads="1"/>
          </p:cNvSpPr>
          <p:nvPr/>
        </p:nvSpPr>
        <p:spPr bwMode="auto">
          <a:xfrm>
            <a:off x="785748" y="3303027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800">
                <a:latin typeface="Arial" charset="0"/>
                <a:ea typeface="맑은 고딕" pitchFamily="50" charset="-127"/>
              </a:rPr>
              <a:t>비밀번호 확인</a:t>
            </a:r>
          </a:p>
        </p:txBody>
      </p:sp>
      <p:sp>
        <p:nvSpPr>
          <p:cNvPr id="49" name="TextBox 14"/>
          <p:cNvSpPr txBox="1">
            <a:spLocks noChangeArrowheads="1"/>
          </p:cNvSpPr>
          <p:nvPr/>
        </p:nvSpPr>
        <p:spPr bwMode="auto">
          <a:xfrm>
            <a:off x="1765235" y="3296677"/>
            <a:ext cx="2303463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kumimoji="0" lang="ko-KR" altLang="en-US">
              <a:latin typeface="Arial" charset="0"/>
              <a:ea typeface="맑은 고딕" pitchFamily="50" charset="-127"/>
            </a:endParaRPr>
          </a:p>
        </p:txBody>
      </p:sp>
      <p:sp>
        <p:nvSpPr>
          <p:cNvPr id="50" name="TextBox 15"/>
          <p:cNvSpPr txBox="1">
            <a:spLocks noChangeArrowheads="1"/>
          </p:cNvSpPr>
          <p:nvPr/>
        </p:nvSpPr>
        <p:spPr bwMode="auto">
          <a:xfrm>
            <a:off x="768285" y="3833252"/>
            <a:ext cx="1008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800">
                <a:latin typeface="Arial" charset="0"/>
                <a:ea typeface="맑은 고딕" pitchFamily="50" charset="-127"/>
              </a:rPr>
              <a:t>이 름</a:t>
            </a:r>
          </a:p>
        </p:txBody>
      </p:sp>
      <p:sp>
        <p:nvSpPr>
          <p:cNvPr id="51" name="TextBox 16"/>
          <p:cNvSpPr txBox="1">
            <a:spLocks noChangeArrowheads="1"/>
          </p:cNvSpPr>
          <p:nvPr/>
        </p:nvSpPr>
        <p:spPr bwMode="auto">
          <a:xfrm>
            <a:off x="1755710" y="3820552"/>
            <a:ext cx="1368425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kumimoji="0" lang="ko-KR" altLang="en-US">
              <a:latin typeface="Arial" charset="0"/>
              <a:ea typeface="맑은 고딕" pitchFamily="50" charset="-127"/>
            </a:endParaRPr>
          </a:p>
        </p:txBody>
      </p:sp>
      <p:sp>
        <p:nvSpPr>
          <p:cNvPr id="52" name="TextBox 17"/>
          <p:cNvSpPr txBox="1">
            <a:spLocks noChangeArrowheads="1"/>
          </p:cNvSpPr>
          <p:nvPr/>
        </p:nvSpPr>
        <p:spPr bwMode="auto">
          <a:xfrm>
            <a:off x="771460" y="4341252"/>
            <a:ext cx="1008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800">
                <a:latin typeface="Arial" charset="0"/>
                <a:ea typeface="맑은 고딕" pitchFamily="50" charset="-127"/>
              </a:rPr>
              <a:t>휴대전화</a:t>
            </a:r>
          </a:p>
        </p:txBody>
      </p:sp>
      <p:sp>
        <p:nvSpPr>
          <p:cNvPr id="53" name="TextBox 18"/>
          <p:cNvSpPr txBox="1">
            <a:spLocks noChangeArrowheads="1"/>
          </p:cNvSpPr>
          <p:nvPr/>
        </p:nvSpPr>
        <p:spPr bwMode="auto">
          <a:xfrm>
            <a:off x="1755710" y="4326964"/>
            <a:ext cx="2305050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kumimoji="0" lang="ko-KR" altLang="en-US">
              <a:latin typeface="Arial" charset="0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28241" y="4953169"/>
            <a:ext cx="1657350" cy="28733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/>
              <a:t>가입하기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609660" y="281725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smtClean="0">
                <a:solidFill>
                  <a:schemeClr val="bg1"/>
                </a:solidFill>
              </a:rPr>
              <a:t>5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20773" y="329350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smtClean="0">
                <a:solidFill>
                  <a:schemeClr val="bg1"/>
                </a:solidFill>
              </a:rPr>
              <a:t>6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603310" y="383325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smtClean="0">
                <a:solidFill>
                  <a:schemeClr val="bg1"/>
                </a:solidFill>
              </a:rPr>
              <a:t>7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791716" y="496428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smtClean="0">
                <a:solidFill>
                  <a:schemeClr val="bg1"/>
                </a:solidFill>
              </a:rPr>
              <a:t>9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12835" y="431267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smtClean="0">
                <a:solidFill>
                  <a:schemeClr val="bg1"/>
                </a:solidFill>
              </a:rPr>
              <a:t>8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04293" y="5646738"/>
            <a:ext cx="1946275" cy="10810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solidFill>
                  <a:schemeClr val="tx1"/>
                </a:solidFill>
              </a:rPr>
              <a:t>입력하지 않은 텍스트</a:t>
            </a:r>
            <a:r>
              <a:rPr kumimoji="0" lang="en-US" altLang="ko-KR" sz="800">
                <a:solidFill>
                  <a:schemeClr val="tx1"/>
                </a:solidFill>
              </a:rPr>
              <a:t> + </a:t>
            </a:r>
            <a:r>
              <a:rPr kumimoji="0" lang="ko-KR" altLang="en-US" sz="800">
                <a:solidFill>
                  <a:schemeClr val="tx1"/>
                </a:solidFill>
              </a:rPr>
              <a:t>입력해주세요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13893" y="6416675"/>
            <a:ext cx="658812" cy="215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>
                <a:latin typeface="+mn-lt"/>
                <a:ea typeface="+mn-ea"/>
              </a:rPr>
              <a:t>확인</a:t>
            </a:r>
          </a:p>
        </p:txBody>
      </p:sp>
      <p:sp>
        <p:nvSpPr>
          <p:cNvPr id="62" name="TextBox 69"/>
          <p:cNvSpPr txBox="1">
            <a:spLocks noChangeArrowheads="1"/>
          </p:cNvSpPr>
          <p:nvPr/>
        </p:nvSpPr>
        <p:spPr bwMode="auto">
          <a:xfrm>
            <a:off x="4341018" y="5654675"/>
            <a:ext cx="184150" cy="215900"/>
          </a:xfrm>
          <a:prstGeom prst="rect">
            <a:avLst/>
          </a:prstGeom>
          <a:solidFill>
            <a:srgbClr val="FF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en-US" altLang="ko-KR" sz="800">
                <a:latin typeface="Arial" charset="0"/>
                <a:ea typeface="맑은 고딕" pitchFamily="50" charset="-127"/>
              </a:rPr>
              <a:t>x</a:t>
            </a:r>
            <a:endParaRPr kumimoji="0" lang="ko-KR" altLang="en-US" sz="800">
              <a:latin typeface="Arial" charset="0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83768" y="5589240"/>
            <a:ext cx="337495" cy="22844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smtClean="0">
                <a:solidFill>
                  <a:schemeClr val="bg1"/>
                </a:solidFill>
              </a:rPr>
              <a:t>10</a:t>
            </a:r>
            <a:endParaRPr kumimoji="0" lang="ko-KR" altLang="en-US" sz="800" b="1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93101" y="2251309"/>
            <a:ext cx="10795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>
                <a:solidFill>
                  <a:schemeClr val="accent6"/>
                </a:solidFill>
                <a:ea typeface="맑은 고딕" pitchFamily="50" charset="-127"/>
              </a:rPr>
              <a:t>중복되지 않습니다</a:t>
            </a:r>
            <a:r>
              <a:rPr lang="en-US" altLang="ko-KR" sz="800">
                <a:solidFill>
                  <a:schemeClr val="accent6"/>
                </a:solidFill>
                <a:ea typeface="맑은 고딕" pitchFamily="50" charset="-127"/>
              </a:rPr>
              <a:t>.</a:t>
            </a:r>
            <a:endParaRPr lang="ko-KR" altLang="en-US" sz="800">
              <a:solidFill>
                <a:schemeClr val="accent6"/>
              </a:solidFill>
              <a:ea typeface="맑은 고딕" pitchFamily="50" charset="-127"/>
            </a:endParaRPr>
          </a:p>
        </p:txBody>
      </p:sp>
      <p:sp>
        <p:nvSpPr>
          <p:cNvPr id="65" name="TextBox 10"/>
          <p:cNvSpPr txBox="1">
            <a:spLocks noChangeArrowheads="1"/>
          </p:cNvSpPr>
          <p:nvPr/>
        </p:nvSpPr>
        <p:spPr bwMode="auto">
          <a:xfrm>
            <a:off x="5887483" y="246879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800">
                <a:solidFill>
                  <a:srgbClr val="FF0000"/>
                </a:solidFill>
                <a:ea typeface="맑은 고딕" pitchFamily="50" charset="-127"/>
              </a:rPr>
              <a:t>중복됩니다</a:t>
            </a:r>
            <a:endParaRPr lang="ko-KR" altLang="en-US" sz="800"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15695" y="1822619"/>
            <a:ext cx="145967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smtClean="0">
                <a:solidFill>
                  <a:schemeClr val="bg1"/>
                </a:solidFill>
              </a:rPr>
              <a:t>3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  <p:sp>
        <p:nvSpPr>
          <p:cNvPr id="71" name="TextBox 1"/>
          <p:cNvSpPr txBox="1">
            <a:spLocks noChangeArrowheads="1"/>
          </p:cNvSpPr>
          <p:nvPr/>
        </p:nvSpPr>
        <p:spPr bwMode="auto">
          <a:xfrm>
            <a:off x="796546" y="1900406"/>
            <a:ext cx="9655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 sz="800" smtClean="0">
                <a:latin typeface="Arial" charset="0"/>
                <a:ea typeface="맑은 고딕" pitchFamily="50" charset="-127"/>
              </a:rPr>
              <a:t>   성별</a:t>
            </a:r>
            <a:endParaRPr kumimoji="0" lang="en-US" altLang="ko-KR" sz="800" smtClean="0">
              <a:latin typeface="Arial" charset="0"/>
              <a:ea typeface="맑은 고딕" pitchFamily="50" charset="-127"/>
            </a:endParaRPr>
          </a:p>
        </p:txBody>
      </p:sp>
      <p:sp>
        <p:nvSpPr>
          <p:cNvPr id="73" name="TextBox 1"/>
          <p:cNvSpPr txBox="1">
            <a:spLocks noChangeArrowheads="1"/>
          </p:cNvSpPr>
          <p:nvPr/>
        </p:nvSpPr>
        <p:spPr bwMode="auto">
          <a:xfrm>
            <a:off x="1974531" y="1867862"/>
            <a:ext cx="965514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 sz="800" smtClean="0">
                <a:latin typeface="Arial" charset="0"/>
                <a:ea typeface="맑은 고딕" pitchFamily="50" charset="-127"/>
              </a:rPr>
              <a:t>   </a:t>
            </a:r>
            <a:r>
              <a:rPr kumimoji="0" lang="en-US" altLang="ko-KR" sz="800" smtClean="0">
                <a:latin typeface="Arial" charset="0"/>
                <a:ea typeface="맑은 고딕" pitchFamily="50" charset="-127"/>
              </a:rPr>
              <a:t>O </a:t>
            </a:r>
            <a:r>
              <a:rPr kumimoji="0" lang="ko-KR" altLang="en-US" sz="800" smtClean="0">
                <a:latin typeface="Arial" charset="0"/>
                <a:ea typeface="맑은 고딕" pitchFamily="50" charset="-127"/>
              </a:rPr>
              <a:t>남자</a:t>
            </a:r>
            <a:endParaRPr kumimoji="0" lang="ko-KR" altLang="en-US" sz="800">
              <a:latin typeface="Arial" charset="0"/>
              <a:ea typeface="맑은 고딕" pitchFamily="50" charset="-127"/>
            </a:endParaRPr>
          </a:p>
        </p:txBody>
      </p:sp>
      <p:sp>
        <p:nvSpPr>
          <p:cNvPr id="74" name="TextBox 1"/>
          <p:cNvSpPr txBox="1">
            <a:spLocks noChangeArrowheads="1"/>
          </p:cNvSpPr>
          <p:nvPr/>
        </p:nvSpPr>
        <p:spPr bwMode="auto">
          <a:xfrm>
            <a:off x="3089653" y="1884857"/>
            <a:ext cx="965514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 sz="800">
                <a:latin typeface="Arial" charset="0"/>
                <a:ea typeface="맑은 고딕" pitchFamily="50" charset="-127"/>
              </a:rPr>
              <a:t> </a:t>
            </a:r>
            <a:r>
              <a:rPr kumimoji="0" lang="en-US" altLang="ko-KR" sz="800">
                <a:latin typeface="Arial" charset="0"/>
                <a:ea typeface="맑은 고딕" pitchFamily="50" charset="-127"/>
              </a:rPr>
              <a:t>O </a:t>
            </a:r>
            <a:r>
              <a:rPr kumimoji="0" lang="ko-KR" altLang="en-US" sz="800" smtClean="0">
                <a:latin typeface="Arial" charset="0"/>
                <a:ea typeface="맑은 고딕" pitchFamily="50" charset="-127"/>
              </a:rPr>
              <a:t>여자</a:t>
            </a:r>
            <a:endParaRPr kumimoji="0" lang="ko-KR" altLang="en-US" sz="800">
              <a:latin typeface="Arial" charset="0"/>
              <a:ea typeface="맑은 고딕" pitchFamily="50" charset="-127"/>
            </a:endParaRPr>
          </a:p>
        </p:txBody>
      </p:sp>
      <p:sp>
        <p:nvSpPr>
          <p:cNvPr id="72" name="TextBox 91"/>
          <p:cNvSpPr txBox="1">
            <a:spLocks noChangeArrowheads="1"/>
          </p:cNvSpPr>
          <p:nvPr/>
        </p:nvSpPr>
        <p:spPr bwMode="auto">
          <a:xfrm>
            <a:off x="2944116" y="5737225"/>
            <a:ext cx="5762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800">
                <a:solidFill>
                  <a:srgbClr val="FF0000"/>
                </a:solidFill>
                <a:ea typeface="맑은 고딕" pitchFamily="50" charset="-127"/>
              </a:rPr>
              <a:t>4</a:t>
            </a:r>
            <a:r>
              <a:rPr lang="en-US" altLang="ko-KR" sz="800" smtClean="0">
                <a:solidFill>
                  <a:srgbClr val="FF0000"/>
                </a:solidFill>
                <a:ea typeface="맑은 고딕" pitchFamily="50" charset="-127"/>
              </a:rPr>
              <a:t>00*200</a:t>
            </a:r>
            <a:endParaRPr lang="ko-KR" altLang="en-US" sz="80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790903" y="79367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>
                <a:solidFill>
                  <a:schemeClr val="bg1"/>
                </a:solidFill>
              </a:rPr>
              <a:t>2</a:t>
            </a:r>
            <a:endParaRPr kumimoji="0" lang="ko-KR" altLang="en-US" sz="9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6088</TotalTime>
  <Words>4402</Words>
  <Application>Microsoft Office PowerPoint</Application>
  <PresentationFormat>화면 슬라이드 쇼(4:3)</PresentationFormat>
  <Paragraphs>1604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Nyala</vt:lpstr>
      <vt:lpstr>굴림</vt:lpstr>
      <vt:lpstr>돋움체</vt:lpstr>
      <vt:lpstr>맑은 고딕</vt:lpstr>
      <vt:lpstr>Arial</vt:lpstr>
      <vt:lpstr>Calibri</vt:lpstr>
      <vt:lpstr>Verdana</vt:lpstr>
      <vt:lpstr>Wingdings</vt:lpstr>
      <vt:lpstr>Office 테마</vt:lpstr>
      <vt:lpstr>기본</vt:lpstr>
      <vt:lpstr>제주 렌터카 예약 관리 사이트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alfo8-9</dc:creator>
  <cp:lastModifiedBy>TaejunKang</cp:lastModifiedBy>
  <cp:revision>418</cp:revision>
  <dcterms:created xsi:type="dcterms:W3CDTF">2019-08-21T04:21:24Z</dcterms:created>
  <dcterms:modified xsi:type="dcterms:W3CDTF">2020-05-17T07:38:44Z</dcterms:modified>
</cp:coreProperties>
</file>