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3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1" r:id="rId13"/>
    <p:sldId id="301" r:id="rId14"/>
    <p:sldId id="272" r:id="rId15"/>
    <p:sldId id="273" r:id="rId16"/>
    <p:sldId id="274" r:id="rId17"/>
    <p:sldId id="275" r:id="rId18"/>
    <p:sldId id="300" r:id="rId19"/>
    <p:sldId id="277" r:id="rId20"/>
    <p:sldId id="276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90" r:id="rId31"/>
    <p:sldId id="291" r:id="rId32"/>
    <p:sldId id="292" r:id="rId33"/>
    <p:sldId id="293" r:id="rId34"/>
    <p:sldId id="294" r:id="rId35"/>
    <p:sldId id="295" r:id="rId36"/>
    <p:sldId id="299" r:id="rId37"/>
    <p:sldId id="298" r:id="rId38"/>
    <p:sldId id="296" r:id="rId39"/>
    <p:sldId id="297" r:id="rId40"/>
    <p:sldId id="305" r:id="rId41"/>
    <p:sldId id="302" r:id="rId42"/>
    <p:sldId id="303" r:id="rId43"/>
    <p:sldId id="304" r:id="rId44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2FDB2607-1784-4EEB-B798-7EB5836EED8A}">
        <p14:showMediaCtrls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val="1"/>
      </p:ext>
    </p:extLst>
  </p:showPr>
  <p:extLs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231"/>
    <p:restoredTop sz="80995" autoAdjust="0"/>
  </p:normalViewPr>
  <p:slideViewPr>
    <p:cSldViewPr snapToGrid="0">
      <p:cViewPr varScale="1">
        <p:scale>
          <a:sx n="71" d="100"/>
          <a:sy n="71" d="100"/>
        </p:scale>
        <p:origin x="-2286" y="-114"/>
      </p:cViewPr>
      <p:guideLst>
        <p:guide orient="horz" pos="2805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2"/>
        <p:guide pos="223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>
              <a:defRPr/>
            </a:pPr>
            <a:fld id="{949F3908-8432-46C2-9A97-2AAB410800A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*JSP : Java Server Pages</a:t>
            </a:r>
          </a:p>
          <a:p>
            <a:r>
              <a:rPr kumimoji="1" lang="en-US" altLang="ko-KR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HTML </a:t>
            </a:r>
            <a:r>
              <a:rPr kumimoji="1" lang="ko-KR" altLang="en-US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코드에 </a:t>
            </a:r>
            <a:r>
              <a:rPr kumimoji="1" lang="en-US" altLang="ko-KR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JAVA </a:t>
            </a:r>
            <a:r>
              <a:rPr kumimoji="1" lang="ko-KR" altLang="en-US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코드를 넣어 동적 </a:t>
            </a:r>
            <a:r>
              <a:rPr kumimoji="1" lang="ko-KR" altLang="en-US" sz="1559" b="0" i="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웹페이지를</a:t>
            </a:r>
            <a:r>
              <a:rPr kumimoji="1" lang="ko-KR" altLang="en-US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생성하는 웹 어플리케이션 도구이다</a:t>
            </a:r>
            <a:r>
              <a:rPr kumimoji="1" lang="en-US" altLang="ko-KR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</a:t>
            </a:r>
            <a:endParaRPr kumimoji="1" lang="ko-KR" altLang="en-US" sz="1559" b="0" i="0" kern="1200" dirty="0" smtClean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  <a:p>
            <a:r>
              <a:rPr kumimoji="1" lang="en-US" altLang="ko-KR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JSP</a:t>
            </a:r>
            <a:r>
              <a:rPr kumimoji="1" lang="ko-KR" altLang="en-US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가 실행되면 자바 </a:t>
            </a:r>
            <a:r>
              <a:rPr kumimoji="1" lang="ko-KR" altLang="en-US" sz="1559" b="0" i="0" u="sng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서블릿</a:t>
            </a:r>
            <a:r>
              <a:rPr kumimoji="1" lang="en-US" altLang="ko-KR" sz="1559" b="0" i="0" u="sng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(</a:t>
            </a:r>
            <a:r>
              <a:rPr kumimoji="1" lang="en-US" altLang="ko-KR" sz="1559" b="0" i="0" u="sng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Servlet</a:t>
            </a:r>
            <a:r>
              <a:rPr kumimoji="1" lang="en-US" altLang="ko-KR" sz="1559" b="0" i="0" u="sng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)</a:t>
            </a:r>
            <a:r>
              <a:rPr kumimoji="1" lang="ko-KR" altLang="en-US" sz="1559" b="0" i="0" u="sng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으로 변환</a:t>
            </a:r>
            <a:r>
              <a:rPr kumimoji="1" lang="ko-KR" altLang="en-US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되며 </a:t>
            </a:r>
            <a:r>
              <a:rPr kumimoji="1" lang="ko-KR" altLang="en-US" sz="1559" b="0" i="0" u="sng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웹 어플리케이션 서버에서 동작</a:t>
            </a:r>
            <a:r>
              <a:rPr kumimoji="1" lang="ko-KR" altLang="en-US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되면서 필요한 기능을 수행하고</a:t>
            </a:r>
          </a:p>
          <a:p>
            <a:r>
              <a:rPr kumimoji="1" lang="ko-KR" altLang="en-US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그렇게 생성된 데이터를 </a:t>
            </a:r>
            <a:r>
              <a:rPr kumimoji="1" lang="ko-KR" altLang="en-US" sz="1559" b="0" i="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웹페이지와</a:t>
            </a:r>
            <a:r>
              <a:rPr kumimoji="1" lang="ko-KR" altLang="en-US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함께 클라이언트로 응답한다</a:t>
            </a:r>
            <a:r>
              <a:rPr kumimoji="1" lang="en-US" altLang="ko-KR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</a:t>
            </a:r>
          </a:p>
          <a:p>
            <a:endParaRPr kumimoji="1" lang="en-US" altLang="ko-KR" sz="1559" b="0" i="0" kern="1200" dirty="0" smtClean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  <a:p>
            <a:r>
              <a:rPr kumimoji="1" lang="en-US" altLang="ko-KR" sz="1559" b="1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*</a:t>
            </a:r>
            <a:r>
              <a:rPr kumimoji="1" lang="ko-KR" altLang="en-US" sz="1559" b="1" i="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웹어플리케이션</a:t>
            </a:r>
            <a:r>
              <a:rPr kumimoji="1" lang="en-US" altLang="ko-KR" sz="1559" b="1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(Web Application)</a:t>
            </a:r>
            <a:r>
              <a:rPr kumimoji="1" lang="ko-KR" altLang="en-US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kumimoji="1" lang="en-US" altLang="ko-KR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: </a:t>
            </a:r>
            <a:r>
              <a:rPr kumimoji="1" lang="ko-KR" altLang="en-US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웹에서 실행되는 응용프로그램</a:t>
            </a:r>
          </a:p>
          <a:p>
            <a:endParaRPr lang="en-US" altLang="ko-KR" dirty="0" smtClean="0"/>
          </a:p>
          <a:p>
            <a:r>
              <a:rPr kumimoji="1" lang="en-US" altLang="ko-KR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*</a:t>
            </a:r>
            <a:r>
              <a:rPr kumimoji="1" lang="ko-KR" altLang="en-US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웹 어플리케이션이 위와 같이 동작하기 위한 몇 가지 구성요소가 있다</a:t>
            </a:r>
            <a:r>
              <a:rPr kumimoji="1" lang="en-US" altLang="ko-KR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</a:t>
            </a:r>
            <a:endParaRPr kumimoji="1" lang="ko-KR" altLang="en-US" sz="1559" b="0" i="0" kern="1200" dirty="0" smtClean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  <a:p>
            <a:r>
              <a:rPr kumimoji="1" lang="en-US" altLang="ko-KR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1) </a:t>
            </a:r>
            <a:r>
              <a:rPr kumimoji="1" lang="ko-KR" altLang="en-US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웹 브라우저</a:t>
            </a:r>
            <a:r>
              <a:rPr kumimoji="1" lang="en-US" altLang="ko-KR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(Web Browser) : </a:t>
            </a:r>
            <a:r>
              <a:rPr kumimoji="1" lang="ko-KR" altLang="en-US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클라이언트에서 요청을 하고 전달받은 페이지를 볼 수 있는 환경 </a:t>
            </a:r>
            <a:r>
              <a:rPr kumimoji="1" lang="en-US" altLang="ko-KR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( </a:t>
            </a:r>
            <a:r>
              <a:rPr kumimoji="1" lang="ko-KR" altLang="en-US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크롬</a:t>
            </a:r>
            <a:r>
              <a:rPr kumimoji="1" lang="en-US" altLang="ko-KR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, IE, Safari, Firefox </a:t>
            </a:r>
            <a:r>
              <a:rPr kumimoji="1" lang="ko-KR" altLang="en-US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등</a:t>
            </a:r>
            <a:r>
              <a:rPr kumimoji="1" lang="en-US" altLang="ko-KR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.. )</a:t>
            </a:r>
            <a:endParaRPr kumimoji="1" lang="ko-KR" altLang="en-US" sz="1559" b="0" i="0" kern="1200" dirty="0" smtClean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  <a:p>
            <a:r>
              <a:rPr kumimoji="1" lang="en-US" altLang="ko-KR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2) </a:t>
            </a:r>
            <a:r>
              <a:rPr kumimoji="1" lang="ko-KR" altLang="en-US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웹 서버</a:t>
            </a:r>
            <a:r>
              <a:rPr kumimoji="1" lang="en-US" altLang="ko-KR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(Web Server)  : </a:t>
            </a:r>
            <a:r>
              <a:rPr kumimoji="1" lang="ko-KR" altLang="en-US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클라이언트로부터 요청 받아 서버에 저장된 리소스를 클라이언트 에게 전달한다</a:t>
            </a:r>
            <a:r>
              <a:rPr kumimoji="1" lang="en-US" altLang="ko-KR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 </a:t>
            </a:r>
            <a:r>
              <a:rPr kumimoji="1" lang="ko-KR" altLang="en-US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주로 </a:t>
            </a:r>
            <a:r>
              <a:rPr kumimoji="1" lang="ko-KR" altLang="en-US" sz="1559" b="0" i="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정적컨텐츠롤</a:t>
            </a:r>
            <a:r>
              <a:rPr kumimoji="1" lang="ko-KR" altLang="en-US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담당한다</a:t>
            </a:r>
            <a:r>
              <a:rPr kumimoji="1" lang="en-US" altLang="ko-KR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</a:t>
            </a:r>
            <a:endParaRPr kumimoji="1" lang="ko-KR" altLang="en-US" sz="1559" b="0" i="0" kern="1200" dirty="0" smtClean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  <a:p>
            <a:r>
              <a:rPr kumimoji="1" lang="en-US" altLang="ko-KR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3) </a:t>
            </a:r>
            <a:r>
              <a:rPr kumimoji="1" lang="ko-KR" altLang="en-US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웹 어플리케이션 서버 </a:t>
            </a:r>
            <a:r>
              <a:rPr kumimoji="1" lang="en-US" altLang="ko-KR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( Web Application Server ) : was. </a:t>
            </a:r>
            <a:r>
              <a:rPr kumimoji="1" lang="ko-KR" altLang="en-US" sz="1559" b="0" i="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서버단에서</a:t>
            </a:r>
            <a:r>
              <a:rPr kumimoji="1" lang="ko-KR" altLang="en-US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필요한 기능을 수행하고 그 결과를 </a:t>
            </a:r>
            <a:r>
              <a:rPr kumimoji="1" lang="ko-KR" altLang="en-US" sz="1559" b="0" i="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웹서버에게</a:t>
            </a:r>
            <a:r>
              <a:rPr kumimoji="1" lang="ko-KR" altLang="en-US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전달한다</a:t>
            </a:r>
            <a:r>
              <a:rPr kumimoji="1" lang="en-US" altLang="ko-KR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</a:t>
            </a:r>
            <a:endParaRPr kumimoji="1" lang="ko-KR" altLang="en-US" sz="1559" b="0" i="0" kern="1200" dirty="0" smtClean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  <a:p>
            <a:endParaRPr lang="en-US" altLang="ko-KR" dirty="0" smtClean="0"/>
          </a:p>
          <a:p>
            <a:r>
              <a:rPr kumimoji="1" lang="en-US" altLang="ko-KR" sz="1559" b="1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*</a:t>
            </a:r>
            <a:r>
              <a:rPr kumimoji="1" lang="ko-KR" altLang="en-US" sz="1559" b="1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자바 </a:t>
            </a:r>
            <a:r>
              <a:rPr kumimoji="1" lang="ko-KR" altLang="en-US" sz="1559" b="1" i="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서블릿</a:t>
            </a:r>
            <a:r>
              <a:rPr kumimoji="1" lang="en-US" altLang="ko-KR" sz="1559" b="1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(Java </a:t>
            </a:r>
            <a:r>
              <a:rPr kumimoji="1" lang="en-US" altLang="ko-KR" sz="1559" b="1" i="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Servlet</a:t>
            </a:r>
            <a:r>
              <a:rPr kumimoji="1" lang="en-US" altLang="ko-KR" sz="1559" b="1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)</a:t>
            </a:r>
            <a:endParaRPr kumimoji="1" lang="ko-KR" altLang="en-US" sz="1559" b="0" i="0" kern="1200" dirty="0" smtClean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  <a:p>
            <a:r>
              <a:rPr kumimoji="1" lang="ko-KR" altLang="en-US" sz="1559" b="0" i="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서블릿이란</a:t>
            </a:r>
            <a:r>
              <a:rPr kumimoji="1" lang="ko-KR" altLang="en-US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</a:t>
            </a:r>
            <a:r>
              <a:rPr kumimoji="1" lang="ko-KR" altLang="en-US" sz="1559" b="0" i="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웹페이지를</a:t>
            </a:r>
            <a:r>
              <a:rPr kumimoji="1" lang="ko-KR" altLang="en-US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동적으로 생성하기 위해 </a:t>
            </a:r>
            <a:r>
              <a:rPr kumimoji="1" lang="ko-KR" altLang="en-US" sz="1559" b="0" i="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서버측</a:t>
            </a:r>
            <a:r>
              <a:rPr kumimoji="1" lang="ko-KR" altLang="en-US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프로그램</a:t>
            </a:r>
            <a:r>
              <a:rPr kumimoji="1" lang="en-US" altLang="ko-KR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 </a:t>
            </a:r>
            <a:endParaRPr kumimoji="1" lang="ko-KR" altLang="en-US" sz="1559" b="0" i="0" kern="1200" dirty="0" smtClean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  <a:p>
            <a:r>
              <a:rPr kumimoji="1" lang="ko-KR" altLang="en-US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이는 자바 언어를 기반으로 </a:t>
            </a:r>
            <a:r>
              <a:rPr kumimoji="1" lang="ko-KR" altLang="en-US" sz="1559" b="0" i="0" kern="1200" dirty="0" err="1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만들지며</a:t>
            </a:r>
            <a:r>
              <a:rPr kumimoji="1" lang="ko-KR" altLang="en-US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 웹 어플리케이션 서버 </a:t>
            </a:r>
            <a:r>
              <a:rPr kumimoji="1" lang="en-US" altLang="ko-KR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( Web Application Sever ) </a:t>
            </a:r>
            <a:r>
              <a:rPr kumimoji="1" lang="ko-KR" altLang="en-US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위에서 컴파일 되고 동작한다</a:t>
            </a:r>
            <a:r>
              <a:rPr kumimoji="1" lang="en-US" altLang="ko-KR" sz="1559" b="0" i="0" kern="1200" dirty="0" smtClean="0">
                <a:solidFill>
                  <a:schemeClr val="tx1"/>
                </a:solidFill>
                <a:latin typeface="굴림"/>
                <a:ea typeface="굴림"/>
                <a:cs typeface="+mn-cs"/>
              </a:rPr>
              <a:t>.</a:t>
            </a:r>
            <a:endParaRPr kumimoji="1" lang="ko-KR" altLang="en-US" sz="1559" b="0" i="0" kern="1200" dirty="0" smtClean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9F3908-8432-46C2-9A97-2AAB410800A8}" type="slidenum">
              <a:rPr lang="ko-KR" altLang="en-US" smtClean="0"/>
              <a:pPr>
                <a:defRPr/>
              </a:pPr>
              <a:t>40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_attributes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800" b="1"/>
              <a:t>멀티미디어와 입력요소</a:t>
            </a:r>
          </a:p>
        </p:txBody>
      </p:sp>
      <p:sp>
        <p:nvSpPr>
          <p:cNvPr id="8" name="제목 2"/>
          <p:cNvSpPr>
            <a:spLocks noGrp="1"/>
          </p:cNvSpPr>
          <p:nvPr/>
        </p:nvSpPr>
        <p:spPr>
          <a:xfrm>
            <a:off x="1043345" y="29204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/>
          <a:p>
            <a:pPr lvl="0" algn="ctr" rtl="0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6000" b="1" i="0" u="none" strike="noStrike" kern="1200" cap="none" normalizeH="0" baseline="0">
                <a:solidFill>
                  <a:schemeClr val="tx1"/>
                </a:solidFill>
                <a:latin typeface="나눔바른고딕"/>
                <a:ea typeface="나눔바른고딕"/>
                <a:cs typeface="+mj-cs"/>
              </a:rPr>
              <a:t>HTML</a:t>
            </a:r>
            <a:r>
              <a:rPr kumimoji="1" lang="ko-KR" altLang="en-US" sz="6000" b="1" i="0" u="none" strike="noStrike" kern="1200" cap="none" normalizeH="0" baseline="0">
                <a:solidFill>
                  <a:schemeClr val="tx1"/>
                </a:solidFill>
                <a:latin typeface="나눔바른고딕"/>
                <a:ea typeface="나눔바른고딕"/>
                <a:cs typeface="+mj-cs"/>
              </a:rPr>
              <a:t> </a:t>
            </a:r>
            <a:r>
              <a:rPr kumimoji="1" lang="en-US" altLang="ko-KR" sz="6000" b="1" i="0" u="none" strike="noStrike" kern="1200" cap="none" normalizeH="0" baseline="0">
                <a:solidFill>
                  <a:schemeClr val="tx1"/>
                </a:solidFill>
                <a:latin typeface="나눔바른고딕"/>
                <a:ea typeface="나눔바른고딕"/>
                <a:cs typeface="+mj-cs"/>
              </a:rPr>
              <a:t>-</a:t>
            </a:r>
            <a:r>
              <a:rPr kumimoji="1" lang="ko-KR" altLang="en-US" sz="6000" b="1" i="0" u="none" strike="noStrike" kern="1200" cap="none" normalizeH="0" baseline="0">
                <a:solidFill>
                  <a:schemeClr val="tx1"/>
                </a:solidFill>
                <a:latin typeface="나눔바른고딕"/>
                <a:ea typeface="나눔바른고딕"/>
                <a:cs typeface="+mj-cs"/>
              </a:rPr>
              <a:t> </a:t>
            </a:r>
            <a:r>
              <a:rPr kumimoji="1" lang="en-US" altLang="ko-KR" sz="6000" b="1" i="0" u="none" strike="noStrike" kern="1200" cap="none" normalizeH="0" baseline="0">
                <a:solidFill>
                  <a:schemeClr val="tx1"/>
                </a:solidFill>
                <a:latin typeface="나눔바른고딕"/>
                <a:ea typeface="나눔바른고딕"/>
                <a:cs typeface="+mj-cs"/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HTML </a:t>
            </a:r>
            <a:r>
              <a:rPr lang="ko-KR" altLang="en-US"/>
              <a:t>입력양식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HTML </a:t>
            </a:r>
            <a:r>
              <a:rPr lang="ko-KR" altLang="en-US" dirty="0"/>
              <a:t>문서는 방식에 따라 서버에서 사용자에게 일방적으로 보여주는 방식과 사용자가 서버에 데이터를 보내는 </a:t>
            </a:r>
            <a:r>
              <a:rPr lang="ko-KR" altLang="en-US" dirty="0" err="1"/>
              <a:t>두가지</a:t>
            </a:r>
            <a:r>
              <a:rPr lang="ko-KR" altLang="en-US" dirty="0"/>
              <a:t> 방식으로 분류할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0">
              <a:defRPr/>
            </a:pPr>
            <a:endParaRPr lang="en-US" altLang="ko-KR" sz="2000" dirty="0" smtClean="0"/>
          </a:p>
          <a:p>
            <a:pPr lvl="0">
              <a:defRPr/>
            </a:pPr>
            <a:r>
              <a:rPr lang="ko-KR" altLang="en-US" dirty="0" smtClean="0"/>
              <a:t>입력양식</a:t>
            </a:r>
            <a:r>
              <a:rPr lang="en-US" altLang="ko-KR" dirty="0"/>
              <a:t>(form)</a:t>
            </a:r>
            <a:r>
              <a:rPr lang="ko-KR" altLang="en-US" dirty="0"/>
              <a:t>을 이용하여 서버로 데이터를 전달한다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387" y="4296427"/>
            <a:ext cx="10251882" cy="315655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lgDash"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1263" y="5611660"/>
            <a:ext cx="5783729" cy="2455102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>
              <a:defRPr/>
            </a:pPr>
            <a:r>
              <a:rPr lang="en-US" altLang="ko-KR"/>
              <a:t>HTML </a:t>
            </a:r>
            <a:r>
              <a:rPr lang="ko-KR" altLang="en-US"/>
              <a:t>양식</a:t>
            </a:r>
            <a:r>
              <a:rPr lang="en-US" altLang="ko-KR"/>
              <a:t>(Form)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13359" y="3988060"/>
            <a:ext cx="11066502" cy="2113630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  <a:defRPr/>
            </a:pP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"input.jsp"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"post"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  <a:endParaRPr lang="ko-KR" altLang="en-US" sz="2500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088" y="2684774"/>
            <a:ext cx="3597208" cy="861774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 dirty="0">
                <a:latin typeface="Arial"/>
                <a:ea typeface="+mn-ea"/>
                <a:cs typeface="+mn-cs"/>
              </a:rPr>
              <a:t>입력 양식은 항상 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&lt;form&gt;</a:t>
            </a:r>
            <a:r>
              <a:rPr lang="ko-KR" altLang="en-US" sz="2500" b="1" dirty="0">
                <a:latin typeface="Arial"/>
                <a:ea typeface="+mn-ea"/>
                <a:cs typeface="+mn-cs"/>
              </a:rPr>
              <a:t>으로 시작한다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.</a:t>
            </a:r>
            <a:endParaRPr lang="ko-KR" altLang="en-US" sz="2500" b="1" dirty="0"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788" y="6651321"/>
            <a:ext cx="5103185" cy="861774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 dirty="0">
                <a:latin typeface="Arial"/>
                <a:ea typeface="+mn-ea"/>
                <a:cs typeface="+mn-cs"/>
              </a:rPr>
              <a:t>여기에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ko-KR" altLang="en-US" sz="2500" b="1" dirty="0">
                <a:latin typeface="Arial"/>
                <a:ea typeface="+mn-ea"/>
                <a:cs typeface="+mn-cs"/>
              </a:rPr>
              <a:t>입력을 처리하는 서버스크립트의 주소를 적어준다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.</a:t>
            </a:r>
            <a:endParaRPr lang="ko-KR" altLang="en-US" sz="2500" b="1" dirty="0">
              <a:latin typeface="Arial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0307" y="2684774"/>
            <a:ext cx="5949863" cy="861774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 dirty="0">
                <a:latin typeface="Arial"/>
                <a:ea typeface="+mn-ea"/>
                <a:cs typeface="+mn-cs"/>
              </a:rPr>
              <a:t>입력 데이터가 서버로 보내지는 방법을 기술한다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. GET</a:t>
            </a:r>
            <a:r>
              <a:rPr lang="ko-KR" altLang="en-US" sz="2500" b="1" dirty="0">
                <a:latin typeface="Arial"/>
                <a:ea typeface="+mn-ea"/>
                <a:cs typeface="+mn-cs"/>
              </a:rPr>
              <a:t>과 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POST</a:t>
            </a:r>
            <a:r>
              <a:rPr lang="ko-KR" altLang="en-US" sz="2500" b="1" dirty="0">
                <a:latin typeface="Arial"/>
                <a:ea typeface="+mn-ea"/>
                <a:cs typeface="+mn-cs"/>
              </a:rPr>
              <a:t>방식이 있다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.</a:t>
            </a:r>
            <a:endParaRPr lang="ko-KR" altLang="en-US" sz="2500" b="1" dirty="0">
              <a:latin typeface="Arial"/>
              <a:ea typeface="+mn-ea"/>
              <a:cs typeface="+mn-cs"/>
            </a:endParaRPr>
          </a:p>
        </p:txBody>
      </p:sp>
      <p:cxnSp>
        <p:nvCxnSpPr>
          <p:cNvPr id="10" name="직선 화살표 연결선 9"/>
          <p:cNvCxnSpPr>
            <a:stCxn id="7" idx="0"/>
          </p:cNvCxnSpPr>
          <p:nvPr/>
        </p:nvCxnSpPr>
        <p:spPr>
          <a:xfrm flipH="1" flipV="1">
            <a:off x="3169087" y="4546949"/>
            <a:ext cx="41294" cy="210437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40000"/>
                <a:lumOff val="60000"/>
              </a:schemeClr>
            </a:solidFill>
            <a:prstDash val="sysDash"/>
            <a:round/>
            <a:tailEnd type="triangle"/>
          </a:ln>
          <a:effectLst/>
        </p:spPr>
      </p:cxnSp>
      <p:cxnSp>
        <p:nvCxnSpPr>
          <p:cNvPr id="12" name="직선 화살표 연결선 11"/>
          <p:cNvCxnSpPr>
            <a:stCxn id="8" idx="2"/>
          </p:cNvCxnSpPr>
          <p:nvPr/>
        </p:nvCxnSpPr>
        <p:spPr>
          <a:xfrm flipH="1">
            <a:off x="5536504" y="3546548"/>
            <a:ext cx="2398735" cy="64967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40000"/>
                <a:lumOff val="60000"/>
              </a:schemeClr>
            </a:solidFill>
            <a:prstDash val="sysDash"/>
            <a:round/>
            <a:tailEnd type="triangle"/>
          </a:ln>
          <a:effectLst/>
        </p:spPr>
      </p:cxnSp>
      <p:cxnSp>
        <p:nvCxnSpPr>
          <p:cNvPr id="13" name="직선 화살표 연결선 12"/>
          <p:cNvCxnSpPr>
            <a:stCxn id="6" idx="2"/>
          </p:cNvCxnSpPr>
          <p:nvPr/>
        </p:nvCxnSpPr>
        <p:spPr>
          <a:xfrm flipH="1">
            <a:off x="1064712" y="3546548"/>
            <a:ext cx="1497980" cy="71230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40000"/>
                <a:lumOff val="60000"/>
              </a:schemeClr>
            </a:solidFill>
            <a:prstDash val="sysDash"/>
            <a:round/>
            <a:tailEnd type="triangle"/>
          </a:ln>
          <a:effectLst/>
        </p:spPr>
      </p:cxn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9460" name="내용 개체 틀 2"/>
          <p:cNvSpPr>
            <a:spLocks noGrp="1"/>
          </p:cNvSpPr>
          <p:nvPr/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marL="445550" lvl="0" indent="-445550" algn="l" rtl="0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kumimoji="1" lang="en-US" altLang="ko-KR" sz="3119" b="1" u="none" strike="noStrike" kern="1200" cap="none" normalizeH="0" baseline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&lt;form&gt;</a:t>
            </a:r>
            <a:endParaRPr kumimoji="1" lang="ko-KR" altLang="en-US" sz="3119" b="1" u="none" strike="noStrike" kern="1200" cap="none" normalizeH="0" baseline="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pic>
        <p:nvPicPr>
          <p:cNvPr id="19459" name="_x445790616" descr="EMB00001a1c125a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5778887" y="4972834"/>
            <a:ext cx="5515076" cy="15476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>
              <a:defRPr/>
            </a:pPr>
            <a:r>
              <a:rPr lang="en-US" altLang="ko-KR" sz="5717" dirty="0">
                <a:latin typeface="맑은 고딕"/>
                <a:ea typeface="맑은 고딕"/>
                <a:cs typeface="맑은 고딕"/>
              </a:rPr>
              <a:t>HTML </a:t>
            </a:r>
            <a:r>
              <a:rPr lang="ko-KR" altLang="en-US" sz="5717" dirty="0" smtClean="0">
                <a:latin typeface="맑은 고딕"/>
                <a:ea typeface="맑은 고딕"/>
                <a:cs typeface="맑은 고딕"/>
              </a:rPr>
              <a:t>입력</a:t>
            </a:r>
            <a:r>
              <a:rPr lang="en-US" altLang="ko-KR" sz="5717" dirty="0" smtClean="0">
                <a:latin typeface="맑은 고딕"/>
                <a:ea typeface="맑은 고딕"/>
                <a:cs typeface="맑은 고딕"/>
              </a:rPr>
              <a:t>(input) (1/2)</a:t>
            </a:r>
            <a:endParaRPr lang="en-US" altLang="ko-KR" sz="5717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22624" y="2217528"/>
            <a:ext cx="10794458" cy="530920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  <a:defRPr/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4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"button"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4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4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눌러보세요</a:t>
            </a:r>
            <a:r>
              <a:rPr lang="en-US" altLang="ko-KR" sz="24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4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"button1"</a:t>
            </a: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739" y="2914266"/>
            <a:ext cx="2319324" cy="461665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spc="-150" dirty="0" smtClean="0">
                <a:latin typeface="Arial"/>
                <a:ea typeface="+mn-ea"/>
                <a:cs typeface="+mn-cs"/>
              </a:rPr>
              <a:t>입력 </a:t>
            </a:r>
            <a:r>
              <a:rPr lang="ko-KR" altLang="en-US" sz="2400" spc="-150" dirty="0">
                <a:latin typeface="Arial"/>
                <a:ea typeface="+mn-ea"/>
                <a:cs typeface="+mn-cs"/>
              </a:rPr>
              <a:t>필드의 종류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7877" y="2916499"/>
            <a:ext cx="3237876" cy="461665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spc="-150" dirty="0" smtClean="0">
                <a:latin typeface="Arial"/>
                <a:ea typeface="+mn-ea"/>
                <a:cs typeface="+mn-cs"/>
              </a:rPr>
              <a:t>버튼에 </a:t>
            </a:r>
            <a:r>
              <a:rPr lang="ko-KR" altLang="en-US" sz="2400" spc="-150" dirty="0">
                <a:latin typeface="Arial"/>
                <a:ea typeface="+mn-ea"/>
                <a:cs typeface="+mn-cs"/>
              </a:rPr>
              <a:t>나타내는 텍스트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30584" y="2914715"/>
            <a:ext cx="4422097" cy="461665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spc="-150" dirty="0" smtClean="0">
                <a:latin typeface="Arial"/>
                <a:ea typeface="+mn-ea"/>
                <a:cs typeface="+mn-cs"/>
              </a:rPr>
              <a:t>서버로 </a:t>
            </a:r>
            <a:r>
              <a:rPr lang="ko-KR" altLang="en-US" sz="2400" spc="-150" dirty="0">
                <a:latin typeface="Arial"/>
                <a:ea typeface="+mn-ea"/>
                <a:cs typeface="+mn-cs"/>
              </a:rPr>
              <a:t>전달되는 이름</a:t>
            </a:r>
            <a:r>
              <a:rPr lang="en-US" altLang="ko-KR" sz="2400" spc="-150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400" spc="-15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(</a:t>
            </a:r>
            <a:r>
              <a:rPr lang="ko-KR" altLang="en-US" sz="2400" spc="-15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매우 중요</a:t>
            </a:r>
            <a:r>
              <a:rPr lang="en-US" altLang="ko-KR" sz="2400" spc="-15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)</a:t>
            </a:r>
          </a:p>
        </p:txBody>
      </p:sp>
      <p:cxnSp>
        <p:nvCxnSpPr>
          <p:cNvPr id="8" name="직선 화살표 연결선 7"/>
          <p:cNvCxnSpPr>
            <a:stCxn id="6" idx="0"/>
          </p:cNvCxnSpPr>
          <p:nvPr/>
        </p:nvCxnSpPr>
        <p:spPr>
          <a:xfrm flipH="1" flipV="1">
            <a:off x="4182256" y="2668251"/>
            <a:ext cx="674559" cy="2482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40000"/>
                <a:lumOff val="60000"/>
              </a:schemeClr>
            </a:solidFill>
            <a:prstDash val="sysDash"/>
            <a:round/>
            <a:tailEnd type="triangle"/>
          </a:ln>
          <a:effectLst/>
        </p:spPr>
      </p:cxnSp>
      <p:cxnSp>
        <p:nvCxnSpPr>
          <p:cNvPr id="9" name="직선 화살표 연결선 8"/>
          <p:cNvCxnSpPr>
            <a:stCxn id="7" idx="0"/>
          </p:cNvCxnSpPr>
          <p:nvPr/>
        </p:nvCxnSpPr>
        <p:spPr>
          <a:xfrm flipH="1" flipV="1">
            <a:off x="7060367" y="2653261"/>
            <a:ext cx="1881266" cy="2614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40000"/>
                <a:lumOff val="60000"/>
              </a:schemeClr>
            </a:solidFill>
            <a:prstDash val="sysDash"/>
            <a:round/>
            <a:tailEnd type="triangle"/>
          </a:ln>
          <a:effectLst/>
        </p:spPr>
      </p:cxnSp>
      <p:cxnSp>
        <p:nvCxnSpPr>
          <p:cNvPr id="10" name="직선 화살표 연결선 9"/>
          <p:cNvCxnSpPr>
            <a:stCxn id="5" idx="0"/>
          </p:cNvCxnSpPr>
          <p:nvPr/>
        </p:nvCxnSpPr>
        <p:spPr>
          <a:xfrm flipV="1">
            <a:off x="1793401" y="2655552"/>
            <a:ext cx="10032" cy="2587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40000"/>
                <a:lumOff val="60000"/>
              </a:schemeClr>
            </a:solidFill>
            <a:prstDash val="sysDash"/>
            <a:round/>
            <a:tailEnd type="triangle"/>
          </a:ln>
          <a:effectLst/>
        </p:spPr>
      </p:cxnSp>
      <p:sp>
        <p:nvSpPr>
          <p:cNvPr id="13" name="슬라이드 번호 개체 틀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4" name="내용 개체 틀 2"/>
          <p:cNvSpPr>
            <a:spLocks noGrp="1"/>
          </p:cNvSpPr>
          <p:nvPr/>
        </p:nvSpPr>
        <p:spPr>
          <a:xfrm>
            <a:off x="296983" y="161270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marL="445550" lvl="0" indent="-445550" algn="l" rtl="0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kumimoji="1" lang="en-US" altLang="ko-KR" sz="3119" b="1" u="none" strike="noStrike" kern="1200" cap="none" normalizeH="0" baseline="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&lt;input</a:t>
            </a:r>
            <a:r>
              <a:rPr kumimoji="1" lang="en-US" altLang="ko-KR" sz="3119" b="1" u="none" strike="noStrike" kern="1200" cap="none" normalizeH="0" baseline="0" dirty="0" smtClean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&gt; type </a:t>
            </a:r>
            <a:r>
              <a:rPr kumimoji="1" lang="ko-KR" altLang="en-US" sz="3119" b="1" u="none" strike="noStrike" kern="1200" cap="none" normalizeH="0" baseline="0" dirty="0" smtClean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속성</a:t>
            </a:r>
            <a:endParaRPr kumimoji="1" lang="en-US" altLang="ko-KR" sz="3119" b="1" u="none" strike="noStrike" kern="1200" cap="none" normalizeH="0" baseline="0" dirty="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graphicFrame>
        <p:nvGraphicFramePr>
          <p:cNvPr id="17" name="표 2"/>
          <p:cNvGraphicFramePr>
            <a:graphicFrameLocks noGrp="1"/>
          </p:cNvGraphicFramePr>
          <p:nvPr/>
        </p:nvGraphicFramePr>
        <p:xfrm>
          <a:off x="530054" y="3558161"/>
          <a:ext cx="10793879" cy="484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2274"/>
                <a:gridCol w="8771605"/>
              </a:tblGrid>
              <a:tr h="4386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 dirty="0">
                          <a:latin typeface="Arial"/>
                          <a:ea typeface="+mn-ea"/>
                          <a:cs typeface="+mn-cs"/>
                        </a:rPr>
                        <a:t>type </a:t>
                      </a:r>
                      <a:r>
                        <a:rPr lang="ko-KR" altLang="en-US" sz="2400" b="1" dirty="0">
                          <a:latin typeface="Arial"/>
                          <a:ea typeface="+mn-ea"/>
                          <a:cs typeface="+mn-cs"/>
                        </a:rPr>
                        <a:t>속성값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400" b="1" dirty="0"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43866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400">
                          <a:latin typeface="Arial"/>
                          <a:ea typeface="+mn-ea"/>
                          <a:cs typeface="+mn-cs"/>
                        </a:rPr>
                        <a:t>text</a:t>
                      </a:r>
                      <a:endParaRPr lang="ko-KR" altLang="en-US" sz="24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400">
                          <a:latin typeface="Arial"/>
                          <a:ea typeface="+mn-ea"/>
                          <a:cs typeface="+mn-cs"/>
                        </a:rPr>
                        <a:t>텍스트를 입력할 수 있는 한 줄짜리 필드 생성</a:t>
                      </a:r>
                    </a:p>
                  </a:txBody>
                  <a:tcPr marL="118809" marR="118809" marT="59404" marB="59404" anchor="ctr"/>
                </a:tc>
              </a:tr>
              <a:tr h="43866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400">
                          <a:latin typeface="Arial"/>
                          <a:ea typeface="+mn-ea"/>
                          <a:cs typeface="+mn-cs"/>
                        </a:rPr>
                        <a:t>password</a:t>
                      </a:r>
                      <a:endParaRPr lang="ko-KR" altLang="en-US" sz="24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400" dirty="0">
                          <a:latin typeface="Arial"/>
                          <a:ea typeface="+mn-ea"/>
                          <a:cs typeface="+mn-cs"/>
                        </a:rPr>
                        <a:t>비밀번호를 입력할 수 있는 한 줄짜리 필드 생성</a:t>
                      </a:r>
                    </a:p>
                  </a:txBody>
                  <a:tcPr marL="118809" marR="118809" marT="59404" marB="59404" anchor="ctr"/>
                </a:tc>
              </a:tr>
              <a:tr h="43866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400">
                          <a:latin typeface="Arial"/>
                          <a:ea typeface="+mn-ea"/>
                          <a:cs typeface="+mn-cs"/>
                        </a:rPr>
                        <a:t>radio</a:t>
                      </a:r>
                      <a:endParaRPr lang="ko-KR" altLang="en-US" sz="24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400">
                          <a:latin typeface="Arial"/>
                          <a:ea typeface="+mn-ea"/>
                          <a:cs typeface="+mn-cs"/>
                        </a:rPr>
                        <a:t>라디오 버튼 생성</a:t>
                      </a:r>
                    </a:p>
                  </a:txBody>
                  <a:tcPr marL="118809" marR="118809" marT="59404" marB="59404" anchor="ctr"/>
                </a:tc>
              </a:tr>
              <a:tr h="43866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400">
                          <a:latin typeface="Arial"/>
                          <a:ea typeface="+mn-ea"/>
                          <a:cs typeface="+mn-cs"/>
                        </a:rPr>
                        <a:t>checkbox</a:t>
                      </a:r>
                      <a:endParaRPr lang="ko-KR" altLang="en-US" sz="24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400">
                          <a:latin typeface="Arial"/>
                          <a:ea typeface="+mn-ea"/>
                          <a:cs typeface="+mn-cs"/>
                        </a:rPr>
                        <a:t>체크 박스 생성</a:t>
                      </a:r>
                    </a:p>
                  </a:txBody>
                  <a:tcPr marL="118809" marR="118809" marT="59404" marB="59404" anchor="ctr"/>
                </a:tc>
              </a:tr>
              <a:tr h="43866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400">
                          <a:latin typeface="Arial"/>
                          <a:ea typeface="+mn-ea"/>
                          <a:cs typeface="+mn-cs"/>
                        </a:rPr>
                        <a:t>file</a:t>
                      </a:r>
                      <a:endParaRPr lang="ko-KR" altLang="en-US" sz="24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400" dirty="0">
                          <a:latin typeface="Arial"/>
                          <a:ea typeface="+mn-ea"/>
                          <a:cs typeface="+mn-cs"/>
                        </a:rPr>
                        <a:t>파일 이름을 입력하는 필드 생성</a:t>
                      </a:r>
                    </a:p>
                  </a:txBody>
                  <a:tcPr marL="118809" marR="118809" marT="59404" marB="59404" anchor="ctr"/>
                </a:tc>
              </a:tr>
              <a:tr h="43866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400" dirty="0" smtClean="0">
                          <a:latin typeface="Arial"/>
                          <a:ea typeface="+mn-ea"/>
                          <a:cs typeface="+mn-cs"/>
                        </a:rPr>
                        <a:t>button</a:t>
                      </a:r>
                      <a:endParaRPr lang="ko-KR" altLang="en-US" sz="24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400" dirty="0" smtClean="0">
                          <a:latin typeface="Arial"/>
                          <a:ea typeface="+mn-ea"/>
                          <a:cs typeface="+mn-cs"/>
                        </a:rPr>
                        <a:t>버튼 생성</a:t>
                      </a:r>
                      <a:endParaRPr lang="ko-KR" altLang="en-US" sz="24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43866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400" dirty="0">
                          <a:latin typeface="Arial"/>
                          <a:ea typeface="+mn-ea"/>
                          <a:cs typeface="+mn-cs"/>
                        </a:rPr>
                        <a:t>submit</a:t>
                      </a:r>
                      <a:endParaRPr lang="ko-KR" altLang="en-US" sz="24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400" dirty="0">
                          <a:latin typeface="Arial"/>
                          <a:ea typeface="+mn-ea"/>
                          <a:cs typeface="+mn-cs"/>
                        </a:rPr>
                        <a:t>제출 버튼 생성</a:t>
                      </a:r>
                    </a:p>
                  </a:txBody>
                  <a:tcPr marL="118809" marR="118809" marT="59404" marB="59404" anchor="ctr"/>
                </a:tc>
              </a:tr>
              <a:tr h="43866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400">
                          <a:latin typeface="Arial"/>
                          <a:ea typeface="+mn-ea"/>
                          <a:cs typeface="+mn-cs"/>
                        </a:rPr>
                        <a:t>reset</a:t>
                      </a:r>
                      <a:endParaRPr lang="ko-KR" altLang="en-US" sz="24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400" dirty="0">
                          <a:latin typeface="Arial"/>
                          <a:ea typeface="+mn-ea"/>
                          <a:cs typeface="+mn-cs"/>
                        </a:rPr>
                        <a:t>초기화 버튼 생성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n-cs"/>
                        </a:rPr>
                        <a:t>버튼을 누르면 모든 입력 필드가 초기화된다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lang="ko-KR" altLang="en-US" sz="24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43866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400" dirty="0">
                          <a:latin typeface="Arial"/>
                          <a:ea typeface="+mn-ea"/>
                          <a:cs typeface="+mn-cs"/>
                        </a:rPr>
                        <a:t>hidden</a:t>
                      </a:r>
                      <a:endParaRPr lang="ko-KR" altLang="en-US" sz="24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400" dirty="0">
                          <a:latin typeface="Arial"/>
                          <a:ea typeface="+mn-ea"/>
                          <a:cs typeface="+mn-cs"/>
                        </a:rPr>
                        <a:t>사용자에게는 보이지 않지만 서버로 전송된다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n-cs"/>
                        </a:rPr>
                        <a:t>.</a:t>
                      </a:r>
                      <a:endParaRPr lang="ko-KR" altLang="en-US" sz="24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>
              <a:defRPr/>
            </a:pPr>
            <a:r>
              <a:rPr lang="en-US" altLang="ko-KR" sz="5717" dirty="0" smtClean="0">
                <a:latin typeface="맑은 고딕"/>
                <a:ea typeface="맑은 고딕"/>
                <a:cs typeface="맑은 고딕"/>
              </a:rPr>
              <a:t>HTML </a:t>
            </a:r>
            <a:r>
              <a:rPr lang="ko-KR" altLang="en-US" sz="5717" dirty="0" smtClean="0">
                <a:latin typeface="맑은 고딕"/>
                <a:ea typeface="맑은 고딕"/>
                <a:cs typeface="맑은 고딕"/>
              </a:rPr>
              <a:t>입력</a:t>
            </a:r>
            <a:r>
              <a:rPr lang="en-US" altLang="ko-KR" sz="5717" dirty="0" smtClean="0">
                <a:latin typeface="맑은 고딕"/>
                <a:ea typeface="맑은 고딕"/>
                <a:cs typeface="맑은 고딕"/>
              </a:rPr>
              <a:t>(input) (2/2)</a:t>
            </a:r>
            <a:endParaRPr lang="en-US" altLang="ko-KR" sz="5717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4" name="내용 개체 틀 2"/>
          <p:cNvSpPr>
            <a:spLocks noGrp="1"/>
          </p:cNvSpPr>
          <p:nvPr/>
        </p:nvSpPr>
        <p:spPr>
          <a:xfrm>
            <a:off x="296983" y="161270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marL="445550" lvl="0" indent="-445550" latinLnBrk="1">
              <a:spcBef>
                <a:spcPct val="20000"/>
              </a:spcBef>
              <a:buClr>
                <a:schemeClr val="folHlink"/>
              </a:buClr>
              <a:buFont typeface="Symbol"/>
              <a:buChar char="·"/>
              <a:defRPr/>
            </a:pPr>
            <a:r>
              <a:rPr kumimoji="1" lang="ko-KR" altLang="en-US" sz="3119" b="1" u="none" strike="noStrike" kern="1200" cap="none" normalizeH="0" baseline="0" dirty="0" smtClean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기타 속성</a:t>
            </a:r>
            <a:endParaRPr kumimoji="1" lang="en-US" altLang="ko-KR" sz="3119" b="1" u="none" strike="noStrike" kern="1200" cap="none" normalizeH="0" baseline="0" dirty="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graphicFrame>
        <p:nvGraphicFramePr>
          <p:cNvPr id="17" name="표 2"/>
          <p:cNvGraphicFramePr>
            <a:graphicFrameLocks noGrp="1"/>
          </p:cNvGraphicFramePr>
          <p:nvPr/>
        </p:nvGraphicFramePr>
        <p:xfrm>
          <a:off x="329784" y="2158582"/>
          <a:ext cx="11167672" cy="6357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3685"/>
                <a:gridCol w="9423987"/>
              </a:tblGrid>
              <a:tr h="29230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 smtClean="0">
                          <a:latin typeface="Arial"/>
                          <a:ea typeface="+mn-ea"/>
                          <a:cs typeface="+mn-cs"/>
                        </a:rPr>
                        <a:t>속성</a:t>
                      </a:r>
                      <a:endParaRPr lang="ko-KR" altLang="en-US" sz="2200" b="1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29230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200" b="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name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200" b="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서버로 전달될 때 항목의 이름</a:t>
                      </a:r>
                      <a:endParaRPr lang="ko-KR" altLang="en-US" sz="2200" b="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29230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2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value</a:t>
                      </a:r>
                      <a:endParaRPr lang="ko-KR" altLang="en-US" sz="2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2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입력 필드의 값</a:t>
                      </a:r>
                      <a:endParaRPr lang="ko-KR" altLang="en-US" sz="2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29230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200" dirty="0" err="1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readonly</a:t>
                      </a:r>
                      <a:endParaRPr lang="ko-KR" altLang="en-US" sz="2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2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입력 필드를 읽기 전용으로 설정</a:t>
                      </a:r>
                      <a:endParaRPr lang="ko-KR" altLang="en-US" sz="2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29230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2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disabled</a:t>
                      </a:r>
                      <a:endParaRPr lang="ko-KR" altLang="en-US" sz="2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2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입력 필드를 비활성화 상태로 설정</a:t>
                      </a:r>
                      <a:r>
                        <a:rPr lang="en-US" altLang="ko-KR" sz="22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2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서버로 전송되지 않는다</a:t>
                      </a:r>
                      <a:r>
                        <a:rPr lang="en-US" altLang="ko-KR" sz="22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.)</a:t>
                      </a:r>
                      <a:endParaRPr lang="ko-KR" altLang="en-US" sz="2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29230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200" dirty="0" smtClean="0">
                          <a:latin typeface="Arial"/>
                          <a:ea typeface="+mn-ea"/>
                          <a:cs typeface="+mn-cs"/>
                        </a:rPr>
                        <a:t>size</a:t>
                      </a:r>
                      <a:endParaRPr lang="ko-KR" altLang="en-US" sz="22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200" dirty="0" smtClean="0">
                          <a:latin typeface="Arial"/>
                          <a:ea typeface="+mn-ea"/>
                          <a:cs typeface="+mn-cs"/>
                        </a:rPr>
                        <a:t>입력 필드의 너비</a:t>
                      </a:r>
                      <a:r>
                        <a:rPr lang="en-US" altLang="ko-KR" sz="2200" dirty="0" smtClean="0"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200" dirty="0" smtClean="0">
                          <a:latin typeface="Arial"/>
                          <a:ea typeface="+mn-ea"/>
                          <a:cs typeface="+mn-cs"/>
                        </a:rPr>
                        <a:t>가로 길이</a:t>
                      </a:r>
                      <a:r>
                        <a:rPr lang="en-US" altLang="ko-KR" sz="2200" dirty="0" smtClean="0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2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29230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200" dirty="0" err="1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maxlength</a:t>
                      </a:r>
                      <a:endParaRPr lang="ko-KR" altLang="en-US" sz="22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2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입력 필드에 허용되는 최대 문자 수</a:t>
                      </a:r>
                      <a:endParaRPr lang="ko-KR" altLang="en-US" sz="22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29230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200" dirty="0" smtClean="0">
                          <a:latin typeface="Arial"/>
                          <a:ea typeface="+mn-ea"/>
                          <a:cs typeface="+mn-cs"/>
                        </a:rPr>
                        <a:t>placeholder</a:t>
                      </a:r>
                      <a:endParaRPr lang="ko-KR" altLang="en-US" sz="22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200" dirty="0" smtClean="0">
                          <a:latin typeface="Arial"/>
                          <a:ea typeface="+mn-ea"/>
                          <a:cs typeface="+mn-cs"/>
                        </a:rPr>
                        <a:t>입력 필드에 입력 값에 대한 간단한 설명</a:t>
                      </a:r>
                      <a:r>
                        <a:rPr lang="en-US" altLang="ko-KR" sz="2200" baseline="0" dirty="0" smtClean="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200" baseline="0" dirty="0" smtClean="0">
                          <a:latin typeface="Arial"/>
                          <a:ea typeface="+mn-ea"/>
                          <a:cs typeface="+mn-cs"/>
                        </a:rPr>
                        <a:t>또는 샘플 값을 표기</a:t>
                      </a:r>
                      <a:endParaRPr lang="ko-KR" altLang="en-US" sz="22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29230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200" dirty="0" smtClean="0">
                          <a:latin typeface="Arial"/>
                          <a:ea typeface="+mn-ea"/>
                          <a:cs typeface="+mn-cs"/>
                        </a:rPr>
                        <a:t>autofocus</a:t>
                      </a:r>
                      <a:endParaRPr lang="ko-KR" altLang="en-US" sz="22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200" dirty="0" smtClean="0">
                          <a:latin typeface="Arial"/>
                          <a:ea typeface="+mn-ea"/>
                          <a:cs typeface="+mn-cs"/>
                        </a:rPr>
                        <a:t>페이지가 </a:t>
                      </a:r>
                      <a:r>
                        <a:rPr lang="ko-KR" altLang="en-US" sz="2200" dirty="0" err="1" smtClean="0">
                          <a:latin typeface="Arial"/>
                          <a:ea typeface="+mn-ea"/>
                          <a:cs typeface="+mn-cs"/>
                        </a:rPr>
                        <a:t>로드될</a:t>
                      </a:r>
                      <a:r>
                        <a:rPr lang="ko-KR" altLang="en-US" sz="2200" dirty="0" smtClean="0">
                          <a:latin typeface="Arial"/>
                          <a:ea typeface="+mn-ea"/>
                          <a:cs typeface="+mn-cs"/>
                        </a:rPr>
                        <a:t> 때 자동으로 포커스를 </a:t>
                      </a:r>
                      <a:r>
                        <a:rPr lang="ko-KR" altLang="en-US" sz="2200" dirty="0" smtClean="0">
                          <a:latin typeface="Arial"/>
                          <a:ea typeface="+mn-ea"/>
                          <a:cs typeface="+mn-cs"/>
                        </a:rPr>
                        <a:t>받도록 </a:t>
                      </a:r>
                      <a:r>
                        <a:rPr lang="ko-KR" altLang="en-US" sz="2200" dirty="0" smtClean="0">
                          <a:latin typeface="Arial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22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29230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2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checked</a:t>
                      </a:r>
                      <a:endParaRPr lang="ko-KR" altLang="en-US" sz="22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2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입력 필드가 체크된 상태임을 지정</a:t>
                      </a:r>
                      <a:r>
                        <a:rPr lang="en-US" altLang="ko-KR" sz="22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2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체크박스</a:t>
                      </a:r>
                      <a:r>
                        <a:rPr lang="en-US" altLang="ko-KR" sz="22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200" baseline="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라디오 버튼 형식에서 사용</a:t>
                      </a:r>
                      <a:r>
                        <a:rPr lang="en-US" altLang="ko-KR" sz="2200" baseline="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2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29230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200" dirty="0" smtClean="0">
                          <a:latin typeface="Arial"/>
                          <a:ea typeface="+mn-ea"/>
                          <a:cs typeface="+mn-cs"/>
                        </a:rPr>
                        <a:t>min/max</a:t>
                      </a:r>
                      <a:endParaRPr lang="ko-KR" altLang="en-US" sz="22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200" dirty="0" smtClean="0">
                          <a:latin typeface="Arial"/>
                          <a:ea typeface="+mn-ea"/>
                          <a:cs typeface="+mn-cs"/>
                        </a:rPr>
                        <a:t>입력 필드의 최소값</a:t>
                      </a:r>
                      <a:r>
                        <a:rPr lang="en-US" altLang="ko-KR" sz="2200" dirty="0" smtClean="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200" dirty="0" smtClean="0">
                          <a:latin typeface="Arial"/>
                          <a:ea typeface="+mn-ea"/>
                          <a:cs typeface="+mn-cs"/>
                        </a:rPr>
                        <a:t>최대값</a:t>
                      </a:r>
                      <a:r>
                        <a:rPr lang="en-US" altLang="ko-KR" sz="2200" dirty="0" smtClean="0"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200" dirty="0" smtClean="0">
                          <a:latin typeface="Arial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2200" dirty="0" smtClean="0"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200" dirty="0" smtClean="0">
                          <a:latin typeface="Arial"/>
                          <a:ea typeface="+mn-ea"/>
                          <a:cs typeface="+mn-cs"/>
                        </a:rPr>
                        <a:t>범위</a:t>
                      </a:r>
                      <a:r>
                        <a:rPr lang="en-US" altLang="ko-KR" sz="2200" dirty="0" smtClean="0"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200" dirty="0" smtClean="0">
                          <a:latin typeface="Arial"/>
                          <a:ea typeface="+mn-ea"/>
                          <a:cs typeface="+mn-cs"/>
                        </a:rPr>
                        <a:t>날짜 등의 형식에서 사용</a:t>
                      </a:r>
                      <a:r>
                        <a:rPr lang="en-US" altLang="ko-KR" sz="2200" dirty="0" smtClean="0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2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29230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200" dirty="0" smtClean="0">
                          <a:latin typeface="Arial"/>
                          <a:ea typeface="+mn-ea"/>
                          <a:cs typeface="+mn-cs"/>
                        </a:rPr>
                        <a:t>multiple</a:t>
                      </a:r>
                      <a:endParaRPr lang="ko-KR" altLang="en-US" sz="22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200" spc="-150" dirty="0" smtClean="0">
                          <a:latin typeface="Arial"/>
                          <a:ea typeface="+mn-ea"/>
                          <a:cs typeface="+mn-cs"/>
                        </a:rPr>
                        <a:t>입력 필드에 둘 이상의 값을 입력할 수 있도록 함</a:t>
                      </a:r>
                      <a:r>
                        <a:rPr lang="en-US" altLang="ko-KR" sz="2200" spc="-150" dirty="0" smtClean="0"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200" spc="-150" dirty="0" err="1" smtClean="0">
                          <a:latin typeface="Arial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2200" spc="-150" dirty="0" smtClean="0"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200" spc="-150" dirty="0" smtClean="0">
                          <a:latin typeface="Arial"/>
                          <a:ea typeface="+mn-ea"/>
                          <a:cs typeface="+mn-cs"/>
                        </a:rPr>
                        <a:t>파일 형식에서 사용</a:t>
                      </a:r>
                      <a:r>
                        <a:rPr lang="en-US" altLang="ko-KR" sz="2200" spc="-150" dirty="0" smtClean="0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200" spc="-15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29230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200" dirty="0" smtClean="0">
                          <a:latin typeface="Arial"/>
                          <a:ea typeface="+mn-ea"/>
                          <a:cs typeface="+mn-cs"/>
                        </a:rPr>
                        <a:t>required</a:t>
                      </a:r>
                      <a:endParaRPr lang="ko-KR" altLang="en-US" sz="22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200" dirty="0" smtClean="0">
                          <a:latin typeface="Arial"/>
                          <a:ea typeface="+mn-ea"/>
                          <a:cs typeface="+mn-cs"/>
                        </a:rPr>
                        <a:t>필수 입력 항목으로 지정</a:t>
                      </a:r>
                      <a:r>
                        <a:rPr lang="en-US" altLang="ko-KR" sz="2200" dirty="0" smtClean="0">
                          <a:latin typeface="Arial"/>
                          <a:ea typeface="+mn-ea"/>
                          <a:cs typeface="+mn-cs"/>
                        </a:rPr>
                        <a:t>. submit </a:t>
                      </a:r>
                      <a:r>
                        <a:rPr lang="ko-KR" altLang="en-US" sz="2200" dirty="0" smtClean="0">
                          <a:latin typeface="Arial"/>
                          <a:ea typeface="+mn-ea"/>
                          <a:cs typeface="+mn-cs"/>
                        </a:rPr>
                        <a:t>수행 시 체크함</a:t>
                      </a:r>
                      <a:endParaRPr lang="ko-KR" altLang="en-US" sz="22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29230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200" dirty="0" smtClean="0">
                          <a:latin typeface="Arial"/>
                          <a:ea typeface="+mn-ea"/>
                          <a:cs typeface="+mn-cs"/>
                        </a:rPr>
                        <a:t>pattern</a:t>
                      </a:r>
                      <a:endParaRPr lang="ko-KR" altLang="en-US" sz="22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200" dirty="0" smtClean="0">
                          <a:latin typeface="Arial"/>
                          <a:ea typeface="+mn-ea"/>
                          <a:cs typeface="+mn-cs"/>
                        </a:rPr>
                        <a:t>submit </a:t>
                      </a:r>
                      <a:r>
                        <a:rPr lang="ko-KR" altLang="en-US" sz="2200" dirty="0" smtClean="0">
                          <a:latin typeface="Arial"/>
                          <a:ea typeface="+mn-ea"/>
                          <a:cs typeface="+mn-cs"/>
                        </a:rPr>
                        <a:t>수행 시 입력 필드의 값이 검사되는 정규식을 지정</a:t>
                      </a:r>
                      <a:endParaRPr lang="ko-KR" altLang="en-US" sz="22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26432" y="1767989"/>
            <a:ext cx="8385822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2000" b="1" dirty="0" smtClean="0">
                <a:latin typeface="나눔고딕"/>
                <a:ea typeface="나눔고딕"/>
              </a:rPr>
              <a:t>[</a:t>
            </a:r>
            <a:r>
              <a:rPr kumimoji="1" lang="ko-KR" altLang="en-US" sz="2000" b="1" dirty="0" smtClean="0">
                <a:latin typeface="나눔고딕"/>
                <a:ea typeface="나눔고딕"/>
              </a:rPr>
              <a:t>참고 </a:t>
            </a:r>
            <a:r>
              <a:rPr kumimoji="1" lang="en-US" altLang="ko-KR" sz="2000" b="1" dirty="0" smtClean="0">
                <a:latin typeface="나눔고딕"/>
                <a:ea typeface="나눔고딕"/>
              </a:rPr>
              <a:t>: </a:t>
            </a:r>
            <a:r>
              <a:rPr kumimoji="1" lang="en-US" altLang="ko-KR" sz="2000" b="1" dirty="0" smtClean="0">
                <a:latin typeface="나눔고딕"/>
                <a:ea typeface="나눔고딕"/>
                <a:hlinkClick r:id="rId2"/>
              </a:rPr>
              <a:t>https://www.w3schools.com/html/html_form_attributes.asp</a:t>
            </a:r>
            <a:r>
              <a:rPr kumimoji="1" lang="en-US" altLang="ko-KR" sz="2000" b="1" dirty="0" smtClean="0">
                <a:latin typeface="나눔고딕"/>
                <a:ea typeface="나눔고딕"/>
              </a:rPr>
              <a:t>]</a:t>
            </a: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4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 vert="horz" wrap="square" lIns="91440" tIns="45720" rIns="91440" bIns="45720" anchor="t" anchorCtr="0"/>
          <a:lstStyle/>
          <a:p>
            <a:pPr marL="445550" lvl="0" indent="-445550" algn="l" rtl="0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lang="ko-KR" altLang="en-US" b="1" dirty="0"/>
              <a:t>텍스트 </a:t>
            </a:r>
            <a:r>
              <a:rPr lang="en-US" altLang="ko-KR" b="1" dirty="0"/>
              <a:t>(type=</a:t>
            </a:r>
            <a:r>
              <a:rPr lang="en-US" altLang="ko-KR" b="1" dirty="0">
                <a:solidFill>
                  <a:srgbClr val="000000"/>
                </a:solidFill>
              </a:rPr>
              <a:t>"</a:t>
            </a:r>
            <a:r>
              <a:rPr lang="en-US" altLang="ko-KR" b="1" dirty="0"/>
              <a:t>text</a:t>
            </a:r>
            <a:r>
              <a:rPr lang="en-US" altLang="ko-KR" b="1" dirty="0">
                <a:solidFill>
                  <a:srgbClr val="000000"/>
                </a:solidFill>
              </a:rPr>
              <a:t>"</a:t>
            </a:r>
            <a:r>
              <a:rPr lang="en-US" altLang="ko-KR" b="1" dirty="0"/>
              <a:t>)</a:t>
            </a:r>
            <a:endParaRPr lang="en-US" altLang="ko-KR" b="1" i="1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359638" y="2583035"/>
            <a:ext cx="11186269" cy="2594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  <a:defRPr/>
            </a:pPr>
            <a:r>
              <a:rPr lang="ko-KR" altLang="en-US" sz="2500" b="1" dirty="0">
                <a:latin typeface="Arial"/>
                <a:ea typeface="+mn-ea"/>
                <a:cs typeface="+mn-cs"/>
              </a:rPr>
              <a:t>    이름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"name"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500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ko-KR" altLang="en-US" sz="2500" b="1" dirty="0">
                <a:latin typeface="Arial"/>
                <a:ea typeface="+mn-ea"/>
                <a:cs typeface="+mn-cs"/>
              </a:rPr>
              <a:t>    학번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"number"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size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"10"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endParaRPr lang="ko-KR" altLang="en-US" sz="2500" b="1" dirty="0">
              <a:latin typeface="Arial"/>
              <a:ea typeface="+mn-ea"/>
              <a:cs typeface="+mn-cs"/>
            </a:endParaRPr>
          </a:p>
        </p:txBody>
      </p:sp>
      <p:pic>
        <p:nvPicPr>
          <p:cNvPr id="26625" name="_x442755856" descr="EMB00001a1c1277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5862682" y="4617046"/>
            <a:ext cx="5398409" cy="2308410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2663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HTML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입력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유형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(1/10)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HTML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입력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유형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(2/10)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346289" y="2609133"/>
            <a:ext cx="11199617" cy="1732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500" b="1">
                <a:latin typeface="Arial"/>
                <a:ea typeface="+mn-ea"/>
                <a:cs typeface="+mn-cs"/>
              </a:rPr>
              <a:t>    패스워드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: 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"password"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"pass"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</a:p>
        </p:txBody>
      </p:sp>
      <p:pic>
        <p:nvPicPr>
          <p:cNvPr id="27649" name="_x442756256" descr="EMB00001a1c127c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6100345" y="4071669"/>
            <a:ext cx="5444812" cy="2089288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>
          <a:xfrm>
            <a:off x="295200" y="1731600"/>
            <a:ext cx="11264400" cy="6451200"/>
          </a:xfrm>
        </p:spPr>
        <p:txBody>
          <a:bodyPr vert="horz" wrap="square" lIns="91440" tIns="45720" rIns="91440" bIns="45720" anchor="t" anchorCtr="0">
            <a:noAutofit/>
          </a:bodyPr>
          <a:lstStyle/>
          <a:p>
            <a:pPr marL="445550" lvl="0" indent="-445550" rtl="0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lang="ko-KR" altLang="en-US" b="1"/>
              <a:t>비밀번호</a:t>
            </a:r>
            <a:r>
              <a:rPr lang="en-US" altLang="ko-KR" b="1" u="none" strike="noStrike" kern="1200" cap="none" normalizeH="0" baseline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 (</a:t>
            </a:r>
            <a:r>
              <a:rPr lang="en-US" altLang="ko-KR" b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type="password")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내용 개체 틀 2"/>
          <p:cNvSpPr>
            <a:spLocks noGrp="1"/>
          </p:cNvSpPr>
          <p:nvPr>
            <p:ph idx="1"/>
          </p:nvPr>
        </p:nvSpPr>
        <p:spPr>
          <a:xfrm>
            <a:off x="295200" y="1731600"/>
            <a:ext cx="11264400" cy="6451200"/>
          </a:xfrm>
        </p:spPr>
        <p:txBody>
          <a:bodyPr vert="horz" wrap="square" lIns="91440" tIns="45720" rIns="91440" bIns="45720" anchor="t" anchorCtr="0">
            <a:noAutofit/>
          </a:bodyPr>
          <a:lstStyle/>
          <a:p>
            <a:pPr marL="445550" lvl="0" indent="-445550" rtl="0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lang="ko-KR" altLang="en-US" b="1" dirty="0"/>
              <a:t>라디오 버튼</a:t>
            </a:r>
            <a:r>
              <a:rPr lang="en-US" altLang="ko-KR" b="1" u="none" strike="noStrike" kern="1200" cap="none" normalizeH="0" baseline="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 (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type="radio")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HTML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입력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유형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(3/10)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346289" y="2439508"/>
            <a:ext cx="11199617" cy="2462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  <a:defRPr/>
            </a:pPr>
            <a:r>
              <a:rPr lang="ko-KR" altLang="en-US" sz="2500" b="1">
                <a:latin typeface="Arial"/>
                <a:ea typeface="+mn-ea"/>
                <a:cs typeface="+mn-cs"/>
              </a:rPr>
              <a:t>    성별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  <a:defRPr/>
            </a:pPr>
            <a:r>
              <a:rPr lang="en-US" altLang="ko-KR" sz="2500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"male“ 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500" b="1">
                <a:latin typeface="Arial"/>
                <a:ea typeface="+mn-ea"/>
                <a:cs typeface="+mn-cs"/>
              </a:rPr>
              <a:t>남성</a:t>
            </a:r>
          </a:p>
          <a:p>
            <a:pPr marL="0" indent="0">
              <a:buNone/>
              <a:defRPr/>
            </a:pPr>
            <a:r>
              <a:rPr lang="en-US" altLang="ko-KR" sz="2500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500" b="1">
                <a:latin typeface="Arial"/>
                <a:ea typeface="+mn-ea"/>
                <a:cs typeface="+mn-cs"/>
              </a:rPr>
              <a:t>여성</a:t>
            </a:r>
          </a:p>
          <a:p>
            <a:pPr marL="0" indent="0">
              <a:buNone/>
              <a:defRPr/>
            </a:pP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28673" name="_x442754496" descr="EMB00001a1c1281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4793917" y="4683709"/>
            <a:ext cx="6489248" cy="1956934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내용 개체 틀 2"/>
          <p:cNvSpPr>
            <a:spLocks noGrp="1"/>
          </p:cNvSpPr>
          <p:nvPr>
            <p:ph idx="1"/>
          </p:nvPr>
        </p:nvSpPr>
        <p:spPr>
          <a:xfrm>
            <a:off x="295200" y="1731600"/>
            <a:ext cx="11264400" cy="6451200"/>
          </a:xfrm>
        </p:spPr>
        <p:txBody>
          <a:bodyPr vert="horz" wrap="square" lIns="91440" tIns="45720" rIns="91440" bIns="45720" anchor="t" anchorCtr="0">
            <a:noAutofit/>
          </a:bodyPr>
          <a:lstStyle/>
          <a:p>
            <a:pPr marL="445550" lvl="0" indent="-445550" rtl="0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lang="ko-KR" altLang="en-US" b="1" dirty="0"/>
              <a:t>체크박스</a:t>
            </a:r>
            <a:r>
              <a:rPr lang="en-US" altLang="ko-KR" b="1" u="none" strike="noStrike" kern="1200" cap="none" normalizeH="0" baseline="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 (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type="checkbox")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HTML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입력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유형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(4/10)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413035" y="2504747"/>
            <a:ext cx="11132870" cy="2952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  <a:defRPr/>
            </a:pPr>
            <a:r>
              <a:rPr lang="ko-KR" altLang="en-US" sz="2500" b="1">
                <a:latin typeface="Arial"/>
                <a:ea typeface="+mn-ea"/>
                <a:cs typeface="+mn-cs"/>
              </a:rPr>
              <a:t>    과일 선택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: </a:t>
            </a:r>
          </a:p>
          <a:p>
            <a:pPr marL="0" indent="0">
              <a:buNone/>
              <a:defRPr/>
            </a:pPr>
            <a:r>
              <a:rPr lang="en-US" altLang="ko-KR" sz="2500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"checkbox"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"fruits"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"apple"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checked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Apple</a:t>
            </a:r>
          </a:p>
          <a:p>
            <a:pPr marL="0" indent="0">
              <a:buNone/>
              <a:defRPr/>
            </a:pPr>
            <a:r>
              <a:rPr lang="en-US" altLang="ko-KR" sz="2500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"checkbox"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"fruits"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"grape"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Grape</a:t>
            </a:r>
          </a:p>
          <a:p>
            <a:pPr marL="0" indent="0">
              <a:buNone/>
              <a:defRPr/>
            </a:pPr>
            <a:r>
              <a:rPr lang="en-US" altLang="ko-KR" sz="2500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"checkbox"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"fruits"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"orange"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Orange</a:t>
            </a:r>
          </a:p>
          <a:p>
            <a:pPr marL="0" indent="0">
              <a:buNone/>
              <a:defRPr/>
            </a:pP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29697" name="_x442755616" descr="EMB00001a1c1286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4272342" y="5131864"/>
            <a:ext cx="6926483" cy="1748621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14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 vert="horz" wrap="square" lIns="91440" tIns="45720" rIns="91440" bIns="45720" anchor="t" anchorCtr="0"/>
          <a:lstStyle/>
          <a:p>
            <a:pPr lvl="0">
              <a:defRPr/>
            </a:pPr>
            <a:r>
              <a:rPr lang="ko-KR" altLang="en-US" b="1" dirty="0" smtClean="0"/>
              <a:t>파일 업로드 버튼 </a:t>
            </a:r>
            <a:r>
              <a:rPr lang="en-US" altLang="ko-KR" b="1" dirty="0" smtClean="0"/>
              <a:t>(typ</a:t>
            </a:r>
            <a:r>
              <a:rPr lang="en-US" altLang="ko-KR" b="1" dirty="0" smtClean="0">
                <a:solidFill>
                  <a:srgbClr val="000000"/>
                </a:solidFill>
                <a:cs typeface="나눔고딕"/>
                <a:sym typeface="나눔고딕"/>
              </a:rPr>
              <a:t>e="file"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6154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 vert="horz" wrap="square" lIns="91440" tIns="45720" rIns="91440" bIns="45720" anchor="b" anchorCtr="0"/>
          <a:lstStyle/>
          <a:p>
            <a:pPr lvl="2">
              <a:defRPr/>
            </a:pPr>
            <a:r>
              <a:rPr lang="en-US" altLang="ko-KR" dirty="0">
                <a:latin typeface="맑은 고딕"/>
                <a:ea typeface="맑은 고딕"/>
                <a:cs typeface="맑은 고딕"/>
              </a:rPr>
              <a:t>HTML 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입력</a:t>
            </a:r>
            <a:r>
              <a:rPr lang="en-US" altLang="ko-KR" dirty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유형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(5/10</a:t>
            </a:r>
            <a:r>
              <a:rPr lang="en-US" altLang="ko-KR" dirty="0"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718609" y="2525861"/>
            <a:ext cx="10506871" cy="1614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500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500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 err="1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enctype</a:t>
            </a:r>
            <a:r>
              <a:rPr lang="en-US" altLang="ko-KR" sz="2500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"multipart/form-data"</a:t>
            </a:r>
            <a:r>
              <a:rPr lang="en-US" altLang="ko-KR" sz="2500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500" b="1" dirty="0" smtClean="0">
                <a:latin typeface="Arial"/>
                <a:ea typeface="+mn-ea"/>
                <a:cs typeface="+mn-cs"/>
              </a:rPr>
              <a:t>    </a:t>
            </a:r>
            <a:r>
              <a:rPr lang="en-US" altLang="ko-KR" sz="2500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500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500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"file"</a:t>
            </a:r>
            <a:r>
              <a:rPr lang="en-US" altLang="ko-KR" sz="2500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accept</a:t>
            </a:r>
            <a:r>
              <a:rPr lang="en-US" altLang="ko-KR" sz="2500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"image/</a:t>
            </a:r>
            <a:r>
              <a:rPr lang="en-US" altLang="ko-KR" sz="2500" b="1" dirty="0" err="1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jpg,image</a:t>
            </a:r>
            <a:r>
              <a:rPr lang="en-US" altLang="ko-KR" sz="2500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/gif"</a:t>
            </a:r>
            <a:r>
              <a:rPr lang="en-US" altLang="ko-KR" sz="2500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500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  <a:endParaRPr lang="en-US" altLang="ko-KR" sz="2500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6146" name="_x243964704" descr="EMB0000166cab0b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5546364" y="3658050"/>
            <a:ext cx="5995864" cy="1645167"/>
          </a:xfrm>
          <a:prstGeom prst="rect">
            <a:avLst/>
          </a:prstGeom>
          <a:noFill/>
        </p:spPr>
      </p:pic>
      <p:pic>
        <p:nvPicPr>
          <p:cNvPr id="6145" name="_x437452104" descr="EMB0000166cab0c"/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99848" y="4482510"/>
            <a:ext cx="6533014" cy="4076875"/>
          </a:xfrm>
          <a:prstGeom prst="rect">
            <a:avLst/>
          </a:prstGeom>
          <a:noFill/>
        </p:spPr>
      </p:pic>
      <p:sp>
        <p:nvSpPr>
          <p:cNvPr id="6152" name="Shape 6151"/>
          <p:cNvSpPr/>
          <p:nvPr/>
        </p:nvSpPr>
        <p:spPr>
          <a:xfrm flipH="1" flipV="1">
            <a:off x="7045377" y="4773495"/>
            <a:ext cx="2128604" cy="1537363"/>
          </a:xfrm>
          <a:prstGeom prst="swooshArrow">
            <a:avLst>
              <a:gd name="adj1" fmla="val 17969"/>
              <a:gd name="adj2" fmla="val 226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 vert="horz" wrap="square" lIns="91440" tIns="45720" rIns="91440" bIns="45720" anchor="t" anchorCtr="0"/>
          <a:lstStyle/>
          <a:p>
            <a:pPr lvl="0">
              <a:defRPr/>
            </a:pPr>
            <a:r>
              <a:rPr lang="ko-KR" altLang="en-US" b="1" dirty="0"/>
              <a:t>버튼 </a:t>
            </a:r>
            <a:r>
              <a:rPr lang="en-US" altLang="ko-KR" b="1" dirty="0"/>
              <a:t>(typ</a:t>
            </a:r>
            <a:r>
              <a:rPr lang="en-US" altLang="ko-KR" b="1" dirty="0">
                <a:solidFill>
                  <a:srgbClr val="000000"/>
                </a:solidFill>
                <a:cs typeface="나눔고딕"/>
                <a:sym typeface="나눔고딕"/>
              </a:rPr>
              <a:t>e="button"</a:t>
            </a:r>
            <a:r>
              <a:rPr lang="en-US" altLang="ko-KR" b="1" dirty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>
              <a:defRPr/>
            </a:pPr>
            <a:r>
              <a:rPr lang="en-US" altLang="ko-KR" dirty="0">
                <a:latin typeface="맑은 고딕"/>
                <a:ea typeface="맑은 고딕"/>
                <a:cs typeface="맑은 고딕"/>
              </a:rPr>
              <a:t>HTML 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입력</a:t>
            </a:r>
            <a:r>
              <a:rPr lang="en-US" altLang="ko-KR" dirty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유형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(6/10</a:t>
            </a:r>
            <a:r>
              <a:rPr lang="en-US" altLang="ko-KR" dirty="0"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389744" y="2488367"/>
            <a:ext cx="11158120" cy="35226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"getid.jsp"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ko-KR" altLang="en-US" sz="2500" b="1" dirty="0">
                <a:latin typeface="Arial"/>
                <a:ea typeface="+mn-ea"/>
                <a:cs typeface="+mn-cs"/>
              </a:rPr>
              <a:t>    물품가격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  <a:defRPr/>
            </a:pPr>
            <a:r>
              <a:rPr lang="en-US" altLang="ko-KR" sz="2500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"user"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500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ko-KR" altLang="en-US" sz="2500" b="1" dirty="0">
                <a:latin typeface="Arial"/>
                <a:ea typeface="+mn-ea"/>
                <a:cs typeface="+mn-cs"/>
              </a:rPr>
              <a:t>    수량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  <a:defRPr/>
            </a:pPr>
            <a:r>
              <a:rPr lang="en-US" altLang="ko-KR" sz="2500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</a:t>
            </a:r>
            <a:r>
              <a:rPr lang="en-US" altLang="ko-KR" sz="2500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su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500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500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"button"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계산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onclick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"alert('10000</a:t>
            </a:r>
            <a:r>
              <a:rPr lang="ko-KR" altLang="en-US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원입니다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.')"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31746" name="_x442753456" descr="EMB00001a1c1290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705336" y="5916622"/>
            <a:ext cx="5650494" cy="2470926"/>
          </a:xfrm>
          <a:prstGeom prst="rect">
            <a:avLst/>
          </a:prstGeom>
          <a:noFill/>
        </p:spPr>
      </p:pic>
      <p:pic>
        <p:nvPicPr>
          <p:cNvPr id="31745" name="_x442754656" descr="EMB00001a1c1291"/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7218082" y="5993424"/>
            <a:ext cx="3125132" cy="2610931"/>
          </a:xfrm>
          <a:prstGeom prst="rect">
            <a:avLst/>
          </a:prstGeom>
          <a:noFill/>
        </p:spPr>
      </p:pic>
      <p:cxnSp>
        <p:nvCxnSpPr>
          <p:cNvPr id="7" name="직선 화살표 연결선 6"/>
          <p:cNvCxnSpPr>
            <a:endCxn id="31745" idx="1"/>
          </p:cNvCxnSpPr>
          <p:nvPr/>
        </p:nvCxnSpPr>
        <p:spPr>
          <a:xfrm flipV="1">
            <a:off x="1888761" y="7298890"/>
            <a:ext cx="5329321" cy="66088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tailEnd type="arrow"/>
          </a:ln>
          <a:effectLst/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1">
              <a:defRPr/>
            </a:pPr>
            <a:r>
              <a:rPr lang="ko-KR" altLang="en-US" sz="5717">
                <a:latin typeface="Arial"/>
                <a:ea typeface="+mn-ea"/>
                <a:cs typeface="+mn-cs"/>
              </a:rPr>
              <a:t>웹브라우저와 멀티미디어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예전 방법</a:t>
            </a:r>
            <a:r>
              <a:rPr lang="en-US" altLang="ko-KR"/>
              <a:t>: HTML </a:t>
            </a:r>
            <a:r>
              <a:rPr lang="ko-KR" altLang="en-US"/>
              <a:t>안에서는 </a:t>
            </a:r>
            <a:r>
              <a:rPr lang="en-US" altLang="ko-KR"/>
              <a:t>&lt;embed&gt;</a:t>
            </a:r>
            <a:r>
              <a:rPr lang="ko-KR" altLang="en-US"/>
              <a:t>나 </a:t>
            </a:r>
            <a:r>
              <a:rPr lang="en-US" altLang="ko-KR"/>
              <a:t>&lt;object&gt; </a:t>
            </a:r>
            <a:r>
              <a:rPr lang="ko-KR" altLang="en-US"/>
              <a:t>태그를 사용하여야 했고 웹브라우저에는 플래시나 </a:t>
            </a:r>
            <a:r>
              <a:rPr lang="en-US" altLang="ko-KR"/>
              <a:t>ActiveX</a:t>
            </a:r>
            <a:r>
              <a:rPr lang="ko-KR" altLang="en-US"/>
              <a:t>를 설치</a:t>
            </a:r>
          </a:p>
          <a:p>
            <a:pPr lvl="1">
              <a:defRPr/>
            </a:pPr>
            <a:r>
              <a:rPr lang="en-US" altLang="ko-KR"/>
              <a:t>&lt;embed&gt;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끼워넣다라는 의미</a:t>
            </a:r>
            <a:r>
              <a:rPr lang="en-US" altLang="ko-KR"/>
              <a:t>,</a:t>
            </a:r>
            <a:r>
              <a:rPr lang="ko-KR" altLang="en-US"/>
              <a:t> 외부 응용프로그램이나 플러그인</a:t>
            </a:r>
            <a:r>
              <a:rPr lang="en-US" altLang="ko-KR"/>
              <a:t>(plug-in)</a:t>
            </a:r>
            <a:r>
              <a:rPr lang="ko-KR" altLang="en-US"/>
              <a:t>을 삽입하는 태그</a:t>
            </a:r>
          </a:p>
          <a:p>
            <a:pPr lvl="0">
              <a:buNone/>
              <a:defRPr/>
            </a:pPr>
            <a:r>
              <a:rPr lang="ko-KR" altLang="en-US"/>
              <a:t>    → 플래시의 보안 취약점 문제</a:t>
            </a:r>
            <a:endParaRPr lang="en-US" altLang="ko-KR"/>
          </a:p>
          <a:p>
            <a:pPr lvl="0">
              <a:buNone/>
              <a:defRPr/>
            </a:pPr>
            <a:r>
              <a:rPr lang="ko-KR" altLang="en-US"/>
              <a:t>    → </a:t>
            </a:r>
            <a:r>
              <a:rPr lang="en-US" altLang="ko-KR"/>
              <a:t>ActiveX</a:t>
            </a:r>
            <a:r>
              <a:rPr lang="ko-KR" altLang="en-US"/>
              <a:t>의 호환성 및 보안성 문제</a:t>
            </a:r>
          </a:p>
          <a:p>
            <a:pPr lvl="0">
              <a:buNone/>
              <a:defRPr/>
            </a:pPr>
            <a:endParaRPr lang="ko-KR" altLang="en-US" sz="1000"/>
          </a:p>
          <a:p>
            <a:pPr lvl="0">
              <a:defRPr/>
            </a:pPr>
            <a:r>
              <a:rPr lang="en-US" altLang="ko-KR"/>
              <a:t>HTML5: &lt;audio&gt;</a:t>
            </a:r>
            <a:r>
              <a:rPr lang="ko-KR" altLang="en-US"/>
              <a:t>와 </a:t>
            </a:r>
            <a:r>
              <a:rPr lang="en-US" altLang="ko-KR"/>
              <a:t>&lt;video&gt; </a:t>
            </a:r>
            <a:r>
              <a:rPr lang="ko-KR" altLang="en-US"/>
              <a:t>태그가 추가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2729480" y="5514845"/>
            <a:ext cx="6227792" cy="24091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 vert="horz" wrap="square" lIns="91440" tIns="45720" rIns="91440" bIns="45720" anchor="t" anchorCtr="0"/>
          <a:lstStyle/>
          <a:p>
            <a:pPr lvl="0">
              <a:defRPr/>
            </a:pPr>
            <a:r>
              <a:rPr lang="ko-KR" altLang="en-US" b="1" dirty="0"/>
              <a:t>제출 버튼 </a:t>
            </a:r>
            <a:r>
              <a:rPr lang="en-US" altLang="ko-KR" b="1" dirty="0"/>
              <a:t>(typ</a:t>
            </a:r>
            <a:r>
              <a:rPr lang="en-US" altLang="ko-KR" b="1" dirty="0">
                <a:solidFill>
                  <a:srgbClr val="000000"/>
                </a:solidFill>
                <a:cs typeface="나눔고딕"/>
                <a:sym typeface="나눔고딕"/>
              </a:rPr>
              <a:t>e="submit"</a:t>
            </a:r>
            <a:r>
              <a:rPr lang="en-US" altLang="ko-KR" b="1" dirty="0"/>
              <a:t>)</a:t>
            </a:r>
          </a:p>
          <a:p>
            <a:pPr lvl="0">
              <a:defRPr/>
            </a:pPr>
            <a:r>
              <a:rPr lang="ko-KR" altLang="en-US" b="1" dirty="0"/>
              <a:t>초기화 버튼 </a:t>
            </a:r>
            <a:r>
              <a:rPr lang="en-US" altLang="ko-KR" b="1" dirty="0"/>
              <a:t>(typ</a:t>
            </a:r>
            <a:r>
              <a:rPr lang="en-US" altLang="ko-KR" b="1" dirty="0">
                <a:solidFill>
                  <a:srgbClr val="000000"/>
                </a:solidFill>
                <a:cs typeface="나눔고딕"/>
                <a:sym typeface="나눔고딕"/>
              </a:rPr>
              <a:t>e="reset"</a:t>
            </a:r>
            <a:r>
              <a:rPr lang="en-US" altLang="ko-KR" b="1" dirty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>
              <a:defRPr/>
            </a:pPr>
            <a:r>
              <a:rPr lang="en-US" altLang="ko-KR" dirty="0">
                <a:latin typeface="맑은 고딕"/>
                <a:ea typeface="맑은 고딕"/>
                <a:cs typeface="맑은 고딕"/>
              </a:rPr>
              <a:t>HTML 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입력</a:t>
            </a:r>
            <a:r>
              <a:rPr lang="en-US" altLang="ko-KR" dirty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유형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(7/10</a:t>
            </a:r>
            <a:r>
              <a:rPr lang="en-US" altLang="ko-KR" dirty="0"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386338" y="3026663"/>
            <a:ext cx="11159569" cy="290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"getid.jsp"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ko-KR" altLang="en-US" sz="2500" b="1">
                <a:latin typeface="Arial"/>
                <a:ea typeface="+mn-ea"/>
                <a:cs typeface="+mn-cs"/>
              </a:rPr>
              <a:t>    사용자 아이디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  <a:defRPr/>
            </a:pPr>
            <a:r>
              <a:rPr lang="en-US" altLang="ko-KR" sz="2500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"user"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buNone/>
              <a:defRPr/>
            </a:pP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제출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"reset"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초기화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30721" name="_x442753456" descr="EMB00001a1c128b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4844257" y="5553418"/>
            <a:ext cx="6121264" cy="1866713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 vert="horz" wrap="square" lIns="91440" tIns="45720" rIns="91440" bIns="45720" anchor="t" anchorCtr="0"/>
          <a:lstStyle/>
          <a:p>
            <a:pPr lvl="0">
              <a:defRPr/>
            </a:pPr>
            <a:r>
              <a:rPr lang="ko-KR" altLang="en-US" b="1" dirty="0"/>
              <a:t>이미지 버튼 </a:t>
            </a:r>
            <a:r>
              <a:rPr lang="en-US" altLang="ko-KR" b="1" dirty="0"/>
              <a:t>(typ</a:t>
            </a:r>
            <a:r>
              <a:rPr lang="en-US" altLang="ko-KR" b="1" dirty="0">
                <a:solidFill>
                  <a:srgbClr val="000000"/>
                </a:solidFill>
                <a:cs typeface="나눔고딕"/>
                <a:sym typeface="나눔고딕"/>
              </a:rPr>
              <a:t>e="image"</a:t>
            </a:r>
            <a:r>
              <a:rPr lang="en-US" altLang="ko-KR" b="1" dirty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>
              <a:defRPr/>
            </a:pPr>
            <a:r>
              <a:rPr lang="en-US" altLang="ko-KR" dirty="0">
                <a:latin typeface="맑은 고딕"/>
                <a:ea typeface="맑은 고딕"/>
                <a:cs typeface="맑은 고딕"/>
              </a:rPr>
              <a:t>HTML 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입력</a:t>
            </a:r>
            <a:r>
              <a:rPr lang="en-US" altLang="ko-KR" dirty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유형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(8/10</a:t>
            </a:r>
            <a:r>
              <a:rPr lang="en-US" altLang="ko-KR" dirty="0"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659567" y="2747677"/>
            <a:ext cx="10599285" cy="2504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"getid.jsp"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ko-KR" altLang="en-US" sz="2500" b="1">
                <a:latin typeface="Arial"/>
                <a:ea typeface="+mn-ea"/>
                <a:cs typeface="+mn-cs"/>
              </a:rPr>
              <a:t>     아이디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  <a:defRPr/>
            </a:pPr>
            <a:r>
              <a:rPr lang="en-US" altLang="ko-KR" sz="2500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"name“ /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buNone/>
              <a:defRPr/>
            </a:pPr>
            <a:r>
              <a:rPr lang="en-US" altLang="ko-KR" sz="2500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"image"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"submit.png"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alt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제출 버튼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1025" name="_x11931408" descr="EMB0000166caaea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5058128" y="4931763"/>
            <a:ext cx="5766569" cy="2233655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숨겨진 입력 </a:t>
            </a:r>
            <a:r>
              <a:rPr lang="en-US" altLang="ko-KR" b="1" dirty="0"/>
              <a:t>(typ</a:t>
            </a:r>
            <a:r>
              <a:rPr lang="en-US" altLang="ko-KR" b="1" dirty="0">
                <a:solidFill>
                  <a:srgbClr val="000000"/>
                </a:solidFill>
                <a:cs typeface="나눔고딕"/>
                <a:sym typeface="나눔고딕"/>
              </a:rPr>
              <a:t>e="hidden"</a:t>
            </a:r>
            <a:r>
              <a:rPr lang="en-US" altLang="ko-KR" b="1" dirty="0"/>
              <a:t>)</a:t>
            </a:r>
          </a:p>
          <a:p>
            <a:pPr lvl="1">
              <a:defRPr/>
            </a:pPr>
            <a:r>
              <a:rPr lang="en-US" altLang="ko-KR" sz="2600" dirty="0">
                <a:solidFill>
                  <a:srgbClr val="0000FF"/>
                </a:solidFill>
              </a:rPr>
              <a:t>&lt;input</a:t>
            </a:r>
            <a:r>
              <a:rPr lang="en-US" altLang="ko-KR" sz="2600" dirty="0"/>
              <a:t> </a:t>
            </a:r>
            <a:r>
              <a:rPr lang="en-US" altLang="ko-KR" sz="2600" dirty="0">
                <a:solidFill>
                  <a:srgbClr val="FF0000"/>
                </a:solidFill>
              </a:rPr>
              <a:t>type</a:t>
            </a:r>
            <a:r>
              <a:rPr lang="en-US" altLang="ko-KR" sz="2600" dirty="0"/>
              <a:t>=</a:t>
            </a:r>
            <a:r>
              <a:rPr lang="en-US" altLang="ko-KR" sz="2600" dirty="0">
                <a:solidFill>
                  <a:srgbClr val="6600FF"/>
                </a:solidFill>
              </a:rPr>
              <a:t>"hidden"</a:t>
            </a:r>
            <a:r>
              <a:rPr lang="en-US" altLang="ko-KR" sz="2600" dirty="0"/>
              <a:t> </a:t>
            </a:r>
            <a:r>
              <a:rPr lang="en-US" altLang="ko-KR" sz="2600" dirty="0">
                <a:solidFill>
                  <a:srgbClr val="FF0000"/>
                </a:solidFill>
              </a:rPr>
              <a:t>name</a:t>
            </a:r>
            <a:r>
              <a:rPr lang="en-US" altLang="ko-KR" sz="2600" dirty="0"/>
              <a:t>=</a:t>
            </a:r>
            <a:r>
              <a:rPr lang="en-US" altLang="ko-KR" sz="2600" dirty="0">
                <a:solidFill>
                  <a:srgbClr val="6600FF"/>
                </a:solidFill>
              </a:rPr>
              <a:t>"" </a:t>
            </a:r>
            <a:r>
              <a:rPr lang="en-US" altLang="ko-KR" sz="2600" dirty="0">
                <a:solidFill>
                  <a:srgbClr val="FF0000"/>
                </a:solidFill>
              </a:rPr>
              <a:t>value</a:t>
            </a:r>
            <a:r>
              <a:rPr lang="en-US" altLang="ko-KR" sz="2600" dirty="0"/>
              <a:t>=</a:t>
            </a:r>
            <a:r>
              <a:rPr lang="en-US" altLang="ko-KR" sz="2600" dirty="0">
                <a:solidFill>
                  <a:srgbClr val="6600FF"/>
                </a:solidFill>
              </a:rPr>
              <a:t>""</a:t>
            </a:r>
            <a:r>
              <a:rPr lang="en-US" altLang="ko-KR" sz="2600" dirty="0">
                <a:solidFill>
                  <a:srgbClr val="0000FF"/>
                </a:solidFill>
              </a:rPr>
              <a:t>&gt;</a:t>
            </a:r>
          </a:p>
          <a:p>
            <a:pPr lvl="1">
              <a:defRPr/>
            </a:pPr>
            <a:r>
              <a:rPr lang="ko-KR" altLang="en-US" sz="2600" dirty="0"/>
              <a:t>사용자가 직접 입력하는 데이터는 아니지만 클라이언트 컴퓨터가 서버 컴퓨터로 특정한 데이터를 전송하고 싶은 경우 많이 사용</a:t>
            </a:r>
          </a:p>
          <a:p>
            <a:pPr lvl="1">
              <a:defRPr/>
            </a:pPr>
            <a:r>
              <a:rPr lang="ko-KR" altLang="en-US" sz="2600" dirty="0"/>
              <a:t>화면에는 아무것도 나타나지 않고 사용자가 </a:t>
            </a:r>
            <a:r>
              <a:rPr lang="en-US" altLang="ko-KR" sz="2600" dirty="0"/>
              <a:t>"</a:t>
            </a:r>
            <a:r>
              <a:rPr lang="ko-KR" altLang="en-US" sz="2600" dirty="0"/>
              <a:t>제출</a:t>
            </a:r>
            <a:r>
              <a:rPr lang="en-US" altLang="ko-KR" sz="2600" dirty="0"/>
              <a:t>" </a:t>
            </a:r>
            <a:r>
              <a:rPr lang="ko-KR" altLang="en-US" sz="2600" dirty="0"/>
              <a:t>버튼을 누를 때 서버로 </a:t>
            </a:r>
            <a:r>
              <a:rPr lang="en-US" altLang="ko-KR" sz="2600" dirty="0"/>
              <a:t>name</a:t>
            </a:r>
            <a:r>
              <a:rPr lang="ko-KR" altLang="en-US" sz="2600" dirty="0"/>
              <a:t>과 </a:t>
            </a:r>
            <a:r>
              <a:rPr lang="en-US" altLang="ko-KR" sz="2600" dirty="0"/>
              <a:t>value</a:t>
            </a:r>
            <a:r>
              <a:rPr lang="ko-KR" altLang="en-US" sz="2600" dirty="0"/>
              <a:t>가 전송됨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HTML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입력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유형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(9/10)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82461" y="1677341"/>
          <a:ext cx="11242096" cy="6695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5729"/>
                <a:gridCol w="8866367"/>
              </a:tblGrid>
              <a:tr h="4728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600" b="1" spc="-150" dirty="0" smtClean="0">
                          <a:latin typeface="Arial"/>
                          <a:ea typeface="+mn-ea"/>
                          <a:cs typeface="+mn-cs"/>
                        </a:rPr>
                        <a:t>type</a:t>
                      </a:r>
                      <a:endParaRPr lang="ko-KR" altLang="en-US" sz="2600" b="1" spc="-15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600" b="1"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47288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600">
                          <a:latin typeface="Arial"/>
                          <a:ea typeface="+mn-ea"/>
                          <a:cs typeface="+mn-cs"/>
                        </a:rPr>
                        <a:t>date</a:t>
                      </a:r>
                      <a:endParaRPr lang="ko-KR" altLang="en-US" sz="26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600">
                          <a:latin typeface="Arial"/>
                          <a:ea typeface="+mn-ea"/>
                          <a:cs typeface="+mn-cs"/>
                        </a:rPr>
                        <a:t>날짜를 입력할 수 있는 컨트롤</a:t>
                      </a:r>
                    </a:p>
                  </a:txBody>
                  <a:tcPr marL="118809" marR="118809" marT="59404" marB="59404" anchor="ctr"/>
                </a:tc>
              </a:tr>
              <a:tr h="47288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600">
                          <a:latin typeface="Arial"/>
                          <a:ea typeface="+mn-ea"/>
                          <a:cs typeface="+mn-cs"/>
                        </a:rPr>
                        <a:t>datetime</a:t>
                      </a:r>
                      <a:endParaRPr lang="ko-KR" altLang="en-US" sz="26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600">
                          <a:latin typeface="Arial"/>
                          <a:ea typeface="+mn-ea"/>
                          <a:cs typeface="+mn-cs"/>
                        </a:rPr>
                        <a:t>UTC </a:t>
                      </a:r>
                      <a:r>
                        <a:rPr lang="ko-KR" altLang="en-US" sz="2600">
                          <a:latin typeface="Arial"/>
                          <a:ea typeface="+mn-ea"/>
                          <a:cs typeface="+mn-cs"/>
                        </a:rPr>
                        <a:t>날짜</a:t>
                      </a:r>
                      <a:r>
                        <a:rPr lang="en-US" altLang="ko-KR" sz="260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600">
                          <a:latin typeface="Arial"/>
                          <a:ea typeface="+mn-ea"/>
                          <a:cs typeface="+mn-cs"/>
                        </a:rPr>
                        <a:t>시각 형식을 이용한 날짜와 시각 표시 컨트롤</a:t>
                      </a:r>
                    </a:p>
                  </a:txBody>
                  <a:tcPr marL="118809" marR="118809" marT="59404" marB="59404" anchor="ctr"/>
                </a:tc>
              </a:tr>
              <a:tr h="47288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600">
                          <a:latin typeface="Arial"/>
                          <a:ea typeface="+mn-ea"/>
                          <a:cs typeface="+mn-cs"/>
                        </a:rPr>
                        <a:t>datetime-local</a:t>
                      </a:r>
                      <a:endParaRPr lang="ko-KR" altLang="en-US" sz="26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600">
                          <a:latin typeface="Arial"/>
                          <a:ea typeface="+mn-ea"/>
                          <a:cs typeface="+mn-cs"/>
                        </a:rPr>
                        <a:t>현지 날짜</a:t>
                      </a:r>
                      <a:r>
                        <a:rPr lang="en-US" altLang="ko-KR" sz="260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600">
                          <a:latin typeface="Arial"/>
                          <a:ea typeface="+mn-ea"/>
                          <a:cs typeface="+mn-cs"/>
                        </a:rPr>
                        <a:t>시각</a:t>
                      </a:r>
                    </a:p>
                  </a:txBody>
                  <a:tcPr marL="118809" marR="118809" marT="59404" marB="59404" anchor="ctr"/>
                </a:tc>
              </a:tr>
              <a:tr h="47288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600" dirty="0" smtClean="0">
                          <a:latin typeface="Arial"/>
                          <a:ea typeface="+mn-ea"/>
                          <a:cs typeface="+mn-cs"/>
                        </a:rPr>
                        <a:t>month, time</a:t>
                      </a:r>
                      <a:endParaRPr lang="ko-KR" altLang="en-US" sz="26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600" dirty="0">
                          <a:latin typeface="Arial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2600" dirty="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600" dirty="0" smtClean="0">
                          <a:latin typeface="Arial"/>
                          <a:ea typeface="+mn-ea"/>
                          <a:cs typeface="+mn-cs"/>
                        </a:rPr>
                        <a:t>연도</a:t>
                      </a:r>
                      <a:r>
                        <a:rPr lang="en-US" altLang="ko-KR" sz="2600" dirty="0" smtClean="0"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600" dirty="0" smtClean="0">
                          <a:latin typeface="Arial"/>
                          <a:ea typeface="+mn-ea"/>
                          <a:cs typeface="+mn-cs"/>
                        </a:rPr>
                        <a:t>시각</a:t>
                      </a:r>
                      <a:endParaRPr lang="ko-KR" altLang="en-US" sz="26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47288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600" dirty="0">
                          <a:latin typeface="Arial"/>
                          <a:ea typeface="+mn-ea"/>
                          <a:cs typeface="+mn-cs"/>
                        </a:rPr>
                        <a:t>week</a:t>
                      </a:r>
                      <a:endParaRPr lang="ko-KR" altLang="en-US" sz="26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600">
                          <a:latin typeface="Arial"/>
                          <a:ea typeface="+mn-ea"/>
                          <a:cs typeface="+mn-cs"/>
                        </a:rPr>
                        <a:t>주와 연도를 선택할 수 있는 컨트롤</a:t>
                      </a:r>
                    </a:p>
                  </a:txBody>
                  <a:tcPr marL="118809" marR="118809" marT="59404" marB="59404" anchor="ctr"/>
                </a:tc>
              </a:tr>
              <a:tr h="47288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600">
                          <a:latin typeface="Arial"/>
                          <a:ea typeface="+mn-ea"/>
                          <a:cs typeface="+mn-cs"/>
                        </a:rPr>
                        <a:t>color</a:t>
                      </a:r>
                      <a:endParaRPr lang="ko-KR" altLang="en-US" sz="26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600">
                          <a:latin typeface="Arial"/>
                          <a:ea typeface="+mn-ea"/>
                          <a:cs typeface="+mn-cs"/>
                        </a:rPr>
                        <a:t>색상 코드를 입력할 수 있는 컨트롤</a:t>
                      </a:r>
                    </a:p>
                  </a:txBody>
                  <a:tcPr marL="118809" marR="118809" marT="59404" marB="59404" anchor="ctr"/>
                </a:tc>
              </a:tr>
              <a:tr h="47288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600">
                          <a:latin typeface="Arial"/>
                          <a:ea typeface="+mn-ea"/>
                          <a:cs typeface="+mn-cs"/>
                        </a:rPr>
                        <a:t>email</a:t>
                      </a:r>
                      <a:endParaRPr lang="ko-KR" altLang="en-US" sz="26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600">
                          <a:latin typeface="Arial"/>
                          <a:ea typeface="+mn-ea"/>
                          <a:cs typeface="+mn-cs"/>
                        </a:rPr>
                        <a:t>표준 이메일 주소를 입력 받아서 검증하는 컨트롤</a:t>
                      </a:r>
                    </a:p>
                  </a:txBody>
                  <a:tcPr marL="118809" marR="118809" marT="59404" marB="59404" anchor="ctr"/>
                </a:tc>
              </a:tr>
              <a:tr h="47288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600">
                          <a:latin typeface="Arial"/>
                          <a:ea typeface="+mn-ea"/>
                          <a:cs typeface="+mn-cs"/>
                        </a:rPr>
                        <a:t>tel</a:t>
                      </a:r>
                      <a:endParaRPr lang="ko-KR" altLang="en-US" sz="26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600">
                          <a:latin typeface="Arial"/>
                          <a:ea typeface="+mn-ea"/>
                          <a:cs typeface="+mn-cs"/>
                        </a:rPr>
                        <a:t>전화번호를</a:t>
                      </a:r>
                      <a:r>
                        <a:rPr lang="en-US" altLang="ko-KR" sz="260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600">
                          <a:latin typeface="Arial"/>
                          <a:ea typeface="+mn-ea"/>
                          <a:cs typeface="+mn-cs"/>
                        </a:rPr>
                        <a:t>입력 받아서 검증하는 컨트롤</a:t>
                      </a:r>
                    </a:p>
                  </a:txBody>
                  <a:tcPr marL="118809" marR="118809" marT="59404" marB="59404" anchor="ctr"/>
                </a:tc>
              </a:tr>
              <a:tr h="47288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600">
                          <a:latin typeface="Arial"/>
                          <a:ea typeface="+mn-ea"/>
                          <a:cs typeface="+mn-cs"/>
                        </a:rPr>
                        <a:t>search</a:t>
                      </a:r>
                      <a:endParaRPr lang="ko-KR" altLang="en-US" sz="26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600" dirty="0" err="1">
                          <a:latin typeface="Arial"/>
                          <a:ea typeface="+mn-ea"/>
                          <a:cs typeface="+mn-cs"/>
                        </a:rPr>
                        <a:t>검색어</a:t>
                      </a:r>
                      <a:r>
                        <a:rPr lang="ko-KR" altLang="en-US" sz="2600" dirty="0">
                          <a:latin typeface="Arial"/>
                          <a:ea typeface="+mn-ea"/>
                          <a:cs typeface="+mn-cs"/>
                        </a:rPr>
                        <a:t> 입력 양식을 생성</a:t>
                      </a:r>
                    </a:p>
                  </a:txBody>
                  <a:tcPr marL="118809" marR="118809" marT="59404" marB="59404" anchor="ctr"/>
                </a:tc>
              </a:tr>
              <a:tr h="47288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600">
                          <a:latin typeface="Arial"/>
                          <a:ea typeface="+mn-ea"/>
                          <a:cs typeface="+mn-cs"/>
                        </a:rPr>
                        <a:t>range</a:t>
                      </a:r>
                      <a:endParaRPr lang="ko-KR" altLang="en-US" sz="26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600">
                          <a:latin typeface="Arial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2600">
                          <a:latin typeface="Arial"/>
                          <a:ea typeface="+mn-ea"/>
                          <a:cs typeface="+mn-cs"/>
                        </a:rPr>
                        <a:t>개의 숫자 사이의 숫자를 선택할 수 있는 슬라이더 컨트롤</a:t>
                      </a:r>
                    </a:p>
                  </a:txBody>
                  <a:tcPr marL="118809" marR="118809" marT="59404" marB="59404" anchor="ctr"/>
                </a:tc>
              </a:tr>
              <a:tr h="47288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600">
                          <a:latin typeface="Arial"/>
                          <a:ea typeface="+mn-ea"/>
                          <a:cs typeface="+mn-cs"/>
                        </a:rPr>
                        <a:t>number</a:t>
                      </a:r>
                      <a:endParaRPr lang="ko-KR" altLang="en-US" sz="26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600">
                          <a:latin typeface="Arial"/>
                          <a:ea typeface="+mn-ea"/>
                          <a:cs typeface="+mn-cs"/>
                        </a:rPr>
                        <a:t>숫자만 입력 받는 컨트롤</a:t>
                      </a:r>
                    </a:p>
                  </a:txBody>
                  <a:tcPr marL="118809" marR="118809" marT="59404" marB="59404" anchor="ctr"/>
                </a:tc>
              </a:tr>
              <a:tr h="47288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600"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endParaRPr lang="ko-KR" altLang="en-US" sz="26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600" dirty="0"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2600" dirty="0">
                          <a:latin typeface="Arial"/>
                          <a:ea typeface="+mn-ea"/>
                          <a:cs typeface="+mn-cs"/>
                        </a:rPr>
                        <a:t>만 입력 받는 컨트롤</a:t>
                      </a: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 vert="horz" wrap="square" lIns="91440" tIns="45720" rIns="91440" bIns="45720" anchor="b" anchorCtr="0"/>
          <a:lstStyle/>
          <a:p>
            <a:pPr lvl="2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HTML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입력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유형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(10/10)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&lt;input&gt;</a:t>
            </a:r>
            <a:r>
              <a:rPr lang="ko-KR" altLang="en-US" dirty="0"/>
              <a:t>의 추가된 속성</a:t>
            </a:r>
          </a:p>
          <a:p>
            <a:pPr lvl="1">
              <a:defRPr/>
            </a:pPr>
            <a:r>
              <a:rPr lang="en-US" altLang="ko-KR" dirty="0" err="1"/>
              <a:t>autocomplete</a:t>
            </a:r>
            <a:r>
              <a:rPr lang="en-US" altLang="ko-KR" dirty="0"/>
              <a:t> – </a:t>
            </a:r>
            <a:r>
              <a:rPr lang="ko-KR" altLang="en-US" dirty="0"/>
              <a:t>자동으로 입력을 완성한다</a:t>
            </a:r>
            <a:r>
              <a:rPr lang="en-US" altLang="ko-KR" dirty="0"/>
              <a:t>. </a:t>
            </a:r>
          </a:p>
          <a:p>
            <a:pPr lvl="1">
              <a:defRPr/>
            </a:pPr>
            <a:r>
              <a:rPr lang="en-US" altLang="ko-KR" dirty="0"/>
              <a:t>autofocus – </a:t>
            </a:r>
            <a:r>
              <a:rPr lang="ko-KR" altLang="en-US" dirty="0"/>
              <a:t>페이지가 로드 되면 자동으로 입력 포커스를 갖는다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dirty="0"/>
              <a:t>placeholder – </a:t>
            </a:r>
            <a:r>
              <a:rPr lang="ko-KR" altLang="en-US" dirty="0"/>
              <a:t>입력 힌트를 희미하게 보여준다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dirty="0" err="1"/>
              <a:t>readonly</a:t>
            </a:r>
            <a:r>
              <a:rPr lang="en-US" altLang="ko-KR" dirty="0"/>
              <a:t> – </a:t>
            </a:r>
            <a:r>
              <a:rPr lang="ko-KR" altLang="en-US" dirty="0"/>
              <a:t>읽기 전용 필드</a:t>
            </a:r>
          </a:p>
          <a:p>
            <a:pPr lvl="1">
              <a:defRPr/>
            </a:pPr>
            <a:r>
              <a:rPr lang="en-US" altLang="ko-KR" dirty="0"/>
              <a:t>required – </a:t>
            </a:r>
            <a:r>
              <a:rPr lang="ko-KR" altLang="en-US" dirty="0"/>
              <a:t>입력 양식을 제출하기 전에 반드시 채워져 있어야 함을 나타낸다</a:t>
            </a:r>
            <a:r>
              <a:rPr lang="en-US" altLang="ko-KR" dirty="0"/>
              <a:t>. </a:t>
            </a:r>
          </a:p>
          <a:p>
            <a:pPr lvl="1">
              <a:defRPr/>
            </a:pPr>
            <a:r>
              <a:rPr lang="en-US" altLang="ko-KR" dirty="0"/>
              <a:t>pattern – </a:t>
            </a:r>
            <a:r>
              <a:rPr lang="ko-KR" altLang="en-US" dirty="0"/>
              <a:t>허용하는 입력의 형태를 </a:t>
            </a:r>
            <a:r>
              <a:rPr lang="ko-KR" altLang="en-US" dirty="0" err="1"/>
              <a:t>정규식으로</a:t>
            </a:r>
            <a:r>
              <a:rPr lang="ko-KR" altLang="en-US" dirty="0"/>
              <a:t> 지정한다</a:t>
            </a:r>
            <a:r>
              <a:rPr lang="en-US" altLang="ko-KR" dirty="0"/>
              <a:t>. 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추가된 입력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속성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 vert="horz" wrap="square" lIns="91440" tIns="45720" rIns="91440" bIns="45720" anchor="t" anchorCtr="0"/>
          <a:lstStyle/>
          <a:p>
            <a:pPr lvl="0">
              <a:defRPr/>
            </a:pPr>
            <a:r>
              <a:rPr lang="en-US" altLang="ko-KR" b="1" dirty="0"/>
              <a:t>&lt;button</a:t>
            </a:r>
            <a:r>
              <a:rPr lang="en-US" altLang="ko-KR" b="1" dirty="0" smtClean="0"/>
              <a:t>&gt; : </a:t>
            </a:r>
            <a:r>
              <a:rPr lang="ko-KR" altLang="en-US" b="1" dirty="0" smtClean="0"/>
              <a:t>버튼</a:t>
            </a:r>
            <a:endParaRPr lang="en-US" altLang="ko-KR" b="1" dirty="0" smtClean="0"/>
          </a:p>
          <a:p>
            <a:pPr lvl="1">
              <a:defRPr/>
            </a:pPr>
            <a:r>
              <a:rPr lang="en-US" altLang="ko-KR" b="1" dirty="0" smtClean="0"/>
              <a:t>type </a:t>
            </a:r>
            <a:r>
              <a:rPr lang="ko-KR" altLang="en-US" b="1" dirty="0" smtClean="0"/>
              <a:t>속성을 </a:t>
            </a:r>
            <a:r>
              <a:rPr lang="en-US" altLang="ko-KR" b="1" dirty="0" smtClean="0"/>
              <a:t>"submit" </a:t>
            </a:r>
            <a:r>
              <a:rPr lang="ko-KR" altLang="en-US" b="1" dirty="0" smtClean="0"/>
              <a:t>또는 </a:t>
            </a:r>
            <a:r>
              <a:rPr lang="en-US" altLang="ko-KR" b="1" dirty="0" smtClean="0"/>
              <a:t>"reset"</a:t>
            </a:r>
            <a:r>
              <a:rPr lang="ko-KR" altLang="en-US" b="1" dirty="0" smtClean="0"/>
              <a:t>으로도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설정 가능</a:t>
            </a:r>
            <a:endParaRPr lang="ko-KR" altLang="en-US" b="1" dirty="0"/>
          </a:p>
          <a:p>
            <a:pPr lvl="1">
              <a:defRPr/>
            </a:pP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32772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 vert="horz" wrap="square" lIns="91440" tIns="45720" rIns="91440" bIns="45720" anchor="b" anchorCtr="0"/>
          <a:lstStyle/>
          <a:p>
            <a:pPr lvl="2">
              <a:defRPr/>
            </a:pPr>
            <a:r>
              <a:rPr lang="en-US" altLang="ko-KR" dirty="0">
                <a:latin typeface="맑은 고딕"/>
                <a:ea typeface="맑은 고딕"/>
                <a:cs typeface="맑은 고딕"/>
              </a:rPr>
              <a:t>HTML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&lt;button&gt;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284813" y="2973635"/>
            <a:ext cx="11390970" cy="838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&lt;button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 </a:t>
            </a:r>
            <a:r>
              <a:rPr lang="en-US" altLang="ko-KR" sz="2500" b="1" dirty="0" smtClean="0">
                <a:solidFill>
                  <a:schemeClr val="tx2"/>
                </a:solidFill>
                <a:latin typeface="Arial"/>
              </a:rPr>
              <a:t>type</a:t>
            </a:r>
            <a:r>
              <a:rPr lang="en-US" altLang="ko-KR" sz="2500" b="1" dirty="0" smtClean="0">
                <a:latin typeface="Arial"/>
              </a:rPr>
              <a:t>=</a:t>
            </a:r>
            <a:r>
              <a:rPr lang="en-US" altLang="ko-KR" sz="2500" b="1" dirty="0" smtClean="0">
                <a:solidFill>
                  <a:srgbClr val="6600FF"/>
                </a:solidFill>
                <a:latin typeface="Arial"/>
              </a:rPr>
              <a:t>"button"</a:t>
            </a:r>
            <a:r>
              <a:rPr lang="en-US" altLang="ko-KR" sz="2500" b="1" dirty="0" smtClean="0">
                <a:solidFill>
                  <a:schemeClr val="tx2"/>
                </a:solidFill>
                <a:latin typeface="Arial"/>
              </a:rPr>
              <a:t> </a:t>
            </a:r>
            <a:r>
              <a:rPr lang="en-US" altLang="ko-KR" sz="2500" b="1" dirty="0" err="1" smtClean="0">
                <a:solidFill>
                  <a:schemeClr val="tx2"/>
                </a:solidFill>
                <a:latin typeface="Arial"/>
              </a:rPr>
              <a:t>onclick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"alert('</a:t>
            </a:r>
            <a:r>
              <a:rPr lang="ko-KR" altLang="en-US" sz="2500" b="1" spc="-150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안녕하세요</a:t>
            </a:r>
            <a:r>
              <a:rPr lang="en-US" altLang="ko-KR" sz="2500" b="1" spc="-150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?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')"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&gt;</a:t>
            </a:r>
            <a:r>
              <a:rPr lang="ko-KR" altLang="en-US" sz="2500" b="1" spc="-150" dirty="0">
                <a:latin typeface="Arial"/>
                <a:ea typeface="+mn-ea"/>
                <a:cs typeface="+mn-cs"/>
              </a:rPr>
              <a:t>눌러보세요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!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&lt;/button</a:t>
            </a:r>
            <a:r>
              <a:rPr lang="en-US" altLang="ko-KR" sz="2500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endParaRPr lang="en-US" altLang="ko-KR" sz="2500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32769" name="_x442756016" descr="EMB00001a1c1296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5426439" y="3664637"/>
            <a:ext cx="5903457" cy="3360288"/>
          </a:xfrm>
          <a:prstGeom prst="rect">
            <a:avLst/>
          </a:prstGeom>
          <a:noFill/>
        </p:spPr>
      </p:pic>
      <p:sp>
        <p:nvSpPr>
          <p:cNvPr id="7" name="내용 개체 틀 2"/>
          <p:cNvSpPr txBox="1"/>
          <p:nvPr/>
        </p:nvSpPr>
        <p:spPr>
          <a:xfrm>
            <a:off x="488293" y="7563565"/>
            <a:ext cx="2967601" cy="83827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2500" b="1" dirty="0" smtClean="0">
                <a:solidFill>
                  <a:srgbClr val="0000FF"/>
                </a:solidFill>
                <a:latin typeface="Arial"/>
              </a:rPr>
              <a:t>input</a:t>
            </a:r>
            <a:r>
              <a:rPr lang="ko-KR" altLang="en-US" sz="2500" b="1" dirty="0" smtClean="0">
                <a:solidFill>
                  <a:srgbClr val="0000FF"/>
                </a:solidFill>
                <a:latin typeface="Arial"/>
              </a:rPr>
              <a:t>과 </a:t>
            </a:r>
            <a:r>
              <a:rPr lang="en-US" altLang="ko-KR" sz="2500" b="1" dirty="0" smtClean="0">
                <a:solidFill>
                  <a:srgbClr val="0000FF"/>
                </a:solidFill>
                <a:latin typeface="Arial"/>
              </a:rPr>
              <a:t>button</a:t>
            </a:r>
          </a:p>
          <a:p>
            <a:pPr marL="0" indent="0" algn="ctr">
              <a:buNone/>
              <a:defRPr/>
            </a:pPr>
            <a:r>
              <a:rPr lang="ko-KR" altLang="en-US" sz="2500" b="1" dirty="0" smtClean="0">
                <a:solidFill>
                  <a:srgbClr val="0000FF"/>
                </a:solidFill>
                <a:latin typeface="Arial"/>
              </a:rPr>
              <a:t>비교</a:t>
            </a:r>
            <a:endParaRPr lang="en-US" altLang="ko-KR" sz="2500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460093" y="7563565"/>
            <a:ext cx="7055507" cy="838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500" b="1" dirty="0" smtClean="0">
                <a:solidFill>
                  <a:srgbClr val="0000FF"/>
                </a:solidFill>
                <a:latin typeface="Arial"/>
              </a:rPr>
              <a:t>&lt;input  </a:t>
            </a:r>
            <a:r>
              <a:rPr lang="en-US" altLang="ko-KR" sz="2500" b="1" dirty="0" smtClean="0">
                <a:solidFill>
                  <a:schemeClr val="tx2"/>
                </a:solidFill>
                <a:latin typeface="Arial"/>
              </a:rPr>
              <a:t>type</a:t>
            </a:r>
            <a:r>
              <a:rPr lang="en-US" altLang="ko-KR" sz="2500" b="1" dirty="0" smtClean="0">
                <a:latin typeface="Arial"/>
              </a:rPr>
              <a:t>=</a:t>
            </a:r>
            <a:r>
              <a:rPr lang="en-US" altLang="ko-KR" sz="2500" b="1" dirty="0" smtClean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500" b="1" dirty="0" smtClean="0">
                <a:solidFill>
                  <a:srgbClr val="6600FF"/>
                </a:solidFill>
                <a:latin typeface="Arial"/>
              </a:rPr>
              <a:t>button" </a:t>
            </a:r>
            <a:r>
              <a:rPr lang="en-US" altLang="ko-KR" sz="2500" b="1" dirty="0" smtClean="0">
                <a:solidFill>
                  <a:schemeClr val="tx2"/>
                </a:solidFill>
                <a:latin typeface="Arial"/>
              </a:rPr>
              <a:t>value</a:t>
            </a:r>
            <a:r>
              <a:rPr lang="en-US" altLang="ko-KR" sz="2500" b="1" dirty="0" smtClean="0">
                <a:latin typeface="Arial"/>
              </a:rPr>
              <a:t>=</a:t>
            </a:r>
            <a:r>
              <a:rPr lang="en-US" altLang="ko-KR" sz="2500" b="1" dirty="0" smtClean="0">
                <a:solidFill>
                  <a:srgbClr val="6600FF"/>
                </a:solidFill>
                <a:latin typeface="Arial"/>
              </a:rPr>
              <a:t>“</a:t>
            </a:r>
            <a:r>
              <a:rPr lang="ko-KR" altLang="en-US" sz="2500" b="1" dirty="0" smtClean="0">
                <a:solidFill>
                  <a:srgbClr val="6600FF"/>
                </a:solidFill>
                <a:latin typeface="Arial"/>
              </a:rPr>
              <a:t>눌러보세요</a:t>
            </a:r>
            <a:r>
              <a:rPr lang="en-US" altLang="ko-KR" sz="2500" b="1" dirty="0" smtClean="0">
                <a:solidFill>
                  <a:srgbClr val="6600FF"/>
                </a:solidFill>
                <a:latin typeface="Arial"/>
              </a:rPr>
              <a:t>!"</a:t>
            </a:r>
            <a:r>
              <a:rPr lang="en-US" altLang="ko-KR" sz="2500" b="1" dirty="0" smtClean="0">
                <a:latin typeface="Arial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500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button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 </a:t>
            </a:r>
            <a:r>
              <a:rPr lang="en-US" altLang="ko-KR" sz="2500" b="1" dirty="0" smtClean="0">
                <a:solidFill>
                  <a:schemeClr val="tx2"/>
                </a:solidFill>
                <a:latin typeface="Arial"/>
              </a:rPr>
              <a:t>type</a:t>
            </a:r>
            <a:r>
              <a:rPr lang="en-US" altLang="ko-KR" sz="2500" b="1" dirty="0" smtClean="0">
                <a:latin typeface="Arial"/>
              </a:rPr>
              <a:t>=</a:t>
            </a:r>
            <a:r>
              <a:rPr lang="en-US" altLang="ko-KR" sz="2500" b="1" dirty="0" smtClean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500" b="1" dirty="0" smtClean="0">
                <a:solidFill>
                  <a:srgbClr val="6600FF"/>
                </a:solidFill>
                <a:latin typeface="Arial"/>
              </a:rPr>
              <a:t>button"</a:t>
            </a:r>
            <a:r>
              <a:rPr lang="en-US" altLang="ko-KR" sz="2500" b="1" dirty="0" smtClean="0">
                <a:latin typeface="Arial"/>
                <a:ea typeface="+mn-ea"/>
                <a:cs typeface="+mn-cs"/>
              </a:rPr>
              <a:t>&gt;</a:t>
            </a:r>
            <a:r>
              <a:rPr lang="ko-KR" altLang="en-US" sz="2500" b="1" spc="-150" dirty="0">
                <a:latin typeface="Arial"/>
                <a:ea typeface="+mn-ea"/>
                <a:cs typeface="+mn-cs"/>
              </a:rPr>
              <a:t>눌러보세요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!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&lt;/button</a:t>
            </a:r>
            <a:r>
              <a:rPr lang="en-US" altLang="ko-KR" sz="2500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endParaRPr lang="en-US" altLang="ko-KR" sz="2500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 vert="horz" wrap="square" lIns="91440" tIns="45720" rIns="91440" bIns="45720" anchor="t" anchorCtr="0"/>
          <a:lstStyle/>
          <a:p>
            <a:pPr lvl="0">
              <a:defRPr/>
            </a:pPr>
            <a:r>
              <a:rPr lang="en-US" altLang="ko-KR" b="1" dirty="0"/>
              <a:t>&lt;</a:t>
            </a:r>
            <a:r>
              <a:rPr lang="en-US" altLang="ko-KR" b="1" dirty="0" err="1"/>
              <a:t>textarea</a:t>
            </a:r>
            <a:r>
              <a:rPr lang="en-US" altLang="ko-KR" b="1" dirty="0"/>
              <a:t>&gt; : </a:t>
            </a:r>
            <a:r>
              <a:rPr lang="ko-KR" altLang="en-US" b="1" dirty="0"/>
              <a:t>여러 줄의 문자를 </a:t>
            </a:r>
            <a:r>
              <a:rPr lang="ko-KR" altLang="en-US" b="1" dirty="0" smtClean="0"/>
              <a:t>입력</a:t>
            </a:r>
            <a:endParaRPr lang="en-US" altLang="ko-KR" b="1" dirty="0" smtClean="0"/>
          </a:p>
          <a:p>
            <a:pPr lvl="1">
              <a:defRPr/>
            </a:pPr>
            <a:r>
              <a:rPr lang="en-US" altLang="ko-KR" b="1" dirty="0" smtClean="0"/>
              <a:t>rows : </a:t>
            </a:r>
            <a:r>
              <a:rPr lang="ko-KR" altLang="en-US" b="1" dirty="0" smtClean="0"/>
              <a:t>텍스트 영역에 표시되는 줄 수</a:t>
            </a:r>
            <a:endParaRPr lang="en-US" altLang="ko-KR" b="1" dirty="0" smtClean="0"/>
          </a:p>
          <a:p>
            <a:pPr lvl="1">
              <a:defRPr/>
            </a:pPr>
            <a:r>
              <a:rPr lang="en-US" altLang="ko-KR" b="1" dirty="0" smtClean="0"/>
              <a:t>cols : </a:t>
            </a:r>
            <a:r>
              <a:rPr lang="ko-KR" altLang="en-US" b="1" dirty="0" smtClean="0"/>
              <a:t>텍스트 영역의 보이는 너비</a:t>
            </a:r>
            <a:endParaRPr lang="ko-KR" altLang="en-US" b="1" dirty="0" smtClean="0"/>
          </a:p>
          <a:p>
            <a:pPr lvl="1">
              <a:defRPr/>
            </a:pP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386338" y="3479400"/>
            <a:ext cx="11159569" cy="2034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"getfeedback.jsp"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ko-KR" altLang="en-US" sz="2500" b="1" dirty="0" smtClean="0">
                <a:latin typeface="Arial"/>
                <a:ea typeface="+mn-ea"/>
                <a:cs typeface="+mn-cs"/>
              </a:rPr>
              <a:t>    고객의 </a:t>
            </a:r>
            <a:r>
              <a:rPr lang="ko-KR" altLang="en-US" sz="2500" b="1" dirty="0">
                <a:latin typeface="Arial"/>
                <a:ea typeface="+mn-ea"/>
                <a:cs typeface="+mn-cs"/>
              </a:rPr>
              <a:t>의견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500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500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</a:t>
            </a:r>
            <a:r>
              <a:rPr lang="en-US" altLang="ko-KR" sz="2500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textarea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"feedback"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rows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"5"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cols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"50"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&gt;&lt;/</a:t>
            </a:r>
            <a:r>
              <a:rPr lang="en-US" altLang="ko-KR" sz="2500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textarea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2049" name="_x243964864" descr="EMB0000166caaf2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2670106" y="5158524"/>
            <a:ext cx="8356970" cy="2816239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2052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 vert="horz" wrap="square" lIns="91440" tIns="45720" rIns="91440" bIns="45720" anchor="b" anchorCtr="0"/>
          <a:lstStyle/>
          <a:p>
            <a:pPr lvl="2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HTML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&lt;textarea&gt;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 vert="horz" wrap="square" lIns="91440" tIns="45720" rIns="91440" bIns="45720" anchor="t" anchorCtr="0"/>
          <a:lstStyle/>
          <a:p>
            <a:pPr lvl="0">
              <a:defRPr/>
            </a:pPr>
            <a:r>
              <a:rPr lang="en-US" altLang="ko-KR" b="1" dirty="0"/>
              <a:t>&lt;select&gt; : </a:t>
            </a:r>
            <a:r>
              <a:rPr lang="ko-KR" altLang="en-US" b="1" dirty="0" err="1"/>
              <a:t>콤보박스</a:t>
            </a:r>
            <a:r>
              <a:rPr lang="en-US" altLang="ko-KR" b="1" dirty="0"/>
              <a:t>(</a:t>
            </a:r>
            <a:r>
              <a:rPr lang="ko-KR" altLang="en-US" b="1" dirty="0" err="1"/>
              <a:t>드랍다운</a:t>
            </a:r>
            <a:r>
              <a:rPr lang="ko-KR" altLang="en-US" b="1" dirty="0"/>
              <a:t> 리스트</a:t>
            </a:r>
            <a:r>
              <a:rPr lang="en-US" altLang="ko-KR" b="1" dirty="0"/>
              <a:t>)</a:t>
            </a:r>
          </a:p>
          <a:p>
            <a:pPr lvl="1">
              <a:defRPr/>
            </a:pP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386338" y="2488367"/>
            <a:ext cx="11159569" cy="3950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""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&lt;select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"cars"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500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bmw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BMW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  <a:defRPr/>
            </a:pP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500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benz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Benz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  <a:defRPr/>
            </a:pP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500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hyundai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selected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500" b="1" dirty="0">
                <a:latin typeface="Arial"/>
                <a:ea typeface="+mn-ea"/>
                <a:cs typeface="+mn-cs"/>
              </a:rPr>
              <a:t>현대자동차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  <a:defRPr/>
            </a:pP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500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kia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500" b="1" dirty="0">
                <a:latin typeface="Arial"/>
                <a:ea typeface="+mn-ea"/>
                <a:cs typeface="+mn-cs"/>
              </a:rPr>
              <a:t>기아자동차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  <a:defRPr/>
            </a:pP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&lt;/select&gt;</a:t>
            </a:r>
          </a:p>
          <a:p>
            <a:pPr marL="0" indent="0">
              <a:buNone/>
              <a:defRPr/>
            </a:pP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3073" name="_x243964224" descr="EMB0000166caaf7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824110" y="5900225"/>
            <a:ext cx="9497961" cy="1714778"/>
          </a:xfrm>
          <a:prstGeom prst="rect">
            <a:avLst/>
          </a:prstGeom>
          <a:noFill/>
        </p:spPr>
      </p:pic>
      <p:pic>
        <p:nvPicPr>
          <p:cNvPr id="3075" name="_x243964544" descr="EMB0000166caafa"/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355589" y="7066185"/>
            <a:ext cx="2165131" cy="1539069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307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 vert="horz" wrap="square" lIns="91440" tIns="45720" rIns="91440" bIns="45720" anchor="b" anchorCtr="0"/>
          <a:lstStyle/>
          <a:p>
            <a:pPr lvl="2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HTML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&lt;select&gt;</a:t>
            </a:r>
          </a:p>
        </p:txBody>
      </p:sp>
      <p:sp>
        <p:nvSpPr>
          <p:cNvPr id="9" name="굽은 화살표 8"/>
          <p:cNvSpPr/>
          <p:nvPr/>
        </p:nvSpPr>
        <p:spPr>
          <a:xfrm flipV="1">
            <a:off x="3102964" y="7270229"/>
            <a:ext cx="1289153" cy="1139253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&lt;fieldset&gt; : </a:t>
            </a:r>
            <a:r>
              <a:rPr lang="ko-KR" altLang="en-US" b="1"/>
              <a:t>입력 요소를 그룹핑하는 데 사용되는 태그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그룹의 경계에 선을 그려준다</a:t>
            </a:r>
            <a:r>
              <a:rPr lang="en-US" altLang="ko-KR"/>
              <a:t>.</a:t>
            </a:r>
          </a:p>
          <a:p>
            <a:pPr lvl="1">
              <a:defRPr/>
            </a:pPr>
            <a:r>
              <a:rPr lang="en-US" altLang="ko-KR"/>
              <a:t>&lt;legend&gt;</a:t>
            </a:r>
            <a:r>
              <a:rPr lang="ko-KR" altLang="en-US"/>
              <a:t>를 사용하면 그룹에 제목을 붙일 수 있음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400778" y="3354051"/>
            <a:ext cx="11159569" cy="3601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  <a:defRPr/>
            </a:pP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&lt;fieldset&gt;</a:t>
            </a:r>
          </a:p>
          <a:p>
            <a:pPr marL="0" indent="0">
              <a:buNone/>
              <a:defRPr/>
            </a:pP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    &lt;legend&gt;</a:t>
            </a:r>
            <a:r>
              <a:rPr lang="ko-KR" altLang="en-US" sz="2500" b="1">
                <a:latin typeface="Arial"/>
                <a:ea typeface="+mn-ea"/>
                <a:cs typeface="+mn-cs"/>
              </a:rPr>
              <a:t>인적사항입력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&lt;/legend&gt;</a:t>
            </a:r>
          </a:p>
          <a:p>
            <a:pPr marL="0" indent="0">
              <a:buNone/>
              <a:defRPr/>
            </a:pPr>
            <a:r>
              <a:rPr lang="ko-KR" altLang="en-US" sz="2500" b="1">
                <a:latin typeface="Arial"/>
                <a:ea typeface="+mn-ea"/>
                <a:cs typeface="+mn-cs"/>
              </a:rPr>
              <a:t>        이름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:        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buNone/>
              <a:defRPr/>
            </a:pPr>
            <a:r>
              <a:rPr lang="ko-KR" altLang="en-US" sz="2500" b="1">
                <a:latin typeface="Arial"/>
                <a:ea typeface="+mn-ea"/>
                <a:cs typeface="+mn-cs"/>
              </a:rPr>
              <a:t>        전화번호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:    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buNone/>
              <a:defRPr/>
            </a:pPr>
            <a:r>
              <a:rPr lang="ko-KR" altLang="en-US" sz="2500" b="1">
                <a:latin typeface="Arial"/>
                <a:ea typeface="+mn-ea"/>
                <a:cs typeface="+mn-cs"/>
              </a:rPr>
              <a:t>        주소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:        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&lt;/fieldset&gt;</a:t>
            </a:r>
          </a:p>
          <a:p>
            <a:pPr marL="0" indent="0">
              <a:buNone/>
              <a:defRPr/>
            </a:pP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4097" name="_x11931488" descr="EMB0000166cab01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5636302" y="5812495"/>
            <a:ext cx="5846311" cy="2552232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4100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 vert="horz" wrap="square" lIns="91440" tIns="45720" rIns="91440" bIns="45720" anchor="b" anchorCtr="0"/>
          <a:lstStyle/>
          <a:p>
            <a:pPr lvl="2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HTML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&lt;fieldset&gt;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 dirty="0"/>
              <a:t>&lt;label&gt; : &lt;input&gt;</a:t>
            </a:r>
            <a:r>
              <a:rPr lang="ko-KR" altLang="en-US" b="1" dirty="0"/>
              <a:t>요소를 위한 레이블</a:t>
            </a:r>
            <a:r>
              <a:rPr lang="en-US" altLang="ko-KR" b="1" dirty="0"/>
              <a:t>(label)</a:t>
            </a:r>
            <a:r>
              <a:rPr lang="ko-KR" altLang="en-US" b="1" dirty="0"/>
              <a:t>을 정의함</a:t>
            </a:r>
            <a:endParaRPr lang="ko-KR" altLang="en-US" dirty="0"/>
          </a:p>
          <a:p>
            <a:pPr lvl="1">
              <a:defRPr/>
            </a:pPr>
            <a:r>
              <a:rPr lang="en-US" altLang="ko-KR" dirty="0"/>
              <a:t>&lt;label&gt; </a:t>
            </a:r>
            <a:r>
              <a:rPr lang="ko-KR" altLang="en-US" dirty="0"/>
              <a:t>태그의 속성 </a:t>
            </a:r>
            <a:r>
              <a:rPr lang="en-US" altLang="ko-KR" dirty="0"/>
              <a:t>for</a:t>
            </a:r>
            <a:r>
              <a:rPr lang="ko-KR" altLang="en-US" dirty="0"/>
              <a:t>를 사용하면 레이블과 </a:t>
            </a:r>
            <a:r>
              <a:rPr lang="en-US" altLang="ko-KR" dirty="0"/>
              <a:t>&lt;input&gt;</a:t>
            </a:r>
            <a:r>
              <a:rPr lang="ko-KR" altLang="en-US" dirty="0"/>
              <a:t>의 </a:t>
            </a:r>
            <a:r>
              <a:rPr lang="en-US" altLang="ko-KR" dirty="0"/>
              <a:t>id </a:t>
            </a:r>
            <a:r>
              <a:rPr lang="ko-KR" altLang="en-US" dirty="0"/>
              <a:t>속성을 통해 서로 연결할 수 있음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400778" y="3207895"/>
            <a:ext cx="11159569" cy="3252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"proc_form.jsp"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&lt;label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for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"male"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500" b="1" dirty="0">
                <a:latin typeface="Arial"/>
                <a:ea typeface="+mn-ea"/>
                <a:cs typeface="+mn-cs"/>
              </a:rPr>
              <a:t>남성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&lt;/label&gt;</a:t>
            </a:r>
          </a:p>
          <a:p>
            <a:pPr marL="0" indent="0">
              <a:buNone/>
              <a:defRPr/>
            </a:pPr>
            <a:r>
              <a:rPr lang="en-US" altLang="ko-KR" sz="2500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id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"male"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"male"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500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500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&lt;label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for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500" b="1" dirty="0">
                <a:latin typeface="Arial"/>
                <a:ea typeface="+mn-ea"/>
                <a:cs typeface="+mn-cs"/>
              </a:rPr>
              <a:t>여성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&lt;/label&gt;</a:t>
            </a:r>
          </a:p>
          <a:p>
            <a:pPr marL="0" indent="0">
              <a:buNone/>
              <a:defRPr/>
            </a:pPr>
            <a:r>
              <a:rPr lang="en-US" altLang="ko-KR" sz="2500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id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500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500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제출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pic>
        <p:nvPicPr>
          <p:cNvPr id="5121" name="_x11931408" descr="EMB0000166cab06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6971677" y="6005237"/>
            <a:ext cx="3931745" cy="2419235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124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 vert="horz" wrap="square" lIns="91440" tIns="45720" rIns="91440" bIns="45720" anchor="b" anchorCtr="0"/>
          <a:lstStyle/>
          <a:p>
            <a:pPr lvl="2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HTML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&lt;label&gt;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>
              <a:defRPr/>
            </a:pPr>
            <a:r>
              <a:rPr lang="ko-KR" altLang="en-US"/>
              <a:t>오디오 파일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800"/>
              <a:t>대부분의 오디오 테이터들은 크기가 매우 크기에 압축해 저장</a:t>
            </a:r>
          </a:p>
          <a:p>
            <a:pPr lvl="0">
              <a:defRPr/>
            </a:pPr>
            <a:r>
              <a:rPr lang="ko-KR" altLang="en-US" sz="2800"/>
              <a:t>압축하는 방식에 따라 손실 압축 포맷</a:t>
            </a:r>
            <a:r>
              <a:rPr lang="en-US" altLang="ko-KR" sz="2800"/>
              <a:t>,</a:t>
            </a:r>
            <a:r>
              <a:rPr lang="ko-KR" altLang="en-US" sz="2800"/>
              <a:t> 비손실 압축 포맷으로 구분</a:t>
            </a:r>
          </a:p>
          <a:p>
            <a:pPr lvl="0">
              <a:defRPr/>
            </a:pPr>
            <a:r>
              <a:rPr lang="en-US" altLang="ko-KR" sz="2800"/>
              <a:t>Wav : </a:t>
            </a:r>
            <a:r>
              <a:rPr lang="ko-KR" altLang="en-US" sz="2800"/>
              <a:t>비압축 포맷</a:t>
            </a:r>
            <a:r>
              <a:rPr lang="en-US" altLang="ko-KR" sz="2800"/>
              <a:t>.</a:t>
            </a:r>
            <a:r>
              <a:rPr lang="ko-KR" altLang="en-US" sz="2800"/>
              <a:t> 파일 크기가 큼</a:t>
            </a:r>
            <a:r>
              <a:rPr lang="en-US" altLang="ko-KR" sz="2800"/>
              <a:t>.</a:t>
            </a:r>
            <a:r>
              <a:rPr lang="ko-KR" altLang="en-US" sz="2800"/>
              <a:t> 윈도우에서 사용되는 표준 사운드 포맷</a:t>
            </a:r>
          </a:p>
          <a:p>
            <a:pPr lvl="0">
              <a:defRPr/>
            </a:pPr>
            <a:r>
              <a:rPr lang="en-US" altLang="ko-KR" sz="2800"/>
              <a:t>MP3 : MPEG-1</a:t>
            </a:r>
            <a:r>
              <a:rPr lang="ko-KR" altLang="en-US" sz="2800"/>
              <a:t> </a:t>
            </a:r>
            <a:r>
              <a:rPr lang="en-US" altLang="ko-KR" sz="2800"/>
              <a:t>Audio Layer-3</a:t>
            </a:r>
            <a:r>
              <a:rPr lang="ko-KR" altLang="en-US" sz="2800"/>
              <a:t>의 약자</a:t>
            </a:r>
            <a:r>
              <a:rPr lang="en-US" altLang="ko-KR" sz="2800"/>
              <a:t>.</a:t>
            </a:r>
            <a:r>
              <a:rPr lang="ko-KR" altLang="en-US" sz="2800"/>
              <a:t> 손실 오디오 압축 포맷</a:t>
            </a:r>
            <a:r>
              <a:rPr lang="en-US" altLang="ko-KR" sz="2800"/>
              <a:t>.</a:t>
            </a:r>
            <a:r>
              <a:rPr lang="ko-KR" altLang="en-US" sz="2800"/>
              <a:t> </a:t>
            </a:r>
            <a:r>
              <a:rPr lang="en-US" altLang="ko-KR" sz="2800"/>
              <a:t>MPEG</a:t>
            </a:r>
            <a:r>
              <a:rPr lang="ko-KR" altLang="en-US" sz="2800"/>
              <a:t>기술의 음성 압축 기술</a:t>
            </a:r>
            <a:endParaRPr lang="en-US" altLang="ko-KR" sz="2800"/>
          </a:p>
          <a:p>
            <a:pPr lvl="0">
              <a:defRPr/>
            </a:pPr>
            <a:r>
              <a:rPr lang="en-US" altLang="ko-KR" sz="2800"/>
              <a:t>Ogg : MP3</a:t>
            </a:r>
            <a:r>
              <a:rPr lang="ko-KR" altLang="en-US" sz="2800"/>
              <a:t>의</a:t>
            </a:r>
            <a:r>
              <a:rPr lang="en-US" altLang="ko-KR" sz="2800"/>
              <a:t> </a:t>
            </a:r>
            <a:r>
              <a:rPr lang="ko-KR" altLang="en-US" sz="2800"/>
              <a:t>대안으로</a:t>
            </a:r>
            <a:r>
              <a:rPr lang="en-US" altLang="ko-KR" sz="2800"/>
              <a:t> </a:t>
            </a:r>
            <a:r>
              <a:rPr lang="ko-KR" altLang="en-US" sz="2800"/>
              <a:t>다양한 포맷들을 지원하는 무료 오픈소스 컨테이너 포맷</a:t>
            </a:r>
          </a:p>
          <a:p>
            <a:pPr lvl="1">
              <a:defRPr/>
            </a:pPr>
            <a:r>
              <a:rPr lang="en-US" altLang="ko-KR" sz="2800"/>
              <a:t>Vorbis,FLAC, Speex</a:t>
            </a:r>
            <a:r>
              <a:rPr lang="ko-KR" altLang="en-US" sz="2800"/>
              <a:t> 등 오디오</a:t>
            </a:r>
            <a:r>
              <a:rPr lang="en-US" altLang="ko-KR" sz="2800"/>
              <a:t>,</a:t>
            </a:r>
            <a:r>
              <a:rPr lang="ko-KR" altLang="en-US" sz="2800"/>
              <a:t> 비디오</a:t>
            </a:r>
            <a:r>
              <a:rPr lang="en-US" altLang="ko-KR" sz="2800"/>
              <a:t>,</a:t>
            </a:r>
            <a:r>
              <a:rPr lang="ko-KR" altLang="en-US" sz="2800"/>
              <a:t> 자막 등 다양한 포맷 존재</a:t>
            </a:r>
          </a:p>
          <a:p>
            <a:pPr lvl="0">
              <a:defRPr/>
            </a:pPr>
            <a:endParaRPr lang="en-US" altLang="ko-KR" sz="2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67648" y="6705513"/>
          <a:ext cx="1020356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011"/>
                <a:gridCol w="1320762"/>
                <a:gridCol w="1797082"/>
                <a:gridCol w="2057776"/>
                <a:gridCol w="1713145"/>
                <a:gridCol w="1876787"/>
              </a:tblGrid>
              <a:tr h="22335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브라우저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IE 9 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Chrom 6 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Firefox 3.6 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Safari 5 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Opera 10 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이상</a:t>
                      </a:r>
                    </a:p>
                  </a:txBody>
                  <a:tcPr/>
                </a:tc>
              </a:tr>
              <a:tr h="22335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</a:tr>
              <a:tr h="22335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Wav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/>
                </a:tc>
              </a:tr>
              <a:tr h="22335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 vert="horz" wrap="square" lIns="91440" tIns="45720" rIns="91440" bIns="45720" anchor="t" anchorCtr="0"/>
          <a:lstStyle/>
          <a:p>
            <a:pPr lvl="0">
              <a:defRPr/>
            </a:pPr>
            <a:r>
              <a:rPr lang="ko-KR" altLang="en-US" b="1" dirty="0" err="1"/>
              <a:t>이메일</a:t>
            </a:r>
            <a:r>
              <a:rPr lang="ko-KR" altLang="en-US" b="1" dirty="0"/>
              <a:t> 입력</a:t>
            </a:r>
          </a:p>
          <a:p>
            <a:pPr lvl="1">
              <a:defRPr/>
            </a:pP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805308" y="2353456"/>
            <a:ext cx="10581382" cy="1826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500" b="1">
                <a:latin typeface="Arial"/>
                <a:ea typeface="+mn-ea"/>
                <a:cs typeface="+mn-cs"/>
              </a:rPr>
              <a:t>...</a:t>
            </a:r>
          </a:p>
          <a:p>
            <a:pPr marL="0" indent="0">
              <a:buNone/>
              <a:defRPr/>
            </a:pPr>
            <a:r>
              <a:rPr lang="ko-KR" altLang="en-US" sz="2500" b="1">
                <a:latin typeface="Arial"/>
                <a:ea typeface="+mn-ea"/>
                <a:cs typeface="+mn-cs"/>
              </a:rPr>
              <a:t>  이메일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: 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"email"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"email"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required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>
              <a:buNone/>
              <a:defRPr/>
            </a:pPr>
            <a:r>
              <a:rPr lang="en-US" altLang="ko-KR" sz="2500" b="1">
                <a:latin typeface="Arial"/>
                <a:ea typeface="+mn-ea"/>
                <a:cs typeface="+mn-cs"/>
              </a:rPr>
              <a:t>...</a:t>
            </a:r>
          </a:p>
        </p:txBody>
      </p:sp>
      <p:pic>
        <p:nvPicPr>
          <p:cNvPr id="12289" name="_x243964704" descr="EMB0000166cab1a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2780296" y="3913547"/>
            <a:ext cx="8174627" cy="2951948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12292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 vert="horz" wrap="square" lIns="91440" tIns="45720" rIns="91440" bIns="45720" anchor="b" anchorCtr="0"/>
          <a:lstStyle/>
          <a:p>
            <a:pPr lvl="0">
              <a:defRPr/>
            </a:pPr>
            <a:r>
              <a:rPr lang="ko-KR" altLang="en-US"/>
              <a:t>입력 예제</a:t>
            </a:r>
            <a:r>
              <a:rPr lang="en-US" altLang="ko-KR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 vert="horz" wrap="square" lIns="91440" tIns="45720" rIns="91440" bIns="45720" anchor="t" anchorCtr="0"/>
          <a:lstStyle/>
          <a:p>
            <a:pPr lvl="0">
              <a:defRPr/>
            </a:pPr>
            <a:r>
              <a:rPr lang="ko-KR" altLang="en-US" b="1" dirty="0"/>
              <a:t>전화번호 입력</a:t>
            </a:r>
          </a:p>
          <a:p>
            <a:pPr lvl="1">
              <a:defRPr/>
            </a:pP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745361" y="2396198"/>
            <a:ext cx="10085576" cy="2982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  <a:defRPr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전화번호 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tel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tel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required</a:t>
            </a:r>
          </a:p>
          <a:p>
            <a:pPr marL="0" indent="0">
              <a:buNone/>
              <a:defRPr/>
            </a:pP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        pattern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"[0-9]{3}-[0-9]{3,4}-[0-9]{4}"</a:t>
            </a:r>
          </a:p>
          <a:p>
            <a:pPr marL="0" indent="0">
              <a:buNone/>
              <a:defRPr/>
            </a:pP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          title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"010-1234-1234"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"Send"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 vert="horz" wrap="square" lIns="91440" tIns="45720" rIns="91440" bIns="45720" anchor="b" anchorCtr="0"/>
          <a:lstStyle/>
          <a:p>
            <a:pPr lvl="0">
              <a:defRPr/>
            </a:pPr>
            <a:r>
              <a:rPr lang="ko-KR" altLang="en-US"/>
              <a:t>입력 예제</a:t>
            </a:r>
            <a:r>
              <a:rPr lang="en-US" altLang="ko-KR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 vert="horz" wrap="square" lIns="91440" tIns="45720" rIns="91440" bIns="45720" anchor="t" anchorCtr="0"/>
          <a:lstStyle/>
          <a:p>
            <a:pPr lvl="0">
              <a:defRPr/>
            </a:pPr>
            <a:r>
              <a:rPr lang="ko-KR" altLang="en-US" b="1" dirty="0"/>
              <a:t>숫자 입력</a:t>
            </a:r>
          </a:p>
          <a:p>
            <a:pPr lvl="1">
              <a:defRPr/>
            </a:pP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408359" y="2457840"/>
            <a:ext cx="11022986" cy="2264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500" b="1" dirty="0">
                <a:latin typeface="Arial"/>
                <a:ea typeface="+mn-ea"/>
                <a:cs typeface="+mn-cs"/>
              </a:rPr>
              <a:t>...</a:t>
            </a:r>
          </a:p>
          <a:p>
            <a:pPr marL="0" indent="0">
              <a:buNone/>
              <a:defRPr/>
            </a:pPr>
            <a:r>
              <a:rPr lang="ko-KR" altLang="en-US" sz="2500" b="1" dirty="0">
                <a:latin typeface="Arial"/>
                <a:ea typeface="+mn-ea"/>
                <a:cs typeface="+mn-cs"/>
              </a:rPr>
              <a:t>신발사이즈</a:t>
            </a:r>
          </a:p>
          <a:p>
            <a:pPr marL="0" indent="0">
              <a:buNone/>
              <a:defRPr/>
            </a:pP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"number"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min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"230"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max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"290"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step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"10"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"260"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500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sho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500" b="1" dirty="0">
                <a:latin typeface="Arial"/>
                <a:ea typeface="+mn-ea"/>
                <a:cs typeface="+mn-cs"/>
              </a:rPr>
              <a:t>...</a:t>
            </a:r>
          </a:p>
        </p:txBody>
      </p:sp>
      <p:pic>
        <p:nvPicPr>
          <p:cNvPr id="13318" name="_x437452184" descr="EMB0000166cab23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647800" y="5835415"/>
            <a:ext cx="4663033" cy="75272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317" name="_x437452664" descr="EMB0000166cab24"/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841169" y="5835414"/>
            <a:ext cx="5575844" cy="71367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21323" y="5324909"/>
            <a:ext cx="825867" cy="4770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500" b="1" dirty="0" err="1">
                <a:solidFill>
                  <a:schemeClr val="bg1"/>
                </a:solidFill>
                <a:latin typeface="Arial"/>
                <a:ea typeface="+mn-ea"/>
                <a:cs typeface="+mn-cs"/>
              </a:rPr>
              <a:t>구글</a:t>
            </a:r>
            <a:endParaRPr lang="ko-KR" altLang="en-US" sz="2500" b="1" dirty="0">
              <a:solidFill>
                <a:schemeClr val="bg1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0696" y="5324909"/>
            <a:ext cx="1146468" cy="4770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500" b="1" dirty="0">
                <a:solidFill>
                  <a:schemeClr val="bg1"/>
                </a:solidFill>
                <a:latin typeface="Arial"/>
                <a:ea typeface="+mn-ea"/>
                <a:cs typeface="+mn-cs"/>
              </a:rPr>
              <a:t>오페라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13320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 vert="horz" wrap="square" lIns="91440" tIns="45720" rIns="91440" bIns="45720" anchor="b" anchorCtr="0"/>
          <a:lstStyle/>
          <a:p>
            <a:pPr lvl="0">
              <a:defRPr/>
            </a:pPr>
            <a:r>
              <a:rPr lang="ko-KR" altLang="en-US"/>
              <a:t>입력 예제</a:t>
            </a:r>
            <a:r>
              <a:rPr lang="en-US" altLang="ko-KR"/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556263" y="2434525"/>
            <a:ext cx="11079474" cy="1581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  <a:defRPr/>
            </a:pPr>
            <a:r>
              <a:rPr lang="en-US" altLang="ko-KR" sz="2500" b="1">
                <a:latin typeface="Arial"/>
                <a:ea typeface="+mn-ea"/>
                <a:cs typeface="+mn-cs"/>
              </a:rPr>
              <a:t>...</a:t>
            </a:r>
          </a:p>
          <a:p>
            <a:pPr marL="0" indent="0" algn="just">
              <a:buNone/>
              <a:defRPr/>
            </a:pPr>
            <a:r>
              <a:rPr lang="ko-KR" altLang="en-US" sz="2500" b="1">
                <a:latin typeface="Arial"/>
                <a:ea typeface="+mn-ea"/>
                <a:cs typeface="+mn-cs"/>
              </a:rPr>
              <a:t>    테니스 스킬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"range"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min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"1"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max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"10"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500" b="1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"1"</a:t>
            </a:r>
            <a:r>
              <a:rPr lang="en-US" altLang="ko-KR" sz="2500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algn="just">
              <a:buNone/>
              <a:defRPr/>
            </a:pPr>
            <a:r>
              <a:rPr lang="en-US" altLang="ko-KR" sz="2500" b="1">
                <a:latin typeface="Arial"/>
                <a:ea typeface="+mn-ea"/>
                <a:cs typeface="+mn-cs"/>
              </a:rPr>
              <a:t>...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274976" y="4669543"/>
            <a:ext cx="11604287" cy="206970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14340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 vert="horz" wrap="square" lIns="91440" tIns="45720" rIns="91440" bIns="45720" anchor="b" anchorCtr="0"/>
          <a:lstStyle/>
          <a:p>
            <a:pPr lvl="0">
              <a:defRPr/>
            </a:pPr>
            <a:r>
              <a:rPr lang="ko-KR" altLang="en-US"/>
              <a:t>입력 예제</a:t>
            </a:r>
            <a:r>
              <a:rPr lang="en-US" altLang="ko-KR"/>
              <a:t>5</a:t>
            </a:r>
          </a:p>
        </p:txBody>
      </p:sp>
      <p:sp>
        <p:nvSpPr>
          <p:cNvPr id="14341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 vert="horz" wrap="square" lIns="91440" tIns="45720" rIns="91440" bIns="45720" anchor="t" anchorCtr="0"/>
          <a:lstStyle/>
          <a:p>
            <a:pPr lvl="0">
              <a:defRPr/>
            </a:pPr>
            <a:r>
              <a:rPr lang="en-US" altLang="ko-KR" b="1"/>
              <a:t>range</a:t>
            </a:r>
            <a:r>
              <a:rPr lang="ko-KR" altLang="en-US" b="1"/>
              <a:t> 입력</a:t>
            </a:r>
          </a:p>
          <a:p>
            <a:pPr lvl="1">
              <a:defRPr/>
            </a:pPr>
            <a:endParaRPr lang="en-US" altLang="ko-KR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내용 개체 틀 2"/>
          <p:cNvSpPr>
            <a:spLocks noGrp="1"/>
          </p:cNvSpPr>
          <p:nvPr/>
        </p:nvSpPr>
        <p:spPr>
          <a:xfrm>
            <a:off x="449383" y="18850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marL="445550" lvl="0" indent="-445550" algn="l" rtl="0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kumimoji="1" lang="ko-KR" altLang="en-US" sz="3119" b="1" i="0" u="none" strike="noStrike" kern="1200" cap="none" normalizeH="0" baseline="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날짜 입력</a:t>
            </a:r>
          </a:p>
          <a:p>
            <a:pPr marL="965359" lvl="1" indent="-371292" algn="l" rtl="0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/>
            </a:pPr>
            <a:r>
              <a:rPr kumimoji="1" lang="en-US" altLang="ko-KR" sz="2599" b="0" i="0" u="none" strike="noStrike" kern="1200" cap="none" normalizeH="0" baseline="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date : </a:t>
            </a:r>
            <a:r>
              <a:rPr kumimoji="1" lang="ko-KR" altLang="en-US" sz="2599" b="0" i="0" u="none" strike="noStrike" kern="1200" cap="none" normalizeH="0" baseline="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날짜 입력</a:t>
            </a:r>
          </a:p>
          <a:p>
            <a:pPr marL="965359" lvl="1" indent="-371292" algn="l" rtl="0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/>
            </a:pPr>
            <a:r>
              <a:rPr kumimoji="1" lang="ko-KR" altLang="en-US" sz="2599" b="0" i="0" u="none" strike="noStrike" kern="1200" cap="none" normalizeH="0" baseline="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month </a:t>
            </a:r>
            <a:r>
              <a:rPr kumimoji="1" lang="en-US" altLang="ko-KR" sz="2599" b="0" i="0" u="none" strike="noStrike" kern="1200" cap="none" normalizeH="0" baseline="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:</a:t>
            </a:r>
            <a:r>
              <a:rPr kumimoji="1" lang="ko-KR" altLang="en-US" sz="2599" b="0" i="0" u="none" strike="noStrike" kern="1200" cap="none" normalizeH="0" baseline="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 월 입력</a:t>
            </a:r>
          </a:p>
          <a:p>
            <a:pPr marL="965359" lvl="1" indent="-371292" algn="l" rtl="0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/>
            </a:pPr>
            <a:r>
              <a:rPr kumimoji="1" lang="ko-KR" altLang="en-US" sz="2599" b="0" i="0" u="none" strike="noStrike" kern="1200" cap="none" normalizeH="0" baseline="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week </a:t>
            </a:r>
            <a:r>
              <a:rPr kumimoji="1" lang="en-US" altLang="ko-KR" sz="2599" b="0" i="0" u="none" strike="noStrike" kern="1200" cap="none" normalizeH="0" baseline="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:</a:t>
            </a:r>
            <a:r>
              <a:rPr kumimoji="1" lang="ko-KR" altLang="en-US" sz="2599" b="0" i="0" u="none" strike="noStrike" kern="1200" cap="none" normalizeH="0" baseline="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 주 입력</a:t>
            </a:r>
          </a:p>
          <a:p>
            <a:pPr marL="965359" lvl="1" indent="-371292" algn="l" rtl="0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/>
            </a:pPr>
            <a:r>
              <a:rPr kumimoji="1" lang="ko-KR" altLang="en-US" sz="2599" b="0" i="0" u="none" strike="noStrike" kern="1200" cap="none" normalizeH="0" baseline="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time </a:t>
            </a:r>
            <a:r>
              <a:rPr kumimoji="1" lang="en-US" altLang="ko-KR" sz="2599" b="0" i="0" u="none" strike="noStrike" kern="1200" cap="none" normalizeH="0" baseline="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:</a:t>
            </a:r>
            <a:r>
              <a:rPr kumimoji="1" lang="ko-KR" altLang="en-US" sz="2599" b="0" i="0" u="none" strike="noStrike" kern="1200" cap="none" normalizeH="0" baseline="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 시간 입력</a:t>
            </a:r>
          </a:p>
          <a:p>
            <a:pPr marL="965359" lvl="1" indent="-371292" algn="l" rtl="0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/>
            </a:pPr>
            <a:r>
              <a:rPr kumimoji="1" lang="ko-KR" altLang="en-US" sz="2599" b="0" i="0" u="none" strike="noStrike" kern="1200" cap="none" normalizeH="0" baseline="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datetime </a:t>
            </a:r>
            <a:r>
              <a:rPr kumimoji="1" lang="en-US" altLang="ko-KR" sz="2599" b="0" i="0" u="none" strike="noStrike" kern="1200" cap="none" normalizeH="0" baseline="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:</a:t>
            </a:r>
            <a:r>
              <a:rPr kumimoji="1" lang="ko-KR" altLang="en-US" sz="2599" b="0" i="0" u="none" strike="noStrike" kern="1200" cap="none" normalizeH="0" baseline="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 날짜와 시간을 입력</a:t>
            </a:r>
            <a:r>
              <a:rPr kumimoji="1" lang="en-US" altLang="ko-KR" sz="2599" b="0" i="0" u="none" strike="noStrike" kern="1200" cap="none" normalizeH="0" baseline="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,</a:t>
            </a:r>
            <a:r>
              <a:rPr kumimoji="1" lang="ko-KR" altLang="en-US" sz="2599" b="0" i="0" u="none" strike="noStrike" kern="1200" cap="none" normalizeH="0" baseline="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 국제 표준 시간대</a:t>
            </a:r>
          </a:p>
          <a:p>
            <a:pPr marL="965359" lvl="1" indent="-371292" algn="l" rtl="0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/>
            </a:pPr>
            <a:r>
              <a:rPr kumimoji="1" lang="ko-KR" altLang="en-US" sz="2599" b="0" i="0" u="none" strike="noStrike" kern="1200" cap="none" normalizeH="0" baseline="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datetime-local </a:t>
            </a:r>
            <a:r>
              <a:rPr kumimoji="1" lang="en-US" altLang="ko-KR" sz="2599" b="0" i="0" u="none" strike="noStrike" kern="1200" cap="none" normalizeH="0" baseline="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:</a:t>
            </a:r>
            <a:r>
              <a:rPr kumimoji="1" lang="ko-KR" altLang="en-US" sz="2599" b="0" i="0" u="none" strike="noStrike" kern="1200" cap="none" normalizeH="0" baseline="0" dirty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 날짜와 시간을 입력, 지역 표준 시간대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573828" y="5558530"/>
            <a:ext cx="10619054" cy="1299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t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  <a:defRPr/>
            </a:pPr>
            <a:r>
              <a:rPr lang="en-US" altLang="ko-KR" sz="2500" b="1" dirty="0">
                <a:latin typeface="Arial"/>
                <a:ea typeface="+mn-ea"/>
                <a:cs typeface="+mn-cs"/>
              </a:rPr>
              <a:t>...  </a:t>
            </a:r>
          </a:p>
          <a:p>
            <a:pPr marL="0" indent="0" algn="just">
              <a:buNone/>
              <a:defRPr/>
            </a:pPr>
            <a:r>
              <a:rPr lang="ko-KR" altLang="en-US" sz="2500" b="1" dirty="0">
                <a:latin typeface="Arial"/>
                <a:ea typeface="+mn-ea"/>
                <a:cs typeface="+mn-cs"/>
              </a:rPr>
              <a:t>  생일 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"date"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500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"b</a:t>
            </a:r>
            <a:r>
              <a:rPr lang="en-US" altLang="ko-KR" sz="2500" b="1" dirty="0" smtClean="0">
                <a:solidFill>
                  <a:srgbClr val="6600FF"/>
                </a:solidFill>
                <a:latin typeface="Arial"/>
              </a:rPr>
              <a:t>irthday</a:t>
            </a:r>
            <a:r>
              <a:rPr lang="en-US" altLang="ko-KR" sz="2500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500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endParaRPr lang="en-US" altLang="ko-KR" sz="2500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 algn="just">
              <a:buNone/>
              <a:defRPr/>
            </a:pPr>
            <a:r>
              <a:rPr lang="en-US" altLang="ko-KR" sz="2500" b="1" dirty="0">
                <a:latin typeface="Arial"/>
                <a:ea typeface="+mn-ea"/>
                <a:cs typeface="+mn-cs"/>
              </a:rPr>
              <a:t>...</a:t>
            </a:r>
          </a:p>
        </p:txBody>
      </p:sp>
      <p:pic>
        <p:nvPicPr>
          <p:cNvPr id="15361" name="_x243964624" descr="EMB0000166cab59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7671202" y="5642001"/>
            <a:ext cx="3243268" cy="2881180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1109341" y="713443"/>
            <a:ext cx="9701398" cy="990071"/>
          </a:xfrm>
        </p:spPr>
        <p:txBody>
          <a:bodyPr vert="horz" wrap="square" lIns="91440" tIns="45720" rIns="91440" bIns="45720" anchor="b" anchorCtr="0"/>
          <a:lstStyle/>
          <a:p>
            <a:pPr lvl="0">
              <a:defRPr/>
            </a:pPr>
            <a:r>
              <a:rPr lang="ko-KR" altLang="en-US"/>
              <a:t>입력 예제</a:t>
            </a:r>
            <a:r>
              <a:rPr lang="en-US" altLang="ko-KR"/>
              <a:t>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588663" y="2583545"/>
            <a:ext cx="11014672" cy="1343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  <a:defRPr/>
            </a:pPr>
            <a:r>
              <a:rPr lang="en-US" altLang="ko-KR" sz="2500" b="1" dirty="0">
                <a:latin typeface="Arial"/>
                <a:ea typeface="+mn-ea"/>
                <a:cs typeface="+mn-cs"/>
              </a:rPr>
              <a:t>...  </a:t>
            </a:r>
          </a:p>
          <a:p>
            <a:pPr marL="0" indent="0" algn="just">
              <a:buNone/>
              <a:defRPr/>
            </a:pPr>
            <a:r>
              <a:rPr lang="ko-KR" altLang="en-US" sz="2500" b="1" dirty="0">
                <a:latin typeface="Arial"/>
                <a:ea typeface="+mn-ea"/>
                <a:cs typeface="+mn-cs"/>
              </a:rPr>
              <a:t>   색상선택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"color"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500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500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500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"color"</a:t>
            </a:r>
            <a:r>
              <a:rPr lang="en-US" altLang="ko-KR" sz="2500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algn="just">
              <a:buNone/>
              <a:defRPr/>
            </a:pPr>
            <a:r>
              <a:rPr lang="en-US" altLang="ko-KR" sz="2500" b="1" dirty="0">
                <a:latin typeface="Arial"/>
                <a:ea typeface="+mn-ea"/>
                <a:cs typeface="+mn-cs"/>
              </a:rPr>
              <a:t>...</a:t>
            </a:r>
          </a:p>
        </p:txBody>
      </p:sp>
      <p:pic>
        <p:nvPicPr>
          <p:cNvPr id="16385" name="_x11931488" descr="EMB0000166cab61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310321" y="4105773"/>
            <a:ext cx="2809327" cy="1197332"/>
          </a:xfrm>
          <a:prstGeom prst="rect">
            <a:avLst/>
          </a:prstGeom>
          <a:noFill/>
        </p:spPr>
      </p:pic>
      <p:pic>
        <p:nvPicPr>
          <p:cNvPr id="16387" name="_x126639264" descr="EMB0000166cab64"/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330766" y="5123618"/>
            <a:ext cx="6552878" cy="2928960"/>
          </a:xfrm>
          <a:prstGeom prst="rect">
            <a:avLst/>
          </a:prstGeom>
          <a:noFill/>
        </p:spPr>
      </p:pic>
      <p:sp>
        <p:nvSpPr>
          <p:cNvPr id="8" name="자유형 7"/>
          <p:cNvSpPr/>
          <p:nvPr/>
        </p:nvSpPr>
        <p:spPr>
          <a:xfrm>
            <a:off x="3954590" y="4663022"/>
            <a:ext cx="4282819" cy="1188085"/>
          </a:xfrm>
          <a:custGeom>
            <a:avLst/>
            <a:gdLst>
              <a:gd name="connsiteX0" fmla="*/ 0 w 3296237"/>
              <a:gd name="connsiteY0" fmla="*/ 57150 h 914400"/>
              <a:gd name="connsiteX1" fmla="*/ 161925 w 3296237"/>
              <a:gd name="connsiteY1" fmla="*/ 38100 h 914400"/>
              <a:gd name="connsiteX2" fmla="*/ 657225 w 3296237"/>
              <a:gd name="connsiteY2" fmla="*/ 28575 h 914400"/>
              <a:gd name="connsiteX3" fmla="*/ 781050 w 3296237"/>
              <a:gd name="connsiteY3" fmla="*/ 19050 h 914400"/>
              <a:gd name="connsiteX4" fmla="*/ 914400 w 3296237"/>
              <a:gd name="connsiteY4" fmla="*/ 0 h 914400"/>
              <a:gd name="connsiteX5" fmla="*/ 2200275 w 3296237"/>
              <a:gd name="connsiteY5" fmla="*/ 19050 h 914400"/>
              <a:gd name="connsiteX6" fmla="*/ 2381250 w 3296237"/>
              <a:gd name="connsiteY6" fmla="*/ 38100 h 914400"/>
              <a:gd name="connsiteX7" fmla="*/ 2476500 w 3296237"/>
              <a:gd name="connsiteY7" fmla="*/ 57150 h 914400"/>
              <a:gd name="connsiteX8" fmla="*/ 2562225 w 3296237"/>
              <a:gd name="connsiteY8" fmla="*/ 66675 h 914400"/>
              <a:gd name="connsiteX9" fmla="*/ 2638425 w 3296237"/>
              <a:gd name="connsiteY9" fmla="*/ 76200 h 914400"/>
              <a:gd name="connsiteX10" fmla="*/ 2705100 w 3296237"/>
              <a:gd name="connsiteY10" fmla="*/ 85725 h 914400"/>
              <a:gd name="connsiteX11" fmla="*/ 2771775 w 3296237"/>
              <a:gd name="connsiteY11" fmla="*/ 104775 h 914400"/>
              <a:gd name="connsiteX12" fmla="*/ 2886075 w 3296237"/>
              <a:gd name="connsiteY12" fmla="*/ 123825 h 914400"/>
              <a:gd name="connsiteX13" fmla="*/ 2924175 w 3296237"/>
              <a:gd name="connsiteY13" fmla="*/ 142875 h 914400"/>
              <a:gd name="connsiteX14" fmla="*/ 2962275 w 3296237"/>
              <a:gd name="connsiteY14" fmla="*/ 152400 h 914400"/>
              <a:gd name="connsiteX15" fmla="*/ 3028950 w 3296237"/>
              <a:gd name="connsiteY15" fmla="*/ 190500 h 914400"/>
              <a:gd name="connsiteX16" fmla="*/ 3086100 w 3296237"/>
              <a:gd name="connsiteY16" fmla="*/ 257175 h 914400"/>
              <a:gd name="connsiteX17" fmla="*/ 3114675 w 3296237"/>
              <a:gd name="connsiteY17" fmla="*/ 304800 h 914400"/>
              <a:gd name="connsiteX18" fmla="*/ 3152775 w 3296237"/>
              <a:gd name="connsiteY18" fmla="*/ 361950 h 914400"/>
              <a:gd name="connsiteX19" fmla="*/ 3171825 w 3296237"/>
              <a:gd name="connsiteY19" fmla="*/ 390525 h 914400"/>
              <a:gd name="connsiteX20" fmla="*/ 3219450 w 3296237"/>
              <a:gd name="connsiteY20" fmla="*/ 476250 h 914400"/>
              <a:gd name="connsiteX21" fmla="*/ 3228975 w 3296237"/>
              <a:gd name="connsiteY21" fmla="*/ 504825 h 914400"/>
              <a:gd name="connsiteX22" fmla="*/ 3248025 w 3296237"/>
              <a:gd name="connsiteY22" fmla="*/ 542925 h 914400"/>
              <a:gd name="connsiteX23" fmla="*/ 3276600 w 3296237"/>
              <a:gd name="connsiteY23" fmla="*/ 609600 h 914400"/>
              <a:gd name="connsiteX24" fmla="*/ 3295650 w 3296237"/>
              <a:gd name="connsiteY24" fmla="*/ 819150 h 914400"/>
              <a:gd name="connsiteX25" fmla="*/ 3295650 w 3296237"/>
              <a:gd name="connsiteY2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296237" h="914400">
                <a:moveTo>
                  <a:pt x="0" y="57150"/>
                </a:moveTo>
                <a:cubicBezTo>
                  <a:pt x="68068" y="43536"/>
                  <a:pt x="71749" y="40918"/>
                  <a:pt x="161925" y="38100"/>
                </a:cubicBezTo>
                <a:cubicBezTo>
                  <a:pt x="326975" y="32942"/>
                  <a:pt x="492125" y="31750"/>
                  <a:pt x="657225" y="28575"/>
                </a:cubicBezTo>
                <a:cubicBezTo>
                  <a:pt x="698500" y="25400"/>
                  <a:pt x="739906" y="23622"/>
                  <a:pt x="781050" y="19050"/>
                </a:cubicBezTo>
                <a:cubicBezTo>
                  <a:pt x="825677" y="14091"/>
                  <a:pt x="869499" y="0"/>
                  <a:pt x="914400" y="0"/>
                </a:cubicBezTo>
                <a:cubicBezTo>
                  <a:pt x="1343072" y="0"/>
                  <a:pt x="1771650" y="12700"/>
                  <a:pt x="2200275" y="19050"/>
                </a:cubicBezTo>
                <a:lnTo>
                  <a:pt x="2381250" y="38100"/>
                </a:lnTo>
                <a:cubicBezTo>
                  <a:pt x="2413233" y="43150"/>
                  <a:pt x="2444517" y="52100"/>
                  <a:pt x="2476500" y="57150"/>
                </a:cubicBezTo>
                <a:cubicBezTo>
                  <a:pt x="2504899" y="61634"/>
                  <a:pt x="2533671" y="63316"/>
                  <a:pt x="2562225" y="66675"/>
                </a:cubicBezTo>
                <a:lnTo>
                  <a:pt x="2638425" y="76200"/>
                </a:lnTo>
                <a:cubicBezTo>
                  <a:pt x="2660679" y="79167"/>
                  <a:pt x="2683148" y="81021"/>
                  <a:pt x="2705100" y="85725"/>
                </a:cubicBezTo>
                <a:cubicBezTo>
                  <a:pt x="2727701" y="90568"/>
                  <a:pt x="2749156" y="100013"/>
                  <a:pt x="2771775" y="104775"/>
                </a:cubicBezTo>
                <a:cubicBezTo>
                  <a:pt x="2809572" y="112732"/>
                  <a:pt x="2847975" y="117475"/>
                  <a:pt x="2886075" y="123825"/>
                </a:cubicBezTo>
                <a:cubicBezTo>
                  <a:pt x="2898775" y="130175"/>
                  <a:pt x="2910880" y="137889"/>
                  <a:pt x="2924175" y="142875"/>
                </a:cubicBezTo>
                <a:cubicBezTo>
                  <a:pt x="2936432" y="147472"/>
                  <a:pt x="2950018" y="147803"/>
                  <a:pt x="2962275" y="152400"/>
                </a:cubicBezTo>
                <a:cubicBezTo>
                  <a:pt x="2979214" y="158752"/>
                  <a:pt x="3013876" y="177939"/>
                  <a:pt x="3028950" y="190500"/>
                </a:cubicBezTo>
                <a:cubicBezTo>
                  <a:pt x="3051024" y="208895"/>
                  <a:pt x="3070333" y="233525"/>
                  <a:pt x="3086100" y="257175"/>
                </a:cubicBezTo>
                <a:cubicBezTo>
                  <a:pt x="3096369" y="272579"/>
                  <a:pt x="3104736" y="289181"/>
                  <a:pt x="3114675" y="304800"/>
                </a:cubicBezTo>
                <a:cubicBezTo>
                  <a:pt x="3126967" y="324116"/>
                  <a:pt x="3140075" y="342900"/>
                  <a:pt x="3152775" y="361950"/>
                </a:cubicBezTo>
                <a:cubicBezTo>
                  <a:pt x="3159125" y="371475"/>
                  <a:pt x="3167573" y="379896"/>
                  <a:pt x="3171825" y="390525"/>
                </a:cubicBezTo>
                <a:cubicBezTo>
                  <a:pt x="3196771" y="452890"/>
                  <a:pt x="3180616" y="424472"/>
                  <a:pt x="3219450" y="476250"/>
                </a:cubicBezTo>
                <a:cubicBezTo>
                  <a:pt x="3222625" y="485775"/>
                  <a:pt x="3225020" y="495597"/>
                  <a:pt x="3228975" y="504825"/>
                </a:cubicBezTo>
                <a:cubicBezTo>
                  <a:pt x="3234568" y="517876"/>
                  <a:pt x="3243039" y="529630"/>
                  <a:pt x="3248025" y="542925"/>
                </a:cubicBezTo>
                <a:cubicBezTo>
                  <a:pt x="3274385" y="613219"/>
                  <a:pt x="3237994" y="551692"/>
                  <a:pt x="3276600" y="609600"/>
                </a:cubicBezTo>
                <a:cubicBezTo>
                  <a:pt x="3287578" y="697425"/>
                  <a:pt x="3291394" y="717011"/>
                  <a:pt x="3295650" y="819150"/>
                </a:cubicBezTo>
                <a:cubicBezTo>
                  <a:pt x="3296972" y="850872"/>
                  <a:pt x="3295650" y="882650"/>
                  <a:pt x="3295650" y="9144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tailEnd type="arrow" w="med" len="med"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>
              <a:defRPr/>
            </a:pPr>
            <a:endParaRPr lang="ko-KR" altLang="en-US" sz="2339">
              <a:latin typeface="Arial"/>
              <a:ea typeface="+mn-ea"/>
              <a:cs typeface="+mn-cs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778746" y="6051809"/>
            <a:ext cx="618795" cy="917252"/>
          </a:xfrm>
          <a:custGeom>
            <a:avLst/>
            <a:gdLst>
              <a:gd name="connsiteX0" fmla="*/ 142875 w 476250"/>
              <a:gd name="connsiteY0" fmla="*/ 0 h 705955"/>
              <a:gd name="connsiteX1" fmla="*/ 104775 w 476250"/>
              <a:gd name="connsiteY1" fmla="*/ 95250 h 705955"/>
              <a:gd name="connsiteX2" fmla="*/ 76200 w 476250"/>
              <a:gd name="connsiteY2" fmla="*/ 142875 h 705955"/>
              <a:gd name="connsiteX3" fmla="*/ 57150 w 476250"/>
              <a:gd name="connsiteY3" fmla="*/ 190500 h 705955"/>
              <a:gd name="connsiteX4" fmla="*/ 38100 w 476250"/>
              <a:gd name="connsiteY4" fmla="*/ 228600 h 705955"/>
              <a:gd name="connsiteX5" fmla="*/ 28575 w 476250"/>
              <a:gd name="connsiteY5" fmla="*/ 257175 h 705955"/>
              <a:gd name="connsiteX6" fmla="*/ 9525 w 476250"/>
              <a:gd name="connsiteY6" fmla="*/ 285750 h 705955"/>
              <a:gd name="connsiteX7" fmla="*/ 0 w 476250"/>
              <a:gd name="connsiteY7" fmla="*/ 323850 h 705955"/>
              <a:gd name="connsiteX8" fmla="*/ 28575 w 476250"/>
              <a:gd name="connsiteY8" fmla="*/ 504825 h 705955"/>
              <a:gd name="connsiteX9" fmla="*/ 38100 w 476250"/>
              <a:gd name="connsiteY9" fmla="*/ 533400 h 705955"/>
              <a:gd name="connsiteX10" fmla="*/ 95250 w 476250"/>
              <a:gd name="connsiteY10" fmla="*/ 581025 h 705955"/>
              <a:gd name="connsiteX11" fmla="*/ 123825 w 476250"/>
              <a:gd name="connsiteY11" fmla="*/ 600075 h 705955"/>
              <a:gd name="connsiteX12" fmla="*/ 161925 w 476250"/>
              <a:gd name="connsiteY12" fmla="*/ 628650 h 705955"/>
              <a:gd name="connsiteX13" fmla="*/ 228600 w 476250"/>
              <a:gd name="connsiteY13" fmla="*/ 657225 h 705955"/>
              <a:gd name="connsiteX14" fmla="*/ 266700 w 476250"/>
              <a:gd name="connsiteY14" fmla="*/ 676275 h 705955"/>
              <a:gd name="connsiteX15" fmla="*/ 342900 w 476250"/>
              <a:gd name="connsiteY15" fmla="*/ 695325 h 705955"/>
              <a:gd name="connsiteX16" fmla="*/ 371475 w 476250"/>
              <a:gd name="connsiteY16" fmla="*/ 704850 h 705955"/>
              <a:gd name="connsiteX17" fmla="*/ 476250 w 476250"/>
              <a:gd name="connsiteY17" fmla="*/ 704850 h 70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6250" h="705955">
                <a:moveTo>
                  <a:pt x="142875" y="0"/>
                </a:moveTo>
                <a:cubicBezTo>
                  <a:pt x="130175" y="31750"/>
                  <a:pt x="122369" y="65927"/>
                  <a:pt x="104775" y="95250"/>
                </a:cubicBezTo>
                <a:cubicBezTo>
                  <a:pt x="95250" y="111125"/>
                  <a:pt x="84479" y="126316"/>
                  <a:pt x="76200" y="142875"/>
                </a:cubicBezTo>
                <a:cubicBezTo>
                  <a:pt x="68554" y="158168"/>
                  <a:pt x="64094" y="174876"/>
                  <a:pt x="57150" y="190500"/>
                </a:cubicBezTo>
                <a:cubicBezTo>
                  <a:pt x="51383" y="203475"/>
                  <a:pt x="43693" y="215549"/>
                  <a:pt x="38100" y="228600"/>
                </a:cubicBezTo>
                <a:cubicBezTo>
                  <a:pt x="34145" y="237828"/>
                  <a:pt x="33065" y="248195"/>
                  <a:pt x="28575" y="257175"/>
                </a:cubicBezTo>
                <a:cubicBezTo>
                  <a:pt x="23455" y="267414"/>
                  <a:pt x="15875" y="276225"/>
                  <a:pt x="9525" y="285750"/>
                </a:cubicBezTo>
                <a:cubicBezTo>
                  <a:pt x="6350" y="298450"/>
                  <a:pt x="0" y="310759"/>
                  <a:pt x="0" y="323850"/>
                </a:cubicBezTo>
                <a:cubicBezTo>
                  <a:pt x="0" y="434501"/>
                  <a:pt x="1802" y="424505"/>
                  <a:pt x="28575" y="504825"/>
                </a:cubicBezTo>
                <a:cubicBezTo>
                  <a:pt x="31750" y="514350"/>
                  <a:pt x="29746" y="527831"/>
                  <a:pt x="38100" y="533400"/>
                </a:cubicBezTo>
                <a:cubicBezTo>
                  <a:pt x="109046" y="580698"/>
                  <a:pt x="21911" y="519909"/>
                  <a:pt x="95250" y="581025"/>
                </a:cubicBezTo>
                <a:cubicBezTo>
                  <a:pt x="104044" y="588354"/>
                  <a:pt x="114510" y="593421"/>
                  <a:pt x="123825" y="600075"/>
                </a:cubicBezTo>
                <a:cubicBezTo>
                  <a:pt x="136743" y="609302"/>
                  <a:pt x="148463" y="620236"/>
                  <a:pt x="161925" y="628650"/>
                </a:cubicBezTo>
                <a:cubicBezTo>
                  <a:pt x="207875" y="657369"/>
                  <a:pt x="187354" y="639548"/>
                  <a:pt x="228600" y="657225"/>
                </a:cubicBezTo>
                <a:cubicBezTo>
                  <a:pt x="241651" y="662818"/>
                  <a:pt x="253230" y="671785"/>
                  <a:pt x="266700" y="676275"/>
                </a:cubicBezTo>
                <a:cubicBezTo>
                  <a:pt x="291538" y="684554"/>
                  <a:pt x="318062" y="687046"/>
                  <a:pt x="342900" y="695325"/>
                </a:cubicBezTo>
                <a:cubicBezTo>
                  <a:pt x="352425" y="698500"/>
                  <a:pt x="361460" y="704135"/>
                  <a:pt x="371475" y="704850"/>
                </a:cubicBezTo>
                <a:cubicBezTo>
                  <a:pt x="406311" y="707338"/>
                  <a:pt x="441325" y="704850"/>
                  <a:pt x="476250" y="70485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tailEnd type="arrow" w="med" len="med"/>
          </a:ln>
          <a:effectLst/>
        </p:spPr>
        <p:txBody>
          <a:bodyPr vert="horz" wrap="square" lIns="118809" tIns="59404" rIns="118809" bIns="59404" anchor="t" anchorCtr="0"/>
          <a:lstStyle/>
          <a:p>
            <a:pPr defTabSz="1350168">
              <a:defRPr/>
            </a:pPr>
            <a:endParaRPr lang="ko-KR" altLang="en-US" sz="2339">
              <a:latin typeface="Arial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0387" y="5035184"/>
            <a:ext cx="981224" cy="402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80">
                <a:solidFill>
                  <a:srgbClr val="FF0000"/>
                </a:solidFill>
                <a:latin typeface="Arial"/>
                <a:ea typeface="+mn-ea"/>
                <a:cs typeface="+mn-cs"/>
              </a:rPr>
              <a:t>오페라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33186" y="7572705"/>
            <a:ext cx="715979" cy="3978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80">
                <a:solidFill>
                  <a:srgbClr val="FF0000"/>
                </a:solidFill>
                <a:latin typeface="Arial"/>
                <a:ea typeface="+mn-ea"/>
                <a:cs typeface="+mn-cs"/>
              </a:rPr>
              <a:t>구글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16389" name="제목 1"/>
          <p:cNvSpPr>
            <a:spLocks noGrp="1"/>
          </p:cNvSpPr>
          <p:nvPr>
            <p:ph type="title"/>
          </p:nvPr>
        </p:nvSpPr>
        <p:spPr>
          <a:xfrm>
            <a:off x="1109341" y="713443"/>
            <a:ext cx="9701398" cy="990071"/>
          </a:xfrm>
        </p:spPr>
        <p:txBody>
          <a:bodyPr vert="horz" wrap="square" lIns="91440" tIns="45720" rIns="91440" bIns="45720" anchor="b" anchorCtr="0"/>
          <a:lstStyle/>
          <a:p>
            <a:pPr lvl="0">
              <a:defRPr/>
            </a:pPr>
            <a:r>
              <a:rPr lang="ko-KR" altLang="en-US"/>
              <a:t>입력 예제</a:t>
            </a:r>
            <a:r>
              <a:rPr lang="en-US" altLang="ko-KR"/>
              <a:t>7</a:t>
            </a:r>
          </a:p>
        </p:txBody>
      </p:sp>
      <p:sp>
        <p:nvSpPr>
          <p:cNvPr id="16390" name="내용 개체 틀 2"/>
          <p:cNvSpPr>
            <a:spLocks noGrp="1"/>
          </p:cNvSpPr>
          <p:nvPr/>
        </p:nvSpPr>
        <p:spPr>
          <a:xfrm>
            <a:off x="449383" y="18850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marL="445550" lvl="0" indent="-445550" algn="l" rtl="0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/>
            </a:pPr>
            <a:r>
              <a:rPr kumimoji="1" lang="ko-KR" altLang="en-US" sz="3119" b="1" i="0" u="none" strike="noStrike" kern="1200" cap="none" normalizeH="0" baseline="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색상 입력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243964224" descr="EMB0000166cab13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2178860" y="1584323"/>
            <a:ext cx="6950992" cy="6687606"/>
          </a:xfrm>
          <a:prstGeom prst="rect">
            <a:avLst/>
          </a:prstGeom>
          <a:noFill/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71E074-CA2B-4440-94E7-E49724C4F161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 algn="ctr" rtl="0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5717" b="0" i="0" u="none" strike="noStrike" kern="1200" cap="none" normalizeH="0" baseline="0" dirty="0">
                <a:solidFill>
                  <a:schemeClr val="tx1"/>
                </a:solidFill>
                <a:latin typeface="나눔바른고딕"/>
                <a:ea typeface="나눔바른고딕"/>
                <a:cs typeface="+mj-cs"/>
              </a:rPr>
              <a:t>입력 예제</a:t>
            </a:r>
            <a:r>
              <a:rPr kumimoji="1" lang="en-US" altLang="ko-KR" sz="5717" b="0" i="0" u="none" strike="noStrike" kern="1200" cap="none" normalizeH="0" baseline="0" dirty="0" smtClean="0">
                <a:solidFill>
                  <a:schemeClr val="tx1"/>
                </a:solidFill>
                <a:latin typeface="나눔바른고딕"/>
                <a:ea typeface="나눔바른고딕"/>
                <a:cs typeface="+mj-cs"/>
              </a:rPr>
              <a:t>1(1/2</a:t>
            </a:r>
            <a:r>
              <a:rPr kumimoji="1" lang="en-US" altLang="ko-KR" sz="5717" b="0" i="0" u="none" strike="noStrike" kern="1200" cap="none" normalizeH="0" baseline="0" dirty="0">
                <a:solidFill>
                  <a:schemeClr val="tx1"/>
                </a:solidFill>
                <a:latin typeface="나눔바른고딕"/>
                <a:ea typeface="나눔바른고딕"/>
                <a:cs typeface="+mj-cs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05394" y="1658983"/>
            <a:ext cx="2599509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100" dirty="0" smtClean="0"/>
              <a:t>ex_input.html</a:t>
            </a:r>
            <a:endParaRPr kumimoji="0" lang="ko-KR" altLang="en-US" sz="3100" b="0" i="0" u="none" strike="noStrike" cap="none" normalizeH="0" baseline="0" dirty="0" smtClean="0"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입력 예제</a:t>
            </a:r>
            <a:r>
              <a:rPr lang="en-US" altLang="ko-KR" dirty="0" smtClean="0"/>
              <a:t>1(2/2</a:t>
            </a:r>
            <a:r>
              <a:rPr lang="en-US" altLang="ko-KR" dirty="0"/>
              <a:t>)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422617" y="1551111"/>
            <a:ext cx="10989789" cy="6765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normAutofit lnSpcReduction="10000"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&lt;body&gt;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&lt;form&gt;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date: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"date"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</a:t>
            </a:r>
            <a:r>
              <a:rPr lang="en-US" altLang="ko-KR" sz="2378" b="1" dirty="0" err="1">
                <a:latin typeface="Arial"/>
                <a:ea typeface="+mn-ea"/>
                <a:cs typeface="+mn-cs"/>
              </a:rPr>
              <a:t>datetime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78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datetime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</a:t>
            </a:r>
            <a:r>
              <a:rPr lang="en-US" altLang="ko-KR" sz="2378" b="1" dirty="0" err="1">
                <a:latin typeface="Arial"/>
                <a:ea typeface="+mn-ea"/>
                <a:cs typeface="+mn-cs"/>
              </a:rPr>
              <a:t>datetime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-local: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78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datetime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-local"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month: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"month"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time: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"time"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week: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"week"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color: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"color"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email: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"email"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nb-NO" altLang="ko-KR" sz="2378" b="1" dirty="0">
                <a:latin typeface="Arial"/>
                <a:ea typeface="+mn-ea"/>
                <a:cs typeface="+mn-cs"/>
              </a:rPr>
              <a:t>        tel: </a:t>
            </a:r>
            <a:r>
              <a:rPr lang="nb-NO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nb-NO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nb-NO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nb-NO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nb-NO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"tel"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search: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"search"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range: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"range"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number: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"number"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378" b="1" dirty="0">
                <a:latin typeface="Arial"/>
                <a:ea typeface="+mn-ea"/>
                <a:cs typeface="+mn-cs"/>
              </a:rPr>
              <a:t>        </a:t>
            </a:r>
            <a:r>
              <a:rPr lang="en-US" altLang="ko-KR" sz="2378" b="1" dirty="0" err="1">
                <a:latin typeface="Arial"/>
                <a:ea typeface="+mn-ea"/>
                <a:cs typeface="+mn-cs"/>
              </a:rPr>
              <a:t>url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78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url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78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    &lt;input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78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78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78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  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&lt;/form&gt;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2378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&lt;/body&gt;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/>
              <a:t>연습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38</a:t>
            </a:fld>
            <a:endParaRPr lang="en-US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2116183" y="2508077"/>
            <a:ext cx="7563394" cy="5590903"/>
          </a:xfrm>
          <a:prstGeom prst="rect">
            <a:avLst/>
          </a:prstGeom>
          <a:noFill/>
          <a:ln w="3175">
            <a:noFill/>
            <a:miter/>
          </a:ln>
        </p:spPr>
      </p:pic>
      <p:sp>
        <p:nvSpPr>
          <p:cNvPr id="6" name="직사각형 5"/>
          <p:cNvSpPr/>
          <p:nvPr/>
        </p:nvSpPr>
        <p:spPr>
          <a:xfrm>
            <a:off x="705394" y="1658983"/>
            <a:ext cx="3422469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100" dirty="0" smtClean="0"/>
              <a:t>ex_mail.html</a:t>
            </a:r>
            <a:endParaRPr kumimoji="0" lang="ko-KR" altLang="en-US" sz="3100" b="0" i="0" u="none" strike="noStrike" cap="none" normalizeH="0" baseline="0" dirty="0" smtClean="0"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연습 </a:t>
            </a:r>
            <a:r>
              <a:rPr lang="en-US" altLang="ko-KR"/>
              <a:t>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162594" y="2090058"/>
            <a:ext cx="8934995" cy="5708469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" name="직사각형 5"/>
          <p:cNvSpPr/>
          <p:nvPr/>
        </p:nvSpPr>
        <p:spPr>
          <a:xfrm>
            <a:off x="705394" y="1658983"/>
            <a:ext cx="3422469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100" dirty="0" smtClean="0"/>
              <a:t>ex_member.html</a:t>
            </a:r>
            <a:endParaRPr kumimoji="0" lang="ko-KR" altLang="en-US" sz="3100" b="0" i="0" u="none" strike="noStrike" cap="none" normalizeH="0" baseline="0" dirty="0" smtClean="0"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>
              <a:defRPr/>
            </a:pPr>
            <a:r>
              <a:rPr lang="ko-KR" altLang="en-US"/>
              <a:t>오디오 만들기</a:t>
            </a:r>
            <a:r>
              <a:rPr lang="en-US" altLang="ko-KR"/>
              <a:t>(1/3)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41579" y="3254525"/>
          <a:ext cx="11053015" cy="485354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45953"/>
                <a:gridCol w="9407062"/>
              </a:tblGrid>
              <a:tr h="6727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</a:tr>
              <a:tr h="67274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src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재생할 오디오가 존재하는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을 지정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오디오 파일 경로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18809" marR="118809" marT="59404" marB="59404" anchor="ctr"/>
                </a:tc>
              </a:tr>
              <a:tr h="67274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autoplay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 속성이 존재하면 음악을 자동적으로 재생</a:t>
                      </a:r>
                      <a:endParaRPr lang="en-US" altLang="ko-KR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81706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controls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 속성이 존재하면 브라우저가 오디오 재생을 제어하는 제어기를 표시</a:t>
                      </a:r>
                      <a:endParaRPr lang="en-US" altLang="ko-KR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67274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loop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 속성이 존재하면 브라우저가 오디오를 반복하여 재생</a:t>
                      </a:r>
                    </a:p>
                  </a:txBody>
                  <a:tcPr marL="118809" marR="118809" marT="59404" marB="59404" anchor="ctr"/>
                </a:tc>
              </a:tr>
              <a:tr h="67274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preload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사용자가 사용할 생각이 없더라도 오디오를 미리 다운로드 함</a:t>
                      </a:r>
                    </a:p>
                  </a:txBody>
                  <a:tcPr marL="118809" marR="118809" marT="59404" marB="59404" anchor="ctr"/>
                </a:tc>
              </a:tr>
              <a:tr h="67274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volume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오디오의 재생 볼륨을 설정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(0.0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1.0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까지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57802" y="2051723"/>
            <a:ext cx="11146752" cy="912965"/>
          </a:xfr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anchor="ctr" anchorCtr="0"/>
          <a:lstStyle/>
          <a:p>
            <a:pPr mar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&lt;audio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"old_pop.mp3"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autoplay controls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&lt;/audio&gt;</a:t>
            </a:r>
            <a:endParaRPr lang="ko-KR" altLang="en-US" sz="2339" b="1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ko-KR" altLang="en-US" sz="5717">
                <a:latin typeface="Arial"/>
                <a:ea typeface="+mn-ea"/>
                <a:cs typeface="+mn-cs"/>
              </a:rPr>
              <a:t>입력 양식의 작동 방식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57973" y="1943014"/>
            <a:ext cx="10815666" cy="62324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40</a:t>
            </a:fld>
            <a:endParaRPr lang="en-US" altLang="ko-K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>
              <a:defRPr/>
            </a:pPr>
            <a:r>
              <a:rPr lang="en-US" altLang="ko-KR" sz="5717">
                <a:latin typeface="Arial"/>
                <a:ea typeface="+mn-ea"/>
                <a:cs typeface="+mn-cs"/>
              </a:rPr>
              <a:t>Form </a:t>
            </a:r>
            <a:r>
              <a:rPr lang="ko-KR" altLang="en-US" sz="5717">
                <a:latin typeface="Arial"/>
                <a:ea typeface="+mn-ea"/>
                <a:cs typeface="+mn-cs"/>
              </a:rPr>
              <a:t>전송 방식</a:t>
            </a:r>
            <a:r>
              <a:rPr lang="en-US" altLang="ko-KR" sz="5717">
                <a:latin typeface="Arial"/>
                <a:ea typeface="+mn-ea"/>
                <a:cs typeface="+mn-cs"/>
              </a:rPr>
              <a:t>(1/3)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 i="1"/>
              <a:t>GET </a:t>
            </a:r>
            <a:r>
              <a:rPr lang="ko-KR" altLang="en-US" b="1" i="1"/>
              <a:t>방식 </a:t>
            </a:r>
          </a:p>
          <a:p>
            <a:pPr lvl="1">
              <a:defRPr/>
            </a:pPr>
            <a:r>
              <a:rPr lang="en-US" altLang="ko-KR"/>
              <a:t>GET </a:t>
            </a:r>
            <a:r>
              <a:rPr lang="ko-KR" altLang="en-US"/>
              <a:t>방식은 </a:t>
            </a:r>
            <a:r>
              <a:rPr lang="en-US" altLang="ko-KR"/>
              <a:t>URL </a:t>
            </a:r>
            <a:r>
              <a:rPr lang="ko-KR" altLang="en-US"/>
              <a:t>주소 뒤에 파라미터를 붙여서 데이터를 전달하는 방식이다</a:t>
            </a:r>
            <a:r>
              <a:rPr lang="en-US" altLang="ko-KR"/>
              <a:t>. </a:t>
            </a:r>
          </a:p>
          <a:p>
            <a:pPr marL="0" indent="0">
              <a:buNone/>
              <a:defRPr/>
            </a:pPr>
            <a:endParaRPr lang="en-US" altLang="ko-KR" sz="2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1220369" y="3218232"/>
            <a:ext cx="10259492" cy="2961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anchor="ctr" anchorCtr="0"/>
          <a:lstStyle/>
          <a:p>
            <a:pPr marL="0" indent="0" algn="l" rtl="0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kumimoji="1" lang="en-US" altLang="ko-KR" sz="2339" b="1" i="0" u="none" strike="noStrike" kern="1200" cap="none" normalizeH="0" baseline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&lt;body&gt;</a:t>
            </a:r>
          </a:p>
          <a:p>
            <a:pPr marL="0" indent="0" algn="l" rtl="0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kumimoji="1" lang="en-US" altLang="ko-KR" sz="2339" b="1" i="0" u="none" strike="noStrike" kern="1200" cap="none" normalizeH="0" baseline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kumimoji="1" lang="en-US" altLang="ko-KR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kumimoji="1" lang="en-US" altLang="ko-KR" sz="2339" b="1" i="0" u="none" strike="noStrike" kern="1200" cap="none" normalizeH="0" baseline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kumimoji="1" lang="en-US" altLang="ko-KR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=</a:t>
            </a:r>
            <a:r>
              <a:rPr kumimoji="1" lang="en-US" altLang="ko-KR" sz="2339" b="1" i="0" u="none" strike="noStrike" kern="1200" cap="none" normalizeH="0" baseline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"aaa.jsp" </a:t>
            </a:r>
            <a:r>
              <a:rPr kumimoji="1" lang="en-US" altLang="ko-KR" sz="2339" b="1" i="0" u="none" strike="noStrike" kern="1200" cap="none" normalizeH="0" baseline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method</a:t>
            </a:r>
            <a:r>
              <a:rPr kumimoji="1" lang="en-US" altLang="ko-KR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=</a:t>
            </a:r>
            <a:r>
              <a:rPr kumimoji="1" lang="en-US" altLang="ko-KR" sz="2339" b="1" i="0" u="none" strike="noStrike" kern="1200" cap="none" normalizeH="0" baseline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kumimoji="1" lang="en-US" altLang="ko-KR" sz="2339" b="1" i="0" u="none" strike="noStrike" kern="1200" cap="none" normalizeH="0" baseline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algn="l" rtl="0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kumimoji="1" lang="en-US" altLang="ko-KR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   </a:t>
            </a:r>
            <a:r>
              <a:rPr kumimoji="1" lang="ko-KR" altLang="en-US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이름 </a:t>
            </a:r>
            <a:r>
              <a:rPr kumimoji="1" lang="en-US" altLang="ko-KR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:</a:t>
            </a:r>
            <a:r>
              <a:rPr kumimoji="1" lang="ko-KR" altLang="en-US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kumimoji="1" lang="en-US" altLang="ko-KR" sz="2339" b="1" i="0" u="none" strike="noStrike" kern="1200" cap="none" normalizeH="0" baseline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 </a:t>
            </a:r>
            <a:r>
              <a:rPr kumimoji="1" lang="en-US" altLang="ko-KR" sz="2339" b="1" i="0" u="none" strike="noStrike" kern="1200" cap="none" normalizeH="0" baseline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kumimoji="1" lang="en-US" altLang="ko-KR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=</a:t>
            </a:r>
            <a:r>
              <a:rPr kumimoji="1" lang="en-US" altLang="ko-KR" sz="2339" b="1" i="0" u="none" strike="noStrike" kern="1200" cap="none" normalizeH="0" baseline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kumimoji="1" lang="en-US" altLang="ko-KR" sz="2339" b="1" i="0" u="none" strike="noStrike" kern="1200" cap="none" normalizeH="0" baseline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</a:t>
            </a:r>
            <a:r>
              <a:rPr kumimoji="1" lang="en-US" altLang="ko-KR" sz="2339" b="1" i="0" u="none" strike="noStrike" kern="1200" cap="none" normalizeH="0" baseline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kumimoji="1" lang="en-US" altLang="ko-KR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=</a:t>
            </a:r>
            <a:r>
              <a:rPr kumimoji="1" lang="en-US" altLang="ko-KR" sz="2339" b="1" i="0" u="none" strike="noStrike" kern="1200" cap="none" normalizeH="0" baseline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"name"</a:t>
            </a:r>
            <a:r>
              <a:rPr kumimoji="1" lang="en-US" altLang="ko-KR" sz="2339" b="1" i="0" u="none" strike="noStrike" kern="1200" cap="none" normalizeH="0" baseline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 algn="l" rtl="0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kumimoji="1" lang="en-US" altLang="ko-KR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   </a:t>
            </a:r>
            <a:r>
              <a:rPr kumimoji="1" lang="ko-KR" altLang="en-US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학번 </a:t>
            </a:r>
            <a:r>
              <a:rPr kumimoji="1" lang="en-US" altLang="ko-KR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:</a:t>
            </a:r>
            <a:r>
              <a:rPr kumimoji="1" lang="ko-KR" altLang="en-US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kumimoji="1" lang="en-US" altLang="ko-KR" sz="2339" b="1" i="0" u="none" strike="noStrike" kern="1200" cap="none" normalizeH="0" baseline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 </a:t>
            </a:r>
            <a:r>
              <a:rPr kumimoji="1" lang="en-US" altLang="ko-KR" sz="2339" b="1" i="0" u="none" strike="noStrike" kern="1200" cap="none" normalizeH="0" baseline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kumimoji="1" lang="en-US" altLang="ko-KR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=</a:t>
            </a:r>
            <a:r>
              <a:rPr kumimoji="1" lang="en-US" altLang="ko-KR" sz="2339" b="1" i="0" u="none" strike="noStrike" kern="1200" cap="none" normalizeH="0" baseline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 </a:t>
            </a:r>
            <a:r>
              <a:rPr kumimoji="1" lang="en-US" altLang="ko-KR" sz="2339" b="1" i="0" u="none" strike="noStrike" kern="1200" cap="none" normalizeH="0" baseline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kumimoji="1" lang="en-US" altLang="ko-KR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=</a:t>
            </a:r>
            <a:r>
              <a:rPr kumimoji="1" lang="en-US" altLang="ko-KR" sz="2339" b="1" i="0" u="none" strike="noStrike" kern="1200" cap="none" normalizeH="0" baseline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"number" </a:t>
            </a:r>
            <a:r>
              <a:rPr kumimoji="1" lang="en-US" altLang="ko-KR" sz="2339" b="1" i="0" u="none" strike="noStrike" kern="1200" cap="none" normalizeH="0" baseline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size</a:t>
            </a:r>
            <a:r>
              <a:rPr kumimoji="1" lang="en-US" altLang="ko-KR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=</a:t>
            </a:r>
            <a:r>
              <a:rPr kumimoji="1" lang="en-US" altLang="ko-KR" sz="2339" b="1" i="0" u="none" strike="noStrike" kern="1200" cap="none" normalizeH="0" baseline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"10"</a:t>
            </a:r>
            <a:r>
              <a:rPr kumimoji="1" lang="en-US" altLang="ko-KR" sz="2339" b="1" i="0" u="none" strike="noStrike" kern="1200" cap="none" normalizeH="0" baseline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algn="l" rtl="0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kumimoji="1" lang="en-US" altLang="ko-KR" sz="2339" b="1" i="0" u="none" strike="noStrike" kern="1200" cap="none" normalizeH="0" baseline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 </a:t>
            </a:r>
            <a:r>
              <a:rPr kumimoji="1" lang="en-US" altLang="ko-KR" sz="2339" b="1" i="0" u="none" strike="noStrike" kern="1200" cap="none" normalizeH="0" baseline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kumimoji="1" lang="en-US" altLang="ko-KR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=</a:t>
            </a:r>
            <a:r>
              <a:rPr kumimoji="1" lang="en-US" altLang="ko-KR" sz="2339" b="1" i="0" u="none" strike="noStrike" kern="1200" cap="none" normalizeH="0" baseline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 </a:t>
            </a:r>
            <a:r>
              <a:rPr kumimoji="1" lang="en-US" altLang="ko-KR" sz="2339" b="1" i="0" u="none" strike="noStrike" kern="1200" cap="none" normalizeH="0" baseline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kumimoji="1" lang="en-US" altLang="ko-KR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=</a:t>
            </a:r>
            <a:r>
              <a:rPr kumimoji="1" lang="en-US" altLang="ko-KR" sz="2339" b="1" i="0" u="none" strike="noStrike" kern="1200" cap="none" normalizeH="0" baseline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kumimoji="1" lang="ko-KR" altLang="en-US" sz="2339" b="1" i="0" u="none" strike="noStrike" kern="1200" cap="none" normalizeH="0" baseline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전송</a:t>
            </a:r>
            <a:r>
              <a:rPr kumimoji="1" lang="en-US" altLang="ko-KR" sz="2339" b="1" i="0" u="none" strike="noStrike" kern="1200" cap="none" normalizeH="0" baseline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kumimoji="1" lang="en-US" altLang="ko-KR" sz="2339" b="1" i="0" u="none" strike="noStrike" kern="1200" cap="none" normalizeH="0" baseline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algn="l" rtl="0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kumimoji="1" lang="en-US" altLang="ko-KR" sz="2339" b="1" i="0" u="none" strike="noStrike" kern="1200" cap="none" normalizeH="0" baseline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  <a:p>
            <a:pPr marL="0" indent="0" algn="l" rtl="0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kumimoji="1" lang="en-US" altLang="ko-KR" sz="2339" b="1" i="0" u="none" strike="noStrike" kern="1200" cap="none" normalizeH="0" baseline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&lt;/body&gt;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239554" y="6338230"/>
            <a:ext cx="4102483" cy="1847752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282442" y="6575147"/>
            <a:ext cx="5157001" cy="1371600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</p:pic>
      <p:sp>
        <p:nvSpPr>
          <p:cNvPr id="9" name="오른쪽 화살표 8"/>
          <p:cNvSpPr/>
          <p:nvPr/>
        </p:nvSpPr>
        <p:spPr>
          <a:xfrm>
            <a:off x="5083218" y="7062429"/>
            <a:ext cx="1069932" cy="4436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500400" y="6639450"/>
            <a:ext cx="1774800" cy="443271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solidFill>
              <a:srgbClr val="F2F2F2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sz="1800" b="0" i="0" u="none" strike="noStrike" cap="none" normalizeH="0" baseline="0"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>
              <a:defRPr/>
            </a:pPr>
            <a:r>
              <a:rPr lang="en-US" altLang="ko-KR" sz="5717">
                <a:latin typeface="Arial"/>
                <a:ea typeface="+mn-ea"/>
                <a:cs typeface="+mn-cs"/>
              </a:rPr>
              <a:t>Form </a:t>
            </a:r>
            <a:r>
              <a:rPr lang="ko-KR" altLang="en-US" sz="5717">
                <a:latin typeface="Arial"/>
                <a:ea typeface="+mn-ea"/>
                <a:cs typeface="+mn-cs"/>
              </a:rPr>
              <a:t>전송 방식</a:t>
            </a:r>
            <a:r>
              <a:rPr lang="en-US" altLang="ko-KR" sz="5717">
                <a:latin typeface="Arial"/>
                <a:ea typeface="+mn-ea"/>
                <a:cs typeface="+mn-cs"/>
              </a:rPr>
              <a:t>(2/3)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 i="1"/>
              <a:t>POST </a:t>
            </a:r>
            <a:r>
              <a:rPr lang="ko-KR" altLang="en-US" b="1" i="1"/>
              <a:t>방식</a:t>
            </a:r>
            <a:r>
              <a:rPr lang="en-US" altLang="ko-KR" b="1" i="1"/>
              <a:t>(1/2)</a:t>
            </a:r>
            <a:r>
              <a:rPr lang="ko-KR" altLang="en-US" b="1" i="1"/>
              <a:t> </a:t>
            </a:r>
          </a:p>
          <a:p>
            <a:pPr lvl="1">
              <a:defRPr/>
            </a:pPr>
            <a:r>
              <a:rPr lang="en-US" altLang="ko-KR"/>
              <a:t>POST </a:t>
            </a:r>
            <a:r>
              <a:rPr lang="ko-KR" altLang="en-US"/>
              <a:t>방식은 사용자가 입력한 데이터를 </a:t>
            </a:r>
            <a:r>
              <a:rPr lang="en-US" altLang="ko-KR"/>
              <a:t>HTTP Request </a:t>
            </a:r>
            <a:r>
              <a:rPr lang="ko-KR" altLang="en-US"/>
              <a:t>헤더에 포함시켜서 전송하는 방식</a:t>
            </a:r>
            <a:r>
              <a:rPr lang="en-US" altLang="ko-KR"/>
              <a:t>. </a:t>
            </a:r>
            <a:r>
              <a:rPr lang="ko-KR" altLang="en-US"/>
              <a:t>길이 제한이 없으며</a:t>
            </a:r>
            <a:r>
              <a:rPr lang="en-US" altLang="ko-KR"/>
              <a:t>, </a:t>
            </a:r>
            <a:r>
              <a:rPr lang="ko-KR" altLang="en-US"/>
              <a:t>보안이 유지된다</a:t>
            </a:r>
            <a:r>
              <a:rPr lang="en-US" altLang="ko-KR"/>
              <a:t>.</a:t>
            </a: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298749" y="6349019"/>
            <a:ext cx="3995739" cy="1404179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329430" y="6605100"/>
            <a:ext cx="4353148" cy="1207348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</p:pic>
      <p:sp>
        <p:nvSpPr>
          <p:cNvPr id="9" name="내용 개체 틀 2"/>
          <p:cNvSpPr>
            <a:spLocks noGrp="1"/>
          </p:cNvSpPr>
          <p:nvPr/>
        </p:nvSpPr>
        <p:spPr>
          <a:xfrm>
            <a:off x="1220369" y="3218232"/>
            <a:ext cx="10259492" cy="2961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anchor="ctr" anchorCtr="0"/>
          <a:lstStyle/>
          <a:p>
            <a:pPr marL="0" indent="0" algn="l" rtl="0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kumimoji="1" lang="en-US" altLang="ko-KR" sz="2339" b="1" i="0" u="none" strike="noStrike" kern="1200" cap="none" normalizeH="0" baseline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&lt;body&gt;</a:t>
            </a:r>
          </a:p>
          <a:p>
            <a:pPr marL="0" indent="0" algn="l" rtl="0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kumimoji="1" lang="en-US" altLang="ko-KR" sz="2339" b="1" i="0" u="none" strike="noStrike" kern="1200" cap="none" normalizeH="0" baseline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kumimoji="1" lang="en-US" altLang="ko-KR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kumimoji="1" lang="en-US" altLang="ko-KR" sz="2339" b="1" i="0" u="none" strike="noStrike" kern="1200" cap="none" normalizeH="0" baseline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kumimoji="1" lang="en-US" altLang="ko-KR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=</a:t>
            </a:r>
            <a:r>
              <a:rPr kumimoji="1" lang="en-US" altLang="ko-KR" sz="2339" b="1" i="0" u="none" strike="noStrike" kern="1200" cap="none" normalizeH="0" baseline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"aaa.jsp" </a:t>
            </a:r>
            <a:r>
              <a:rPr kumimoji="1" lang="en-US" altLang="ko-KR" sz="2339" b="1" i="0" u="none" strike="noStrike" kern="1200" cap="none" normalizeH="0" baseline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method</a:t>
            </a:r>
            <a:r>
              <a:rPr kumimoji="1" lang="en-US" altLang="ko-KR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=</a:t>
            </a:r>
            <a:r>
              <a:rPr kumimoji="1" lang="en-US" altLang="ko-KR" sz="2339" b="1" i="0" u="none" strike="noStrike" kern="1200" cap="none" normalizeH="0" baseline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"post"</a:t>
            </a:r>
            <a:r>
              <a:rPr kumimoji="1" lang="en-US" altLang="ko-KR" sz="2339" b="1" i="0" u="none" strike="noStrike" kern="1200" cap="none" normalizeH="0" baseline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algn="l" rtl="0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kumimoji="1" lang="en-US" altLang="ko-KR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   </a:t>
            </a:r>
            <a:r>
              <a:rPr kumimoji="1" lang="ko-KR" altLang="en-US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이름 </a:t>
            </a:r>
            <a:r>
              <a:rPr kumimoji="1" lang="en-US" altLang="ko-KR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:</a:t>
            </a:r>
            <a:r>
              <a:rPr kumimoji="1" lang="ko-KR" altLang="en-US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kumimoji="1" lang="en-US" altLang="ko-KR" sz="2339" b="1" i="0" u="none" strike="noStrike" kern="1200" cap="none" normalizeH="0" baseline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 </a:t>
            </a:r>
            <a:r>
              <a:rPr kumimoji="1" lang="en-US" altLang="ko-KR" sz="2339" b="1" i="0" u="none" strike="noStrike" kern="1200" cap="none" normalizeH="0" baseline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kumimoji="1" lang="en-US" altLang="ko-KR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=</a:t>
            </a:r>
            <a:r>
              <a:rPr kumimoji="1" lang="en-US" altLang="ko-KR" sz="2339" b="1" i="0" u="none" strike="noStrike" kern="1200" cap="none" normalizeH="0" baseline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kumimoji="1" lang="en-US" altLang="ko-KR" sz="2339" b="1" i="0" u="none" strike="noStrike" kern="1200" cap="none" normalizeH="0" baseline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</a:t>
            </a:r>
            <a:r>
              <a:rPr kumimoji="1" lang="en-US" altLang="ko-KR" sz="2339" b="1" i="0" u="none" strike="noStrike" kern="1200" cap="none" normalizeH="0" baseline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kumimoji="1" lang="en-US" altLang="ko-KR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=</a:t>
            </a:r>
            <a:r>
              <a:rPr kumimoji="1" lang="en-US" altLang="ko-KR" sz="2339" b="1" i="0" u="none" strike="noStrike" kern="1200" cap="none" normalizeH="0" baseline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"name"</a:t>
            </a:r>
            <a:r>
              <a:rPr kumimoji="1" lang="en-US" altLang="ko-KR" sz="2339" b="1" i="0" u="none" strike="noStrike" kern="1200" cap="none" normalizeH="0" baseline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&gt;&lt;br&gt;</a:t>
            </a:r>
          </a:p>
          <a:p>
            <a:pPr marL="0" indent="0" algn="l" rtl="0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kumimoji="1" lang="en-US" altLang="ko-KR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   </a:t>
            </a:r>
            <a:r>
              <a:rPr kumimoji="1" lang="ko-KR" altLang="en-US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학번 </a:t>
            </a:r>
            <a:r>
              <a:rPr kumimoji="1" lang="en-US" altLang="ko-KR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:</a:t>
            </a:r>
            <a:r>
              <a:rPr kumimoji="1" lang="ko-KR" altLang="en-US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kumimoji="1" lang="en-US" altLang="ko-KR" sz="2339" b="1" i="0" u="none" strike="noStrike" kern="1200" cap="none" normalizeH="0" baseline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 </a:t>
            </a:r>
            <a:r>
              <a:rPr kumimoji="1" lang="en-US" altLang="ko-KR" sz="2339" b="1" i="0" u="none" strike="noStrike" kern="1200" cap="none" normalizeH="0" baseline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kumimoji="1" lang="en-US" altLang="ko-KR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=</a:t>
            </a:r>
            <a:r>
              <a:rPr kumimoji="1" lang="en-US" altLang="ko-KR" sz="2339" b="1" i="0" u="none" strike="noStrike" kern="1200" cap="none" normalizeH="0" baseline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 </a:t>
            </a:r>
            <a:r>
              <a:rPr kumimoji="1" lang="en-US" altLang="ko-KR" sz="2339" b="1" i="0" u="none" strike="noStrike" kern="1200" cap="none" normalizeH="0" baseline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kumimoji="1" lang="en-US" altLang="ko-KR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=</a:t>
            </a:r>
            <a:r>
              <a:rPr kumimoji="1" lang="en-US" altLang="ko-KR" sz="2339" b="1" i="0" u="none" strike="noStrike" kern="1200" cap="none" normalizeH="0" baseline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"number" </a:t>
            </a:r>
            <a:r>
              <a:rPr kumimoji="1" lang="en-US" altLang="ko-KR" sz="2339" b="1" i="0" u="none" strike="noStrike" kern="1200" cap="none" normalizeH="0" baseline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size</a:t>
            </a:r>
            <a:r>
              <a:rPr kumimoji="1" lang="en-US" altLang="ko-KR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=</a:t>
            </a:r>
            <a:r>
              <a:rPr kumimoji="1" lang="en-US" altLang="ko-KR" sz="2339" b="1" i="0" u="none" strike="noStrike" kern="1200" cap="none" normalizeH="0" baseline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"10"</a:t>
            </a:r>
            <a:r>
              <a:rPr kumimoji="1" lang="en-US" altLang="ko-KR" sz="2339" b="1" i="0" u="none" strike="noStrike" kern="1200" cap="none" normalizeH="0" baseline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algn="l" rtl="0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kumimoji="1" lang="en-US" altLang="ko-KR" sz="2339" b="1" i="0" u="none" strike="noStrike" kern="1200" cap="none" normalizeH="0" baseline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 </a:t>
            </a:r>
            <a:r>
              <a:rPr kumimoji="1" lang="en-US" altLang="ko-KR" sz="2339" b="1" i="0" u="none" strike="noStrike" kern="1200" cap="none" normalizeH="0" baseline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kumimoji="1" lang="en-US" altLang="ko-KR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=</a:t>
            </a:r>
            <a:r>
              <a:rPr kumimoji="1" lang="en-US" altLang="ko-KR" sz="2339" b="1" i="0" u="none" strike="noStrike" kern="1200" cap="none" normalizeH="0" baseline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 </a:t>
            </a:r>
            <a:r>
              <a:rPr kumimoji="1" lang="en-US" altLang="ko-KR" sz="2339" b="1" i="0" u="none" strike="noStrike" kern="1200" cap="none" normalizeH="0" baseline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kumimoji="1" lang="en-US" altLang="ko-KR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=</a:t>
            </a:r>
            <a:r>
              <a:rPr kumimoji="1" lang="en-US" altLang="ko-KR" sz="2339" b="1" i="0" u="none" strike="noStrike" kern="1200" cap="none" normalizeH="0" baseline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kumimoji="1" lang="ko-KR" altLang="en-US" sz="2339" b="1" i="0" u="none" strike="noStrike" kern="1200" cap="none" normalizeH="0" baseline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전송</a:t>
            </a:r>
            <a:r>
              <a:rPr kumimoji="1" lang="en-US" altLang="ko-KR" sz="2339" b="1" i="0" u="none" strike="noStrike" kern="1200" cap="none" normalizeH="0" baseline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kumimoji="1" lang="en-US" altLang="ko-KR" sz="2339" b="1" i="0" u="none" strike="noStrike" kern="1200" cap="none" normalizeH="0" baseline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algn="l" rtl="0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kumimoji="1" lang="en-US" altLang="ko-KR" sz="2339" b="1" i="0" u="none" strike="noStrike" kern="1200" cap="none" normalizeH="0" baseline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  <a:p>
            <a:pPr marL="0" indent="0" algn="l" rtl="0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kumimoji="1" lang="en-US" altLang="ko-KR" sz="2339" b="1" i="0" u="none" strike="noStrike" kern="1200" cap="none" normalizeH="0" baseline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&lt;/body&gt;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5083218" y="7062429"/>
            <a:ext cx="1069932" cy="4436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21559" y="7500174"/>
            <a:ext cx="3552653" cy="908496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en-US" altLang="ko-KR">
                <a:latin typeface="Arial"/>
                <a:ea typeface="+mn-ea"/>
                <a:cs typeface="+mn-cs"/>
              </a:rPr>
              <a:t>POST /test/input.jsp HTTP/1.1</a:t>
            </a:r>
          </a:p>
          <a:p>
            <a:pPr lvl="0">
              <a:defRPr/>
            </a:pPr>
            <a:r>
              <a:rPr lang="en-US" altLang="ko-KR">
                <a:latin typeface="Arial"/>
                <a:ea typeface="+mn-ea"/>
                <a:cs typeface="+mn-cs"/>
              </a:rPr>
              <a:t>Host: www.naver.com</a:t>
            </a:r>
          </a:p>
          <a:p>
            <a:pPr lvl="0">
              <a:defRPr/>
            </a:pPr>
            <a:r>
              <a:rPr lang="en-US" altLang="ko-KR">
                <a:latin typeface="Arial"/>
                <a:ea typeface="+mn-ea"/>
                <a:cs typeface="+mn-cs"/>
              </a:rPr>
              <a:t>name1=value1&amp;name2=value2...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849855" y="2312894"/>
            <a:ext cx="10069158" cy="58414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3115832" y="4694502"/>
            <a:ext cx="7799282" cy="3538080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/>
          <a:lstStyle/>
          <a:p>
            <a:pPr marL="0" indent="0" algn="l" defTabSz="1080135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ko-KR" altLang="en-US" sz="1800" b="0" i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07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>
              <a:defRPr/>
            </a:pPr>
            <a:r>
              <a:rPr lang="en-US" altLang="ko-KR" sz="5717">
                <a:latin typeface="Arial"/>
                <a:ea typeface="+mn-ea"/>
                <a:cs typeface="+mn-cs"/>
              </a:rPr>
              <a:t>Form </a:t>
            </a:r>
            <a:r>
              <a:rPr lang="ko-KR" altLang="en-US" sz="5717">
                <a:latin typeface="Arial"/>
                <a:ea typeface="+mn-ea"/>
                <a:cs typeface="+mn-cs"/>
              </a:rPr>
              <a:t>전송 방식</a:t>
            </a:r>
            <a:r>
              <a:rPr lang="en-US" altLang="ko-KR" sz="5717">
                <a:latin typeface="Arial"/>
                <a:ea typeface="+mn-ea"/>
                <a:cs typeface="+mn-cs"/>
              </a:rPr>
              <a:t>(3/3)</a:t>
            </a:r>
          </a:p>
        </p:txBody>
      </p:sp>
      <p:sp>
        <p:nvSpPr>
          <p:cNvPr id="307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 vert="horz" wrap="square" lIns="91440" tIns="45720" rIns="91440" bIns="45720" anchor="t" anchorCtr="0"/>
          <a:lstStyle/>
          <a:p>
            <a:pPr lvl="0">
              <a:defRPr/>
            </a:pPr>
            <a:r>
              <a:rPr lang="en-US" altLang="ko-KR" b="1" i="1"/>
              <a:t>POST </a:t>
            </a:r>
            <a:r>
              <a:rPr lang="ko-KR" altLang="en-US" b="1" i="1"/>
              <a:t>방식</a:t>
            </a:r>
            <a:r>
              <a:rPr lang="en-US" altLang="ko-KR" b="1" i="1"/>
              <a:t>(2/2)</a:t>
            </a:r>
            <a:endParaRPr lang="ko-KR" altLang="en-US" b="1" i="1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>
              <a:defRPr/>
            </a:pPr>
            <a:r>
              <a:rPr lang="ko-KR" altLang="en-US"/>
              <a:t>오디오 만들기</a:t>
            </a:r>
            <a:r>
              <a:rPr lang="en-US" altLang="ko-KR"/>
              <a:t>(2/3)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8960" y="1735178"/>
            <a:ext cx="11141340" cy="3265495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  <a:defRPr/>
            </a:pPr>
            <a:r>
              <a:rPr lang="en-US" altLang="ko-KR" sz="2339" b="1">
                <a:latin typeface="Arial"/>
                <a:ea typeface="+mn-ea"/>
                <a:cs typeface="+mn-cs"/>
              </a:rPr>
              <a:t>&lt;!DOCTYPE html&gt;</a:t>
            </a:r>
          </a:p>
          <a:p>
            <a:pPr mar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&lt;html&gt;</a:t>
            </a:r>
          </a:p>
          <a:p>
            <a:pPr mar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&lt;body&gt;</a:t>
            </a:r>
          </a:p>
          <a:p>
            <a:pPr mar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&lt;audio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"old_pop.mp3"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autoplay controls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339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&lt;/audio&gt;</a:t>
            </a:r>
          </a:p>
          <a:p>
            <a:pPr mar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&lt;/body&gt;</a:t>
            </a:r>
          </a:p>
          <a:p>
            <a:pPr mar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&lt;/html&gt;</a:t>
            </a:r>
            <a:endParaRPr lang="ko-KR" altLang="en-US" sz="2339" b="1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4098" name="_x447324000" descr="EMB00001a1c11bf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2798851" y="3896678"/>
            <a:ext cx="8534515" cy="1890826"/>
          </a:xfrm>
          <a:prstGeom prst="rect">
            <a:avLst/>
          </a:prstGeom>
          <a:noFill/>
        </p:spPr>
      </p:pic>
      <p:pic>
        <p:nvPicPr>
          <p:cNvPr id="4097" name="_x447324320" descr="EMB00001a1c11c0"/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798850" y="6078497"/>
            <a:ext cx="8534515" cy="2139493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>
              <a:defRPr/>
            </a:pPr>
            <a:r>
              <a:rPr lang="ko-KR" altLang="en-US" sz="5717"/>
              <a:t>오디오 만들기</a:t>
            </a:r>
            <a:r>
              <a:rPr lang="en-US" altLang="ko-KR" sz="5717"/>
              <a:t>(3/3)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&lt;source&gt; </a:t>
            </a:r>
            <a:r>
              <a:rPr lang="ko-KR" altLang="en-US"/>
              <a:t>사용하기</a:t>
            </a:r>
          </a:p>
          <a:p>
            <a:pPr lvl="1">
              <a:defRPr/>
            </a:pPr>
            <a:r>
              <a:rPr lang="ko-KR" altLang="en-US"/>
              <a:t>모든 브라우저가 지원하는 오디오 형식은 아직까지 없다</a:t>
            </a:r>
            <a:r>
              <a:rPr lang="en-US" altLang="ko-KR"/>
              <a:t>! </a:t>
            </a:r>
          </a:p>
          <a:p>
            <a:pPr lvl="1">
              <a:defRPr/>
            </a:pPr>
            <a:r>
              <a:rPr lang="ko-KR" altLang="en-US"/>
              <a:t>호환성을 높이기 위하여 다음과 같이 한다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1256466" y="3429000"/>
            <a:ext cx="10229626" cy="4686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339" b="1">
                <a:latin typeface="Arial"/>
                <a:ea typeface="+mn-ea"/>
                <a:cs typeface="+mn-cs"/>
              </a:rPr>
              <a:t>&lt;!DOCTYPE html&gt;</a:t>
            </a:r>
          </a:p>
          <a:p>
            <a:pPr mar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&lt;html&gt;</a:t>
            </a:r>
          </a:p>
          <a:p>
            <a:pPr mar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&lt;body&gt;</a:t>
            </a:r>
          </a:p>
          <a:p>
            <a:pPr mar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&lt;audio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controls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autoplay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    &lt;source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"old_pop.ogg"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"audio/ogg"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    &lt;source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"old_pop.mp3"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"audio/mp3"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    &lt;source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"old_pop.wav"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"audio/wav"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ko-KR" altLang="en-US" sz="2339" b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        </a:t>
            </a:r>
            <a:r>
              <a:rPr lang="en-US" altLang="ko-KR" sz="2339" b="1">
                <a:solidFill>
                  <a:schemeClr val="tx1"/>
                </a:solidFill>
                <a:latin typeface="Arial"/>
                <a:ea typeface="+mn-ea"/>
                <a:cs typeface="+mn-cs"/>
              </a:rPr>
              <a:t>Your browser does not support the audio element.</a:t>
            </a:r>
            <a:endParaRPr lang="en-US" altLang="ko-KR" sz="2339" b="1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lang="en-US" altLang="ko-KR" sz="2339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&lt;/audio&gt;</a:t>
            </a:r>
          </a:p>
          <a:p>
            <a:pPr mar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&lt;/body&gt;</a:t>
            </a:r>
          </a:p>
          <a:p>
            <a:pPr mar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&lt;/html&gt;</a:t>
            </a:r>
            <a:endParaRPr lang="ko-KR" altLang="en-US" sz="2339" b="1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8932426" y="5334751"/>
            <a:ext cx="0" cy="9732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9017057" y="5224110"/>
            <a:ext cx="2098108" cy="1357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80">
                <a:solidFill>
                  <a:schemeClr val="tx2"/>
                </a:solidFill>
                <a:latin typeface="Arial"/>
                <a:ea typeface="+mn-ea"/>
                <a:cs typeface="+mn-cs"/>
              </a:rPr>
              <a:t>위에서부터 파일 형식을 차례대로 검사한다</a:t>
            </a:r>
            <a:r>
              <a:rPr lang="en-US" altLang="ko-KR" sz="2080">
                <a:solidFill>
                  <a:schemeClr val="tx2"/>
                </a:solidFill>
                <a:latin typeface="Arial"/>
                <a:ea typeface="+mn-ea"/>
                <a:cs typeface="+mn-cs"/>
              </a:rPr>
              <a:t>.</a:t>
            </a:r>
            <a:endParaRPr lang="ko-KR" altLang="en-US" sz="2080"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>
              <a:defRPr/>
            </a:pPr>
            <a:r>
              <a:rPr lang="ko-KR" altLang="en-US"/>
              <a:t>비디오 파일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400"/>
              <a:t>디지털 형식의 일반 비디오 파일은 </a:t>
            </a:r>
            <a:r>
              <a:rPr lang="en-US" altLang="ko-KR" sz="2400"/>
              <a:t>‘</a:t>
            </a:r>
            <a:r>
              <a:rPr lang="ko-KR" altLang="en-US" sz="2400"/>
              <a:t>코덱</a:t>
            </a:r>
            <a:r>
              <a:rPr lang="en-US" altLang="ko-KR" sz="2400"/>
              <a:t>’</a:t>
            </a:r>
            <a:r>
              <a:rPr lang="ko-KR" altLang="en-US" sz="2400"/>
              <a:t>과 </a:t>
            </a:r>
            <a:r>
              <a:rPr lang="en-US" altLang="ko-KR" sz="2400"/>
              <a:t>‘</a:t>
            </a:r>
            <a:r>
              <a:rPr lang="ko-KR" altLang="en-US" sz="2400"/>
              <a:t>컨테이너</a:t>
            </a:r>
            <a:r>
              <a:rPr lang="en-US" altLang="ko-KR" sz="2400"/>
              <a:t>’</a:t>
            </a:r>
            <a:r>
              <a:rPr lang="ko-KR" altLang="en-US" sz="2400"/>
              <a:t>로 구성</a:t>
            </a:r>
          </a:p>
          <a:p>
            <a:pPr lvl="1">
              <a:defRPr/>
            </a:pPr>
            <a:r>
              <a:rPr lang="ko-KR" altLang="en-US" sz="2400"/>
              <a:t>코덱 </a:t>
            </a:r>
            <a:r>
              <a:rPr lang="en-US" altLang="ko-KR" sz="2400"/>
              <a:t>:</a:t>
            </a:r>
            <a:r>
              <a:rPr lang="ko-KR" altLang="en-US" sz="2400"/>
              <a:t> 비디오 파일을 압축하고 압축을 풀 때 사용</a:t>
            </a:r>
            <a:r>
              <a:rPr lang="en-US" altLang="ko-KR" sz="2400"/>
              <a:t>(ex:</a:t>
            </a:r>
            <a:r>
              <a:rPr lang="ko-KR" altLang="en-US" sz="2400"/>
              <a:t> </a:t>
            </a:r>
            <a:r>
              <a:rPr lang="en-US" altLang="ko-KR" sz="2400"/>
              <a:t>FFMpeg, DivX </a:t>
            </a:r>
            <a:r>
              <a:rPr lang="ko-KR" altLang="en-US" sz="2400"/>
              <a:t>등</a:t>
            </a:r>
            <a:r>
              <a:rPr lang="en-US" altLang="ko-KR" sz="2400"/>
              <a:t>)</a:t>
            </a:r>
          </a:p>
          <a:p>
            <a:pPr lvl="1">
              <a:defRPr/>
            </a:pPr>
            <a:r>
              <a:rPr lang="ko-KR" altLang="en-US" sz="2400"/>
              <a:t>컨테이너 </a:t>
            </a:r>
            <a:r>
              <a:rPr lang="en-US" altLang="ko-KR" sz="2400"/>
              <a:t>:</a:t>
            </a:r>
            <a:r>
              <a:rPr lang="ko-KR" altLang="en-US" sz="2400"/>
              <a:t> 디지털 파일에 대한 정보를 저장하는 파일 모음</a:t>
            </a:r>
            <a:r>
              <a:rPr lang="en-US" altLang="ko-KR" sz="2400"/>
              <a:t>.</a:t>
            </a:r>
            <a:r>
              <a:rPr lang="ko-KR" altLang="en-US" sz="2400"/>
              <a:t> 동영상 스트림</a:t>
            </a:r>
            <a:r>
              <a:rPr lang="en-US" altLang="ko-KR" sz="2400"/>
              <a:t>,</a:t>
            </a:r>
            <a:r>
              <a:rPr lang="ko-KR" altLang="en-US" sz="2400"/>
              <a:t> 오디오 스트림 및 자막과 같은 기타 메타데이터를 포함</a:t>
            </a:r>
            <a:r>
              <a:rPr lang="en-US" altLang="ko-KR" sz="2400"/>
              <a:t>(ex: AVI,FLV,WMV, MP4 </a:t>
            </a:r>
            <a:r>
              <a:rPr lang="ko-KR" altLang="en-US" sz="2400"/>
              <a:t>등</a:t>
            </a:r>
            <a:r>
              <a:rPr lang="en-US" altLang="ko-KR" sz="2400"/>
              <a:t>)</a:t>
            </a:r>
          </a:p>
          <a:p>
            <a:pPr lvl="1">
              <a:defRPr/>
            </a:pPr>
            <a:endParaRPr lang="en-US" altLang="ko-KR" sz="500"/>
          </a:p>
          <a:p>
            <a:pPr lvl="0">
              <a:defRPr/>
            </a:pPr>
            <a:r>
              <a:rPr lang="en-US" altLang="ko-KR" sz="2400"/>
              <a:t>MPEG4 : 'MPEG-4' </a:t>
            </a:r>
            <a:r>
              <a:rPr lang="ko-KR" altLang="en-US" sz="2400"/>
              <a:t>기술을 사용한다</a:t>
            </a:r>
            <a:r>
              <a:rPr lang="en-US" altLang="ko-KR" sz="2400"/>
              <a:t>. MPEG-1</a:t>
            </a:r>
            <a:r>
              <a:rPr lang="ko-KR" altLang="en-US" sz="2400"/>
              <a:t>과 </a:t>
            </a:r>
            <a:r>
              <a:rPr lang="en-US" altLang="ko-KR" sz="2400"/>
              <a:t>MPEG-2</a:t>
            </a:r>
            <a:r>
              <a:rPr lang="ko-KR" altLang="en-US" sz="2400"/>
              <a:t>에 비해 적은 용량으로도 고품질의 영상 및 음성을 구현할 수 있다</a:t>
            </a:r>
            <a:r>
              <a:rPr lang="en-US" altLang="ko-KR" sz="2400"/>
              <a:t>. </a:t>
            </a:r>
            <a:r>
              <a:rPr lang="ko-KR" altLang="en-US" sz="2400"/>
              <a:t>코덱은 </a:t>
            </a:r>
            <a:r>
              <a:rPr lang="en-US" altLang="ko-KR" sz="2400"/>
              <a:t>H.264</a:t>
            </a:r>
            <a:r>
              <a:rPr lang="ko-KR" altLang="en-US" sz="2400"/>
              <a:t>를 사용한다</a:t>
            </a:r>
            <a:r>
              <a:rPr lang="en-US" altLang="ko-KR" sz="2400"/>
              <a:t>.</a:t>
            </a:r>
          </a:p>
          <a:p>
            <a:pPr lvl="0">
              <a:defRPr/>
            </a:pPr>
            <a:endParaRPr lang="en-US" altLang="ko-KR" sz="500"/>
          </a:p>
          <a:p>
            <a:pPr lvl="0">
              <a:defRPr/>
            </a:pPr>
            <a:r>
              <a:rPr lang="en-US" altLang="ko-KR" sz="2400"/>
              <a:t>WebM :</a:t>
            </a:r>
            <a:r>
              <a:rPr lang="ko-KR" altLang="en-US" sz="2400"/>
              <a:t> 무료로 제공되는 개방형 고화질 압축 형식의 영상 포맷이다</a:t>
            </a:r>
            <a:r>
              <a:rPr lang="en-US" altLang="ko-KR" sz="2400"/>
              <a:t>. </a:t>
            </a:r>
            <a:r>
              <a:rPr lang="ko-KR" altLang="en-US" sz="2400"/>
              <a:t>구글이 지원하고 있다</a:t>
            </a:r>
            <a:r>
              <a:rPr lang="en-US" altLang="ko-KR" sz="2400"/>
              <a:t>. </a:t>
            </a:r>
            <a:r>
              <a:rPr lang="ko-KR" altLang="en-US" sz="2400"/>
              <a:t>코덱은 </a:t>
            </a:r>
            <a:r>
              <a:rPr lang="en-US" altLang="ko-KR" sz="2400"/>
              <a:t>VP8</a:t>
            </a:r>
            <a:r>
              <a:rPr lang="ko-KR" altLang="en-US" sz="2400"/>
              <a:t>이라고 불린다</a:t>
            </a:r>
            <a:r>
              <a:rPr lang="en-US" altLang="ko-KR" sz="2400"/>
              <a:t>.</a:t>
            </a:r>
          </a:p>
          <a:p>
            <a:pPr lvl="0">
              <a:defRPr/>
            </a:pPr>
            <a:endParaRPr lang="en-US" altLang="ko-KR" sz="500"/>
          </a:p>
          <a:p>
            <a:pPr lvl="0">
              <a:defRPr/>
            </a:pPr>
            <a:r>
              <a:rPr lang="en-US" altLang="ko-KR" sz="2400"/>
              <a:t>Ogg : </a:t>
            </a:r>
            <a:r>
              <a:rPr lang="ko-KR" altLang="en-US" sz="2400"/>
              <a:t>역시 무료이고 비디오 압축 형식이다</a:t>
            </a:r>
            <a:r>
              <a:rPr lang="en-US" altLang="ko-KR" sz="2400"/>
              <a:t>. Ogg Theora </a:t>
            </a:r>
            <a:r>
              <a:rPr lang="ko-KR" altLang="en-US" sz="2400"/>
              <a:t>비디오 압축 기술이라 불린다</a:t>
            </a:r>
            <a:r>
              <a:rPr lang="en-US" altLang="ko-KR" sz="2400"/>
              <a:t>. </a:t>
            </a:r>
            <a:r>
              <a:rPr lang="ko-KR" altLang="en-US" sz="2400"/>
              <a:t>확장자가 </a:t>
            </a:r>
            <a:r>
              <a:rPr lang="en-US" altLang="ko-KR" sz="2400"/>
              <a:t>ogv</a:t>
            </a:r>
            <a:r>
              <a:rPr lang="ko-KR" altLang="en-US" sz="2400"/>
              <a:t>인 파일에 주로 사용된다</a:t>
            </a:r>
            <a:r>
              <a:rPr lang="en-US" altLang="ko-KR" sz="2400"/>
              <a:t>.</a:t>
            </a:r>
          </a:p>
          <a:p>
            <a:pPr lvl="0">
              <a:defRPr/>
            </a:pPr>
            <a:endParaRPr lang="ko-KR" altLang="en-US" sz="2400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graphicFrame>
        <p:nvGraphicFramePr>
          <p:cNvPr id="6" name="표 4"/>
          <p:cNvGraphicFramePr>
            <a:graphicFrameLocks noGrp="1"/>
          </p:cNvGraphicFramePr>
          <p:nvPr/>
        </p:nvGraphicFramePr>
        <p:xfrm>
          <a:off x="777173" y="6705513"/>
          <a:ext cx="1020356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011"/>
                <a:gridCol w="1320762"/>
                <a:gridCol w="1797082"/>
                <a:gridCol w="2057776"/>
                <a:gridCol w="1713145"/>
                <a:gridCol w="1876787"/>
              </a:tblGrid>
              <a:tr h="22335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브라우저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IE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Chrom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Firefox 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Safari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Opera 10</a:t>
                      </a:r>
                    </a:p>
                  </a:txBody>
                  <a:tcPr/>
                </a:tc>
              </a:tr>
              <a:tr h="22335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</a:tr>
              <a:tr h="22335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WebM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/>
                </a:tc>
              </a:tr>
              <a:tr h="22335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>
              <a:defRPr/>
            </a:pPr>
            <a:r>
              <a:rPr lang="ko-KR" altLang="en-US"/>
              <a:t>비디오 만들기</a:t>
            </a:r>
            <a:r>
              <a:rPr lang="en-US" altLang="ko-KR"/>
              <a:t>(1/2)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15" name="표 2"/>
          <p:cNvGraphicFramePr>
            <a:graphicFrameLocks noGrp="1"/>
          </p:cNvGraphicFramePr>
          <p:nvPr/>
        </p:nvGraphicFramePr>
        <p:xfrm>
          <a:off x="441579" y="3254525"/>
          <a:ext cx="11052161" cy="492795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803892"/>
                <a:gridCol w="9248269"/>
              </a:tblGrid>
              <a:tr h="53385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</a:tr>
              <a:tr h="53385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src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재생할 비디오가 존재하는 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을 지정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 파일 경로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18809" marR="118809" marT="59404" marB="59404" anchor="ctr"/>
                </a:tc>
              </a:tr>
              <a:tr h="538209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autoplay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 속성이 존재하면 비디오를 자동적으로 재생</a:t>
                      </a:r>
                    </a:p>
                  </a:txBody>
                  <a:tcPr marL="118809" marR="118809" marT="59404" marB="59404" anchor="ctr"/>
                </a:tc>
              </a:tr>
              <a:tr h="648385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controls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 속성이 존재하면 브라우저가 비디오 </a:t>
                      </a:r>
                      <a:r>
                        <a:rPr lang="ko-KR" altLang="en-US" sz="2300" b="0" spc="-1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재생을 제어하는 제어기를 표시</a:t>
                      </a:r>
                    </a:p>
                  </a:txBody>
                  <a:tcPr marL="118809" marR="118809" marT="59404" marB="59404" anchor="ctr"/>
                </a:tc>
              </a:tr>
              <a:tr h="538209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loop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이 속성이 존재하면 브라우저가 비디오를 반복하여 재생</a:t>
                      </a:r>
                    </a:p>
                  </a:txBody>
                  <a:tcPr marL="118809" marR="118809" marT="59404" marB="59404" anchor="ctr"/>
                </a:tc>
              </a:tr>
              <a:tr h="53385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preload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사용자가 사용할 생각이 없더라도 전체 비디오를 미리 다운로드 함</a:t>
                      </a:r>
                    </a:p>
                  </a:txBody>
                  <a:tcPr marL="118809" marR="118809" marT="59404" marB="59404" anchor="ctr"/>
                </a:tc>
              </a:tr>
              <a:tr h="53385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poster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비디오를 다운로드 하는 중일 때 표시하는 이미지</a:t>
                      </a:r>
                    </a:p>
                  </a:txBody>
                  <a:tcPr marL="118809" marR="118809" marT="59404" marB="59404" anchor="ctr"/>
                </a:tc>
              </a:tr>
              <a:tr h="53385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muted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비디오의 오디오 출력을 중지</a:t>
                      </a:r>
                    </a:p>
                  </a:txBody>
                  <a:tcPr marL="118809" marR="118809" marT="59404" marB="59404" anchor="ctr"/>
                </a:tc>
              </a:tr>
              <a:tr h="53385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Arial"/>
                          <a:ea typeface="+mn-ea"/>
                          <a:cs typeface="+mn-cs"/>
                        </a:rPr>
                        <a:t>width,height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300">
                          <a:latin typeface="Arial"/>
                          <a:ea typeface="+mn-ea"/>
                          <a:cs typeface="+mn-cs"/>
                        </a:rPr>
                        <a:t>비디오 재생기의 너비와 높이</a:t>
                      </a: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16" name="내용 개체 틀 2"/>
          <p:cNvSpPr>
            <a:spLocks noGrp="1"/>
          </p:cNvSpPr>
          <p:nvPr/>
        </p:nvSpPr>
        <p:spPr>
          <a:xfrm>
            <a:off x="357802" y="2051723"/>
            <a:ext cx="11146752" cy="912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anchor="ctr" anchorCtr="0"/>
          <a:lstStyle/>
          <a:p>
            <a:pPr marL="0" indent="0" algn="l" rtl="0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kumimoji="1" lang="en-US" altLang="ko-KR" sz="2339" b="1" i="0" u="none" strike="noStrike" kern="1200" cap="none" normalizeH="0" baseline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&lt;video</a:t>
            </a:r>
            <a:r>
              <a:rPr kumimoji="1" lang="en-US" altLang="ko-KR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kumimoji="1" lang="en-US" altLang="ko-KR" sz="2339" b="1" i="0" u="none" strike="noStrike" kern="1200" cap="none" normalizeH="0" baseline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kumimoji="1" lang="en-US" altLang="ko-KR" sz="2339" b="1" i="0" u="none" strike="noStrike" kern="1200" cap="none" normalizeH="0" baseline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=</a:t>
            </a:r>
            <a:r>
              <a:rPr kumimoji="1" lang="en-US" altLang="ko-KR" sz="2339" b="1" i="0" u="none" strike="noStrike" kern="1200" cap="none" normalizeH="0" baseline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"movie.mp4" </a:t>
            </a:r>
            <a:r>
              <a:rPr kumimoji="1" lang="en-US" altLang="ko-KR" sz="2339" b="1" i="0" u="none" strike="noStrike" kern="1200" cap="none" normalizeH="0" baseline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autoplay controls </a:t>
            </a:r>
            <a:r>
              <a:rPr kumimoji="1" lang="en-US" altLang="ko-KR" sz="2339" b="1" i="0" u="none" strike="noStrike" kern="1200" cap="none" normalizeH="0" baseline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algn="l" rtl="0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None/>
              <a:defRPr/>
            </a:pPr>
            <a:r>
              <a:rPr kumimoji="1" lang="en-US" altLang="ko-KR" sz="2339" b="1" i="0" u="none" strike="noStrike" kern="1200" cap="none" normalizeH="0" baseline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&lt;/video&gt;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>
              <a:defRPr/>
            </a:pPr>
            <a:r>
              <a:rPr lang="ko-KR" altLang="en-US"/>
              <a:t>비디오 만들기</a:t>
            </a:r>
            <a:r>
              <a:rPr lang="en-US" altLang="ko-KR"/>
              <a:t>(2/2)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4774" y="1551112"/>
            <a:ext cx="10902103" cy="4480070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  <a:defRPr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&lt;!DOCTYPE html&gt;</a:t>
            </a:r>
          </a:p>
          <a:p>
            <a:pPr marL="0" indent="0">
              <a:buNone/>
              <a:defRPr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&lt;html&gt;</a:t>
            </a:r>
          </a:p>
          <a:p>
            <a:pPr marL="0" indent="0">
              <a:buNone/>
              <a:defRPr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&lt;body&gt;</a:t>
            </a:r>
          </a:p>
          <a:p>
            <a:pPr marL="0" indent="0">
              <a:buNone/>
              <a:defRPr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&lt;video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width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"640"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height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"480"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controls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    &lt;source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"trailer.mp4"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video/mp4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    &lt;source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"trailer.ogv"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video/</a:t>
            </a:r>
            <a:r>
              <a:rPr lang="en-US" altLang="ko-KR" sz="2339" b="1" dirty="0" err="1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ogg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    &lt;p&gt;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Your browser does not support the video tag.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&lt;/p&gt;</a:t>
            </a:r>
          </a:p>
          <a:p>
            <a:pPr marL="0" indent="0">
              <a:buNone/>
              <a:defRPr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&lt;/video&gt;</a:t>
            </a:r>
          </a:p>
          <a:p>
            <a:pPr marL="0" indent="0">
              <a:buNone/>
              <a:defRPr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&lt;/body&gt;</a:t>
            </a:r>
          </a:p>
          <a:p>
            <a:pPr marL="0" indent="0">
              <a:buNone/>
              <a:defRPr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9217" name="_x437728544" descr="EMB00001a1c11ea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6668960" y="4832252"/>
            <a:ext cx="4582879" cy="3522262"/>
          </a:xfrm>
          <a:prstGeom prst="rect">
            <a:avLst/>
          </a:prstGeom>
          <a:noFill/>
        </p:spPr>
      </p:pic>
      <p:cxnSp>
        <p:nvCxnSpPr>
          <p:cNvPr id="5" name="직선 화살표 연결선 4"/>
          <p:cNvCxnSpPr/>
          <p:nvPr/>
        </p:nvCxnSpPr>
        <p:spPr>
          <a:xfrm>
            <a:off x="7623817" y="3077831"/>
            <a:ext cx="0" cy="9732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7794174" y="2995766"/>
            <a:ext cx="3024512" cy="726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80">
                <a:solidFill>
                  <a:schemeClr val="tx2"/>
                </a:solidFill>
                <a:latin typeface="Arial"/>
                <a:ea typeface="+mn-ea"/>
                <a:cs typeface="+mn-cs"/>
              </a:rPr>
              <a:t>위에서부터 파일 형식을 차례대로 검사한다</a:t>
            </a:r>
            <a:r>
              <a:rPr lang="en-US" altLang="ko-KR" sz="2080">
                <a:solidFill>
                  <a:schemeClr val="tx2"/>
                </a:solidFill>
                <a:latin typeface="Arial"/>
                <a:ea typeface="+mn-ea"/>
                <a:cs typeface="+mn-cs"/>
              </a:rPr>
              <a:t>.</a:t>
            </a:r>
            <a:endParaRPr lang="ko-KR" altLang="en-US" sz="2080"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EC61B-8E5B-428C-BF4B-91CC7F06BD36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2745</Words>
  <Application>Microsoft Office PowerPoint</Application>
  <PresentationFormat>사용자 지정</PresentationFormat>
  <Paragraphs>517</Paragraphs>
  <Slides>43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1_Crayons</vt:lpstr>
      <vt:lpstr>슬라이드 1</vt:lpstr>
      <vt:lpstr>웹브라우저와 멀티미디어</vt:lpstr>
      <vt:lpstr>오디오 파일 형식</vt:lpstr>
      <vt:lpstr>오디오 만들기(1/3)</vt:lpstr>
      <vt:lpstr>오디오 만들기(2/3)</vt:lpstr>
      <vt:lpstr>오디오 만들기(3/3)</vt:lpstr>
      <vt:lpstr>비디오 파일 형식</vt:lpstr>
      <vt:lpstr>비디오 만들기(1/2)</vt:lpstr>
      <vt:lpstr>비디오 만들기(2/2)</vt:lpstr>
      <vt:lpstr>HTML 입력양식</vt:lpstr>
      <vt:lpstr>HTML 양식(Form)</vt:lpstr>
      <vt:lpstr>HTML 입력(input) (1/2)</vt:lpstr>
      <vt:lpstr>HTML 입력(input) (2/2)</vt:lpstr>
      <vt:lpstr>HTML 입력 유형(1/10)</vt:lpstr>
      <vt:lpstr>HTML 입력 유형(2/10)</vt:lpstr>
      <vt:lpstr>HTML 입력 유형(3/10)</vt:lpstr>
      <vt:lpstr>HTML 입력 유형(4/10)</vt:lpstr>
      <vt:lpstr>HTML 입력 유형(5/10)</vt:lpstr>
      <vt:lpstr>HTML 입력 유형(6/10)</vt:lpstr>
      <vt:lpstr>HTML 입력 유형(7/10)</vt:lpstr>
      <vt:lpstr>HTML 입력 유형(8/10)</vt:lpstr>
      <vt:lpstr>HTML 입력 유형(9/10)</vt:lpstr>
      <vt:lpstr>HTML 입력 유형(10/10)</vt:lpstr>
      <vt:lpstr>추가된 입력 속성</vt:lpstr>
      <vt:lpstr>HTML &lt;button&gt;</vt:lpstr>
      <vt:lpstr>HTML &lt;textarea&gt;</vt:lpstr>
      <vt:lpstr>HTML &lt;select&gt;</vt:lpstr>
      <vt:lpstr>HTML &lt;fieldset&gt;</vt:lpstr>
      <vt:lpstr>HTML &lt;label&gt;</vt:lpstr>
      <vt:lpstr>입력 예제2</vt:lpstr>
      <vt:lpstr>입력 예제3</vt:lpstr>
      <vt:lpstr>입력 예제4</vt:lpstr>
      <vt:lpstr>입력 예제5</vt:lpstr>
      <vt:lpstr>입력 예제6</vt:lpstr>
      <vt:lpstr>입력 예제7</vt:lpstr>
      <vt:lpstr>슬라이드 36</vt:lpstr>
      <vt:lpstr>입력 예제1(2/2)</vt:lpstr>
      <vt:lpstr>연습 1</vt:lpstr>
      <vt:lpstr>연습 2</vt:lpstr>
      <vt:lpstr>입력 양식의 작동 방식</vt:lpstr>
      <vt:lpstr>Form 전송 방식(1/3)</vt:lpstr>
      <vt:lpstr>Form 전송 방식(2/3)</vt:lpstr>
      <vt:lpstr>Form 전송 방식(3/3)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SEM-pc</cp:lastModifiedBy>
  <cp:revision>1156</cp:revision>
  <dcterms:created xsi:type="dcterms:W3CDTF">2007-06-29T06:43:39Z</dcterms:created>
  <dcterms:modified xsi:type="dcterms:W3CDTF">2021-03-05T03:02:19Z</dcterms:modified>
  <cp:version>0906.0100.01</cp:version>
</cp:coreProperties>
</file>