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302" r:id="rId3"/>
    <p:sldId id="296" r:id="rId4"/>
    <p:sldId id="297" r:id="rId5"/>
    <p:sldId id="259" r:id="rId6"/>
    <p:sldId id="260" r:id="rId7"/>
    <p:sldId id="298" r:id="rId8"/>
    <p:sldId id="299" r:id="rId9"/>
    <p:sldId id="300" r:id="rId10"/>
    <p:sldId id="301" r:id="rId11"/>
    <p:sldId id="275" r:id="rId12"/>
    <p:sldId id="291" r:id="rId13"/>
    <p:sldId id="292" r:id="rId14"/>
    <p:sldId id="281" r:id="rId15"/>
    <p:sldId id="282" r:id="rId16"/>
    <p:sldId id="284" r:id="rId17"/>
    <p:sldId id="294" r:id="rId18"/>
    <p:sldId id="29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3ADA3AE-529C-4F8D-BF82-988D12B93D1B}" type="datetimeFigureOut">
              <a:rPr kumimoji="1" lang="ja-JP" altLang="en-US" smtClean="0"/>
              <a:t>2019/12/27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331380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3ADA3AE-529C-4F8D-BF82-988D12B93D1B}" type="datetimeFigureOut">
              <a:rPr kumimoji="1" lang="ja-JP" altLang="en-US" smtClean="0"/>
              <a:t>2019/12/27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392724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3ADA3AE-529C-4F8D-BF82-988D12B93D1B}" type="datetimeFigureOut">
              <a:rPr kumimoji="1" lang="ja-JP" altLang="en-US" smtClean="0"/>
              <a:t>2019/12/27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396431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3ADA3AE-529C-4F8D-BF82-988D12B93D1B}" type="datetimeFigureOut">
              <a:rPr kumimoji="1" lang="ja-JP" altLang="en-US" smtClean="0"/>
              <a:t>2019/12/27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146160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593667" y="6272784"/>
            <a:ext cx="2644309" cy="365125"/>
          </a:xfrm>
        </p:spPr>
        <p:txBody>
          <a:bodyPr/>
          <a:lstStyle/>
          <a:p>
            <a:fld id="{83ADA3AE-529C-4F8D-BF82-988D12B93D1B}" type="datetimeFigureOut">
              <a:rPr kumimoji="1" lang="ja-JP" altLang="en-US" smtClean="0"/>
              <a:t>2019/12/27</a:t>
            </a:fld>
            <a:endParaRPr kumimoji="1" lang="ja-JP"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ja-JP"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333583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3ADA3AE-529C-4F8D-BF82-988D12B93D1B}" type="datetimeFigureOut">
              <a:rPr kumimoji="1" lang="ja-JP" altLang="en-US" smtClean="0"/>
              <a:t>2019/12/27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3198946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3ADA3AE-529C-4F8D-BF82-988D12B93D1B}" type="datetimeFigureOut">
              <a:rPr kumimoji="1" lang="ja-JP" altLang="en-US" smtClean="0"/>
              <a:t>2019/12/27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73908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ADA3AE-529C-4F8D-BF82-988D12B93D1B}" type="datetimeFigureOut">
              <a:rPr kumimoji="1" lang="ja-JP" altLang="en-US" smtClean="0"/>
              <a:t>2019/12/27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3290419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ADA3AE-529C-4F8D-BF82-988D12B93D1B}" type="datetimeFigureOut">
              <a:rPr kumimoji="1" lang="ja-JP" altLang="en-US" smtClean="0"/>
              <a:t>2019/12/27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165664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3ADA3AE-529C-4F8D-BF82-988D12B93D1B}" type="datetimeFigureOut">
              <a:rPr kumimoji="1" lang="ja-JP" altLang="en-US" smtClean="0"/>
              <a:t>2019/12/27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1831035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3ADA3AE-529C-4F8D-BF82-988D12B93D1B}" type="datetimeFigureOut">
              <a:rPr kumimoji="1" lang="ja-JP" altLang="en-US" smtClean="0"/>
              <a:t>2019/12/27</a:t>
            </a:fld>
            <a:endParaRPr kumimoji="1" lang="ja-JP"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3640795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3ADA3AE-529C-4F8D-BF82-988D12B93D1B}" type="datetimeFigureOut">
              <a:rPr kumimoji="1" lang="ja-JP" altLang="en-US" smtClean="0"/>
              <a:t>2019/12/27</a:t>
            </a:fld>
            <a:endParaRPr kumimoji="1" lang="ja-JP"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ja-JP"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9F43B60-86FB-4FD3-8A00-79703F493E25}" type="slidenum">
              <a:rPr kumimoji="1" lang="ja-JP" altLang="en-US" smtClean="0"/>
              <a:t>‹#›</a:t>
            </a:fld>
            <a:endParaRPr kumimoji="1" lang="ja-JP" altLang="en-US"/>
          </a:p>
        </p:txBody>
      </p:sp>
    </p:spTree>
    <p:extLst>
      <p:ext uri="{BB962C8B-B14F-4D97-AF65-F5344CB8AC3E}">
        <p14:creationId xmlns:p14="http://schemas.microsoft.com/office/powerpoint/2010/main" val="22925184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kumimoji="1"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D1CE0D-F668-4F14-BDA0-3B6D427715E6}"/>
              </a:ext>
            </a:extLst>
          </p:cNvPr>
          <p:cNvSpPr>
            <a:spLocks noGrp="1"/>
          </p:cNvSpPr>
          <p:nvPr>
            <p:ph type="ctrTitle"/>
          </p:nvPr>
        </p:nvSpPr>
        <p:spPr>
          <a:xfrm>
            <a:off x="1524000" y="2147582"/>
            <a:ext cx="9144000" cy="699447"/>
          </a:xfrm>
        </p:spPr>
        <p:txBody>
          <a:bodyPr>
            <a:normAutofit/>
          </a:bodyPr>
          <a:lstStyle/>
          <a:p>
            <a:r>
              <a:rPr lang="en-US" altLang="ja-JP" sz="4400" dirty="0"/>
              <a:t>Project </a:t>
            </a:r>
            <a:r>
              <a:rPr lang="en-US" altLang="ja-JP" sz="4400" dirty="0" err="1"/>
              <a:t>Touhou</a:t>
            </a:r>
            <a:r>
              <a:rPr lang="ja-JP" altLang="ja-JP" sz="4400" dirty="0"/>
              <a:t>で使われている技術</a:t>
            </a:r>
            <a:endParaRPr kumimoji="1" lang="ja-JP" altLang="en-US" sz="4400" dirty="0"/>
          </a:p>
        </p:txBody>
      </p:sp>
      <p:sp>
        <p:nvSpPr>
          <p:cNvPr id="3" name="字幕 2">
            <a:extLst>
              <a:ext uri="{FF2B5EF4-FFF2-40B4-BE49-F238E27FC236}">
                <a16:creationId xmlns:a16="http://schemas.microsoft.com/office/drawing/2014/main" id="{A1C1DBF4-8684-43B6-BB20-A53DC20C9A67}"/>
              </a:ext>
            </a:extLst>
          </p:cNvPr>
          <p:cNvSpPr>
            <a:spLocks noGrp="1"/>
          </p:cNvSpPr>
          <p:nvPr>
            <p:ph type="subTitle" idx="1"/>
          </p:nvPr>
        </p:nvSpPr>
        <p:spPr>
          <a:xfrm>
            <a:off x="9706063" y="4516438"/>
            <a:ext cx="1031846" cy="349177"/>
          </a:xfrm>
        </p:spPr>
        <p:txBody>
          <a:bodyPr>
            <a:normAutofit/>
          </a:bodyPr>
          <a:lstStyle/>
          <a:p>
            <a:r>
              <a:rPr lang="en-US" altLang="ja-JP" sz="1400" dirty="0">
                <a:solidFill>
                  <a:schemeClr val="bg1"/>
                </a:solidFill>
              </a:rPr>
              <a:t>Classified</a:t>
            </a:r>
            <a:endParaRPr lang="ja-JP" altLang="ja-JP" sz="1400" dirty="0">
              <a:solidFill>
                <a:schemeClr val="bg1"/>
              </a:solidFill>
            </a:endParaRPr>
          </a:p>
        </p:txBody>
      </p:sp>
    </p:spTree>
    <p:extLst>
      <p:ext uri="{BB962C8B-B14F-4D97-AF65-F5344CB8AC3E}">
        <p14:creationId xmlns:p14="http://schemas.microsoft.com/office/powerpoint/2010/main" val="3961294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22BFE-3FD6-47CB-A26F-12ACD760DC5A}"/>
              </a:ext>
            </a:extLst>
          </p:cNvPr>
          <p:cNvSpPr>
            <a:spLocks noGrp="1"/>
          </p:cNvSpPr>
          <p:nvPr>
            <p:ph type="title"/>
          </p:nvPr>
        </p:nvSpPr>
        <p:spPr>
          <a:xfrm>
            <a:off x="8351100" y="685800"/>
            <a:ext cx="3938772" cy="522215"/>
          </a:xfrm>
        </p:spPr>
        <p:txBody>
          <a:bodyPr>
            <a:normAutofit fontScale="90000"/>
          </a:bodyPr>
          <a:lstStyle/>
          <a:p>
            <a:r>
              <a:rPr lang="en-US" altLang="ja-JP" sz="2800" dirty="0"/>
              <a:t>04. Resource Management</a:t>
            </a:r>
            <a:endParaRPr lang="ja-JP" altLang="ja-JP" sz="2800" dirty="0"/>
          </a:p>
        </p:txBody>
      </p:sp>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p:txBody>
          <a:bodyPr/>
          <a:lstStyle/>
          <a:p>
            <a:r>
              <a:rPr kumimoji="1" lang="ja-JP" altLang="en-US" dirty="0"/>
              <a:t>先ほどの</a:t>
            </a:r>
            <a:r>
              <a:rPr kumimoji="1" lang="en-US" altLang="ja-JP" dirty="0" err="1"/>
              <a:t>MonsterTable</a:t>
            </a:r>
            <a:r>
              <a:rPr kumimoji="1" lang="ja-JP" altLang="en-US" dirty="0"/>
              <a:t>を含めて</a:t>
            </a:r>
            <a:r>
              <a:rPr kumimoji="1" lang="en-US" altLang="ja-JP" dirty="0" err="1"/>
              <a:t>Enum</a:t>
            </a:r>
            <a:r>
              <a:rPr kumimoji="1" lang="ja-JP" altLang="en-US" dirty="0"/>
              <a:t>を利用して</a:t>
            </a:r>
            <a:r>
              <a:rPr kumimoji="1" lang="en-US" altLang="ja-JP" dirty="0"/>
              <a:t>Scene</a:t>
            </a:r>
            <a:r>
              <a:rPr kumimoji="1" lang="ja-JP" altLang="en-US" dirty="0"/>
              <a:t>や</a:t>
            </a:r>
            <a:r>
              <a:rPr kumimoji="1" lang="en-US" altLang="ja-JP" dirty="0"/>
              <a:t>Stage</a:t>
            </a:r>
            <a:r>
              <a:rPr kumimoji="1" lang="ja-JP" altLang="en-US" dirty="0"/>
              <a:t>を管理する事と同じくイメージなどの</a:t>
            </a:r>
            <a:r>
              <a:rPr kumimoji="1" lang="en-US" altLang="ja-JP" dirty="0"/>
              <a:t>Resource</a:t>
            </a:r>
            <a:r>
              <a:rPr kumimoji="1" lang="ja-JP" altLang="en-US" dirty="0"/>
              <a:t>も</a:t>
            </a:r>
            <a:r>
              <a:rPr kumimoji="1" lang="en-US" altLang="ja-JP" dirty="0" err="1"/>
              <a:t>Enum</a:t>
            </a:r>
            <a:r>
              <a:rPr kumimoji="1" lang="ja-JP" altLang="en-US" dirty="0"/>
              <a:t>で管理、引数として渡すことができる</a:t>
            </a:r>
          </a:p>
        </p:txBody>
      </p:sp>
      <p:pic>
        <p:nvPicPr>
          <p:cNvPr id="10" name="コンテンツ プレースホルダー 9">
            <a:extLst>
              <a:ext uri="{FF2B5EF4-FFF2-40B4-BE49-F238E27FC236}">
                <a16:creationId xmlns:a16="http://schemas.microsoft.com/office/drawing/2014/main" id="{652A5B8E-E5C4-40DA-AEA0-C70F80A63C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596" y="1464756"/>
            <a:ext cx="5566591" cy="1997173"/>
          </a:xfrm>
        </p:spPr>
      </p:pic>
      <p:pic>
        <p:nvPicPr>
          <p:cNvPr id="12" name="図 11">
            <a:extLst>
              <a:ext uri="{FF2B5EF4-FFF2-40B4-BE49-F238E27FC236}">
                <a16:creationId xmlns:a16="http://schemas.microsoft.com/office/drawing/2014/main" id="{467BB63B-BA8B-4168-82C9-AD9DD54F0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96" y="3964105"/>
            <a:ext cx="6576667" cy="1958521"/>
          </a:xfrm>
          <a:prstGeom prst="rect">
            <a:avLst/>
          </a:prstGeom>
        </p:spPr>
      </p:pic>
      <p:sp>
        <p:nvSpPr>
          <p:cNvPr id="13" name="テキスト ボックス 12">
            <a:extLst>
              <a:ext uri="{FF2B5EF4-FFF2-40B4-BE49-F238E27FC236}">
                <a16:creationId xmlns:a16="http://schemas.microsoft.com/office/drawing/2014/main" id="{A06A09F8-F0FF-4220-A6E3-25A26458EDA3}"/>
              </a:ext>
            </a:extLst>
          </p:cNvPr>
          <p:cNvSpPr txBox="1"/>
          <p:nvPr/>
        </p:nvSpPr>
        <p:spPr>
          <a:xfrm>
            <a:off x="629175" y="6024468"/>
            <a:ext cx="1976102" cy="261610"/>
          </a:xfrm>
          <a:prstGeom prst="rect">
            <a:avLst/>
          </a:prstGeom>
          <a:noFill/>
        </p:spPr>
        <p:txBody>
          <a:bodyPr wrap="square" rtlCol="0">
            <a:spAutoFit/>
          </a:bodyPr>
          <a:lstStyle/>
          <a:p>
            <a:r>
              <a:rPr kumimoji="1" lang="en-US" altLang="ja-JP" sz="1100" dirty="0" err="1"/>
              <a:t>Enum</a:t>
            </a:r>
            <a:r>
              <a:rPr kumimoji="1" lang="ja-JP" altLang="en-US" sz="1100" dirty="0"/>
              <a:t>で</a:t>
            </a:r>
            <a:r>
              <a:rPr kumimoji="1" lang="en-US" altLang="ja-JP" sz="1100" dirty="0"/>
              <a:t>Resource</a:t>
            </a:r>
            <a:r>
              <a:rPr kumimoji="1" lang="ja-JP" altLang="en-US" sz="1100" dirty="0"/>
              <a:t>管理</a:t>
            </a:r>
          </a:p>
        </p:txBody>
      </p:sp>
    </p:spTree>
    <p:extLst>
      <p:ext uri="{BB962C8B-B14F-4D97-AF65-F5344CB8AC3E}">
        <p14:creationId xmlns:p14="http://schemas.microsoft.com/office/powerpoint/2010/main" val="2572929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22BFE-3FD6-47CB-A26F-12ACD760DC5A}"/>
              </a:ext>
            </a:extLst>
          </p:cNvPr>
          <p:cNvSpPr>
            <a:spLocks noGrp="1"/>
          </p:cNvSpPr>
          <p:nvPr>
            <p:ph type="title"/>
          </p:nvPr>
        </p:nvSpPr>
        <p:spPr>
          <a:xfrm>
            <a:off x="8279724" y="685800"/>
            <a:ext cx="3740232" cy="522215"/>
          </a:xfrm>
        </p:spPr>
        <p:txBody>
          <a:bodyPr>
            <a:normAutofit/>
          </a:bodyPr>
          <a:lstStyle/>
          <a:p>
            <a:r>
              <a:rPr lang="en-US" altLang="ja-JP" sz="2800" dirty="0"/>
              <a:t>05. Spawn Monster</a:t>
            </a:r>
            <a:endParaRPr lang="ja-JP" altLang="ja-JP" sz="2800" dirty="0"/>
          </a:p>
        </p:txBody>
      </p:sp>
      <p:pic>
        <p:nvPicPr>
          <p:cNvPr id="6" name="コンテンツ プレースホルダー 5">
            <a:extLst>
              <a:ext uri="{FF2B5EF4-FFF2-40B4-BE49-F238E27FC236}">
                <a16:creationId xmlns:a16="http://schemas.microsoft.com/office/drawing/2014/main" id="{8F560C46-1AC9-4C69-8EB7-05A23628CD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308" y="685800"/>
            <a:ext cx="5067650" cy="2149295"/>
          </a:xfrm>
        </p:spPr>
      </p:pic>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p:txBody>
          <a:bodyPr/>
          <a:lstStyle/>
          <a:p>
            <a:r>
              <a:rPr kumimoji="1" lang="en-US" altLang="ja-JP" dirty="0"/>
              <a:t>03</a:t>
            </a:r>
            <a:r>
              <a:rPr kumimoji="1" lang="ja-JP" altLang="en-US" dirty="0"/>
              <a:t>番の</a:t>
            </a:r>
            <a:r>
              <a:rPr kumimoji="1" lang="en-US" altLang="ja-JP" dirty="0" err="1"/>
              <a:t>MonsterTable</a:t>
            </a:r>
            <a:r>
              <a:rPr lang="ja-JP" altLang="en-US" dirty="0"/>
              <a:t>の情報を</a:t>
            </a:r>
            <a:r>
              <a:rPr lang="en-US" altLang="ja-JP" dirty="0"/>
              <a:t>Monster Manager</a:t>
            </a:r>
            <a:r>
              <a:rPr lang="ja-JP" altLang="en-US" dirty="0"/>
              <a:t>に入力すれば、</a:t>
            </a:r>
            <a:endParaRPr lang="en-US" altLang="ja-JP" dirty="0"/>
          </a:p>
          <a:p>
            <a:r>
              <a:rPr kumimoji="1" lang="en-US" altLang="ja-JP" dirty="0" err="1"/>
              <a:t>MonsterManager</a:t>
            </a:r>
            <a:r>
              <a:rPr kumimoji="1" lang="ja-JP" altLang="en-US" dirty="0"/>
              <a:t>では</a:t>
            </a:r>
            <a:r>
              <a:rPr lang="ja-JP" altLang="en-US" dirty="0"/>
              <a:t>モンスターの</a:t>
            </a:r>
            <a:r>
              <a:rPr lang="en-US" altLang="ja-JP" dirty="0"/>
              <a:t>ID</a:t>
            </a:r>
            <a:r>
              <a:rPr lang="ja-JP" altLang="en-US" dirty="0"/>
              <a:t>で通常モンスターなのかそれどもホズモンスターなのかを判断してそれに当たるイメージをモンスタークラスに入力</a:t>
            </a:r>
            <a:r>
              <a:rPr lang="en-US" altLang="ja-JP" dirty="0"/>
              <a:t>-&gt;</a:t>
            </a:r>
            <a:r>
              <a:rPr lang="ja-JP" altLang="en-US" dirty="0"/>
              <a:t>実行する</a:t>
            </a:r>
            <a:endParaRPr kumimoji="1" lang="ja-JP" altLang="en-US" dirty="0"/>
          </a:p>
        </p:txBody>
      </p:sp>
      <p:pic>
        <p:nvPicPr>
          <p:cNvPr id="8" name="図 7">
            <a:extLst>
              <a:ext uri="{FF2B5EF4-FFF2-40B4-BE49-F238E27FC236}">
                <a16:creationId xmlns:a16="http://schemas.microsoft.com/office/drawing/2014/main" id="{8299300C-B44B-45B6-B47A-68EE851746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308" y="2980117"/>
            <a:ext cx="4245366" cy="3706818"/>
          </a:xfrm>
          <a:prstGeom prst="rect">
            <a:avLst/>
          </a:prstGeom>
        </p:spPr>
      </p:pic>
      <p:sp>
        <p:nvSpPr>
          <p:cNvPr id="9" name="正方形/長方形 8">
            <a:extLst>
              <a:ext uri="{FF2B5EF4-FFF2-40B4-BE49-F238E27FC236}">
                <a16:creationId xmlns:a16="http://schemas.microsoft.com/office/drawing/2014/main" id="{B9B8AC0A-ADE4-4E78-BBC6-0DD3874FA1D6}"/>
              </a:ext>
            </a:extLst>
          </p:cNvPr>
          <p:cNvSpPr/>
          <p:nvPr/>
        </p:nvSpPr>
        <p:spPr>
          <a:xfrm>
            <a:off x="5845086" y="2527318"/>
            <a:ext cx="1006238" cy="307777"/>
          </a:xfrm>
          <a:prstGeom prst="rect">
            <a:avLst/>
          </a:prstGeom>
        </p:spPr>
        <p:txBody>
          <a:bodyPr wrap="none">
            <a:spAutoFit/>
          </a:bodyPr>
          <a:lstStyle/>
          <a:p>
            <a:r>
              <a:rPr lang="en-US" altLang="ja-JP" sz="1400" dirty="0"/>
              <a:t>Stage.cpp</a:t>
            </a:r>
            <a:endParaRPr lang="ja-JP" altLang="en-US" sz="1400" dirty="0"/>
          </a:p>
        </p:txBody>
      </p:sp>
      <p:sp>
        <p:nvSpPr>
          <p:cNvPr id="10" name="正方形/長方形 9">
            <a:extLst>
              <a:ext uri="{FF2B5EF4-FFF2-40B4-BE49-F238E27FC236}">
                <a16:creationId xmlns:a16="http://schemas.microsoft.com/office/drawing/2014/main" id="{ACD9A56A-2E9E-4649-8CAB-1DFABD9DE37B}"/>
              </a:ext>
            </a:extLst>
          </p:cNvPr>
          <p:cNvSpPr/>
          <p:nvPr/>
        </p:nvSpPr>
        <p:spPr>
          <a:xfrm>
            <a:off x="4948862" y="6379158"/>
            <a:ext cx="1956048" cy="307777"/>
          </a:xfrm>
          <a:prstGeom prst="rect">
            <a:avLst/>
          </a:prstGeom>
        </p:spPr>
        <p:txBody>
          <a:bodyPr wrap="none">
            <a:spAutoFit/>
          </a:bodyPr>
          <a:lstStyle/>
          <a:p>
            <a:r>
              <a:rPr lang="en-US" altLang="ja-JP" sz="1400" dirty="0"/>
              <a:t>MonsterManager.cpp</a:t>
            </a:r>
            <a:endParaRPr lang="ja-JP" altLang="en-US" sz="1400" dirty="0"/>
          </a:p>
        </p:txBody>
      </p:sp>
    </p:spTree>
    <p:extLst>
      <p:ext uri="{BB962C8B-B14F-4D97-AF65-F5344CB8AC3E}">
        <p14:creationId xmlns:p14="http://schemas.microsoft.com/office/powerpoint/2010/main" val="3352450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22BFE-3FD6-47CB-A26F-12ACD760DC5A}"/>
              </a:ext>
            </a:extLst>
          </p:cNvPr>
          <p:cNvSpPr>
            <a:spLocks noGrp="1"/>
          </p:cNvSpPr>
          <p:nvPr>
            <p:ph type="title"/>
          </p:nvPr>
        </p:nvSpPr>
        <p:spPr>
          <a:xfrm>
            <a:off x="8279724" y="685800"/>
            <a:ext cx="3740232" cy="522215"/>
          </a:xfrm>
        </p:spPr>
        <p:txBody>
          <a:bodyPr>
            <a:normAutofit/>
          </a:bodyPr>
          <a:lstStyle/>
          <a:p>
            <a:r>
              <a:rPr lang="en-US" altLang="ja-JP" sz="2800" dirty="0"/>
              <a:t>06. Impact Check</a:t>
            </a:r>
            <a:endParaRPr lang="ja-JP" altLang="ja-JP" sz="2800" dirty="0"/>
          </a:p>
        </p:txBody>
      </p:sp>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p:txBody>
          <a:bodyPr/>
          <a:lstStyle/>
          <a:p>
            <a:r>
              <a:rPr kumimoji="1" lang="en-US" altLang="ja-JP" dirty="0" err="1"/>
              <a:t>BaseObject</a:t>
            </a:r>
            <a:r>
              <a:rPr lang="ja-JP" altLang="en-US" dirty="0"/>
              <a:t> </a:t>
            </a:r>
            <a:r>
              <a:rPr lang="en-US" altLang="ja-JP" dirty="0"/>
              <a:t>Class</a:t>
            </a:r>
            <a:r>
              <a:rPr lang="ja-JP" altLang="en-US" dirty="0"/>
              <a:t>にある衝突判定関数を利用してお互いの距離が短くなれば衝突判定が</a:t>
            </a:r>
            <a:r>
              <a:rPr lang="en-US" altLang="ja-JP" dirty="0"/>
              <a:t>true</a:t>
            </a:r>
            <a:r>
              <a:rPr lang="ja-JP" altLang="en-US" dirty="0"/>
              <a:t>になるので</a:t>
            </a:r>
            <a:endParaRPr lang="en-US" altLang="ja-JP" dirty="0"/>
          </a:p>
          <a:p>
            <a:r>
              <a:rPr lang="ja-JP" altLang="en-US" dirty="0"/>
              <a:t>下の判定で判定を行うオブジェクの衝突判定関数に相手オブジェクを入れて判定が</a:t>
            </a:r>
            <a:r>
              <a:rPr lang="en-US" altLang="ja-JP" dirty="0"/>
              <a:t>true</a:t>
            </a:r>
            <a:r>
              <a:rPr lang="ja-JP" altLang="en-US" dirty="0"/>
              <a:t>ならその状況に当たる命令文を実行する</a:t>
            </a:r>
            <a:endParaRPr kumimoji="1" lang="en-US" altLang="ja-JP" dirty="0"/>
          </a:p>
        </p:txBody>
      </p:sp>
      <p:sp>
        <p:nvSpPr>
          <p:cNvPr id="5" name="テキスト ボックス 4">
            <a:extLst>
              <a:ext uri="{FF2B5EF4-FFF2-40B4-BE49-F238E27FC236}">
                <a16:creationId xmlns:a16="http://schemas.microsoft.com/office/drawing/2014/main" id="{AF958BE3-5594-4F32-9B30-7C66CDBDD54B}"/>
              </a:ext>
            </a:extLst>
          </p:cNvPr>
          <p:cNvSpPr txBox="1"/>
          <p:nvPr/>
        </p:nvSpPr>
        <p:spPr>
          <a:xfrm>
            <a:off x="8703508" y="1400089"/>
            <a:ext cx="3316448" cy="276999"/>
          </a:xfrm>
          <a:prstGeom prst="rect">
            <a:avLst/>
          </a:prstGeom>
          <a:noFill/>
        </p:spPr>
        <p:txBody>
          <a:bodyPr wrap="square" rtlCol="0">
            <a:spAutoFit/>
          </a:bodyPr>
          <a:lstStyle/>
          <a:p>
            <a:r>
              <a:rPr kumimoji="1" lang="ja-JP" altLang="en-US" sz="1200" dirty="0"/>
              <a:t>修正中なのでコードが変わる可能性がある</a:t>
            </a:r>
          </a:p>
        </p:txBody>
      </p:sp>
      <p:pic>
        <p:nvPicPr>
          <p:cNvPr id="14" name="コンテンツ プレースホルダー 13">
            <a:extLst>
              <a:ext uri="{FF2B5EF4-FFF2-40B4-BE49-F238E27FC236}">
                <a16:creationId xmlns:a16="http://schemas.microsoft.com/office/drawing/2014/main" id="{6F13A642-AF80-40AA-A34B-8A055F8AA5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973" y="1052521"/>
            <a:ext cx="7174412" cy="1183558"/>
          </a:xfrm>
        </p:spPr>
      </p:pic>
      <p:sp>
        <p:nvSpPr>
          <p:cNvPr id="17" name="正方形/長方形 16">
            <a:extLst>
              <a:ext uri="{FF2B5EF4-FFF2-40B4-BE49-F238E27FC236}">
                <a16:creationId xmlns:a16="http://schemas.microsoft.com/office/drawing/2014/main" id="{AAFEDB75-B64D-4A0B-AB16-0C83AADAD6FC}"/>
              </a:ext>
            </a:extLst>
          </p:cNvPr>
          <p:cNvSpPr/>
          <p:nvPr/>
        </p:nvSpPr>
        <p:spPr>
          <a:xfrm>
            <a:off x="427744" y="2357905"/>
            <a:ext cx="1178528" cy="261610"/>
          </a:xfrm>
          <a:prstGeom prst="rect">
            <a:avLst/>
          </a:prstGeom>
        </p:spPr>
        <p:txBody>
          <a:bodyPr wrap="none">
            <a:spAutoFit/>
          </a:bodyPr>
          <a:lstStyle/>
          <a:p>
            <a:r>
              <a:rPr lang="en-US" altLang="ja-JP" sz="1100" dirty="0"/>
              <a:t>BaseObjec.cpp</a:t>
            </a:r>
            <a:endParaRPr lang="ja-JP" altLang="en-US" sz="1100" dirty="0"/>
          </a:p>
        </p:txBody>
      </p:sp>
      <p:sp>
        <p:nvSpPr>
          <p:cNvPr id="18" name="正方形/長方形 17">
            <a:extLst>
              <a:ext uri="{FF2B5EF4-FFF2-40B4-BE49-F238E27FC236}">
                <a16:creationId xmlns:a16="http://schemas.microsoft.com/office/drawing/2014/main" id="{7E016B03-B6C8-4E4B-8CA3-61B8BE29DAB0}"/>
              </a:ext>
            </a:extLst>
          </p:cNvPr>
          <p:cNvSpPr/>
          <p:nvPr/>
        </p:nvSpPr>
        <p:spPr>
          <a:xfrm>
            <a:off x="378973" y="5746012"/>
            <a:ext cx="6881124" cy="769441"/>
          </a:xfrm>
          <a:prstGeom prst="rect">
            <a:avLst/>
          </a:prstGeom>
        </p:spPr>
        <p:txBody>
          <a:bodyPr wrap="square">
            <a:spAutoFit/>
          </a:bodyPr>
          <a:lstStyle/>
          <a:p>
            <a:pPr marL="228600" indent="-228600">
              <a:buAutoNum type="arabicPeriod"/>
            </a:pPr>
            <a:r>
              <a:rPr lang="ja-JP" altLang="en-US" sz="1100" dirty="0"/>
              <a:t>モンスターの中で画面内にありながら</a:t>
            </a:r>
            <a:r>
              <a:rPr lang="en-US" altLang="ja-JP" sz="1100" dirty="0" err="1"/>
              <a:t>isActive</a:t>
            </a:r>
            <a:r>
              <a:rPr lang="ja-JP" altLang="en-US" sz="1100" dirty="0"/>
              <a:t>が</a:t>
            </a:r>
            <a:r>
              <a:rPr lang="en-US" altLang="ja-JP" sz="1100" dirty="0"/>
              <a:t>true</a:t>
            </a:r>
            <a:r>
              <a:rPr lang="ja-JP" altLang="en-US" sz="1100" dirty="0"/>
              <a:t>なモンスターを探す。</a:t>
            </a:r>
            <a:endParaRPr lang="en-US" altLang="ja-JP" sz="1100" dirty="0"/>
          </a:p>
          <a:p>
            <a:pPr marL="228600" indent="-228600">
              <a:buAutoNum type="arabicPeriod"/>
            </a:pPr>
            <a:r>
              <a:rPr lang="ja-JP" altLang="en-US" sz="1100" dirty="0"/>
              <a:t>その中でも</a:t>
            </a:r>
            <a:r>
              <a:rPr lang="en-US" altLang="ja-JP" sz="1100" dirty="0"/>
              <a:t>Type</a:t>
            </a:r>
            <a:r>
              <a:rPr lang="ja-JP" altLang="en-US" sz="1100" dirty="0"/>
              <a:t>が</a:t>
            </a:r>
            <a:r>
              <a:rPr lang="en-US" altLang="ja-JP" sz="1100" dirty="0"/>
              <a:t>Enemy</a:t>
            </a:r>
            <a:r>
              <a:rPr lang="ja-JP" altLang="en-US" sz="1100" dirty="0"/>
              <a:t>であるオブジェクを特定する。</a:t>
            </a:r>
            <a:r>
              <a:rPr lang="en-US" altLang="ja-JP" sz="1100" dirty="0"/>
              <a:t>(</a:t>
            </a:r>
            <a:r>
              <a:rPr lang="ja-JP" altLang="en-US" sz="1100" dirty="0"/>
              <a:t>確実にするため</a:t>
            </a:r>
            <a:r>
              <a:rPr lang="en-US" altLang="ja-JP" sz="1100" dirty="0"/>
              <a:t>)</a:t>
            </a:r>
          </a:p>
          <a:p>
            <a:pPr marL="228600" indent="-228600">
              <a:buAutoNum type="arabicPeriod"/>
            </a:pPr>
            <a:r>
              <a:rPr lang="en-US" altLang="ja-JP" sz="1100" dirty="0"/>
              <a:t>1,2</a:t>
            </a:r>
            <a:r>
              <a:rPr lang="ja-JP" altLang="en-US" sz="1100" dirty="0"/>
              <a:t>の条件に当たるモンスターオブジェクをプレイヤー側の</a:t>
            </a:r>
            <a:r>
              <a:rPr lang="en-US" altLang="ja-JP" sz="1100" dirty="0" err="1"/>
              <a:t>ConfirmImpact</a:t>
            </a:r>
            <a:r>
              <a:rPr lang="ja-JP" altLang="en-US" sz="1100" dirty="0"/>
              <a:t>関数に入れる</a:t>
            </a:r>
            <a:endParaRPr lang="en-US" altLang="ja-JP" sz="1100" dirty="0"/>
          </a:p>
          <a:p>
            <a:pPr marL="228600" indent="-228600">
              <a:buAutoNum type="arabicPeriod"/>
            </a:pPr>
            <a:r>
              <a:rPr lang="ja-JP" altLang="en-US" sz="1100" dirty="0"/>
              <a:t>判定が</a:t>
            </a:r>
            <a:r>
              <a:rPr lang="en-US" altLang="ja-JP" sz="1100" dirty="0"/>
              <a:t>true</a:t>
            </a:r>
            <a:r>
              <a:rPr lang="ja-JP" altLang="en-US" sz="1100" dirty="0"/>
              <a:t>なら下の命令文を実行する</a:t>
            </a:r>
          </a:p>
        </p:txBody>
      </p:sp>
      <p:pic>
        <p:nvPicPr>
          <p:cNvPr id="20" name="図 19">
            <a:extLst>
              <a:ext uri="{FF2B5EF4-FFF2-40B4-BE49-F238E27FC236}">
                <a16:creationId xmlns:a16="http://schemas.microsoft.com/office/drawing/2014/main" id="{D11FC006-7B6F-4EAE-A58D-72C8E5A89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744" y="2881857"/>
            <a:ext cx="7851980" cy="2358893"/>
          </a:xfrm>
          <a:prstGeom prst="rect">
            <a:avLst/>
          </a:prstGeom>
        </p:spPr>
      </p:pic>
      <p:sp>
        <p:nvSpPr>
          <p:cNvPr id="21" name="正方形/長方形 20">
            <a:extLst>
              <a:ext uri="{FF2B5EF4-FFF2-40B4-BE49-F238E27FC236}">
                <a16:creationId xmlns:a16="http://schemas.microsoft.com/office/drawing/2014/main" id="{7D301498-E526-4E11-9C17-55822A41C088}"/>
              </a:ext>
            </a:extLst>
          </p:cNvPr>
          <p:cNvSpPr/>
          <p:nvPr/>
        </p:nvSpPr>
        <p:spPr>
          <a:xfrm>
            <a:off x="427744" y="5362576"/>
            <a:ext cx="838691" cy="261610"/>
          </a:xfrm>
          <a:prstGeom prst="rect">
            <a:avLst/>
          </a:prstGeom>
        </p:spPr>
        <p:txBody>
          <a:bodyPr wrap="none">
            <a:spAutoFit/>
          </a:bodyPr>
          <a:lstStyle/>
          <a:p>
            <a:r>
              <a:rPr lang="en-US" altLang="ja-JP" sz="1100" dirty="0"/>
              <a:t>Stage.cpp</a:t>
            </a:r>
            <a:endParaRPr lang="ja-JP" altLang="en-US" sz="1100" dirty="0"/>
          </a:p>
        </p:txBody>
      </p:sp>
    </p:spTree>
    <p:extLst>
      <p:ext uri="{BB962C8B-B14F-4D97-AF65-F5344CB8AC3E}">
        <p14:creationId xmlns:p14="http://schemas.microsoft.com/office/powerpoint/2010/main" val="412008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a:xfrm>
            <a:off x="8549640" y="2423160"/>
            <a:ext cx="3470316" cy="3291840"/>
          </a:xfrm>
        </p:spPr>
        <p:txBody>
          <a:bodyPr/>
          <a:lstStyle/>
          <a:p>
            <a:r>
              <a:rPr kumimoji="1" lang="ja-JP" altLang="en-US" dirty="0"/>
              <a:t>それそれの状況による衝突判定を計算する関数</a:t>
            </a:r>
            <a:endParaRPr kumimoji="1" lang="en-US" altLang="ja-JP" dirty="0"/>
          </a:p>
          <a:p>
            <a:r>
              <a:rPr lang="en-US" altLang="ja-JP" dirty="0"/>
              <a:t>1. </a:t>
            </a:r>
            <a:r>
              <a:rPr lang="ja-JP" altLang="en-US" dirty="0"/>
              <a:t>プレイヤーとモンスターの衝突</a:t>
            </a:r>
            <a:endParaRPr lang="en-US" altLang="ja-JP" dirty="0"/>
          </a:p>
          <a:p>
            <a:r>
              <a:rPr kumimoji="1" lang="en-US" altLang="ja-JP" dirty="0"/>
              <a:t>2. </a:t>
            </a:r>
            <a:r>
              <a:rPr kumimoji="1" lang="ja-JP" altLang="en-US" dirty="0"/>
              <a:t>プレイヤーとモンスター弾丸と</a:t>
            </a:r>
            <a:r>
              <a:rPr lang="ja-JP" altLang="en-US" dirty="0"/>
              <a:t>衝突</a:t>
            </a:r>
            <a:endParaRPr kumimoji="1" lang="en-US" altLang="ja-JP" dirty="0"/>
          </a:p>
          <a:p>
            <a:r>
              <a:rPr lang="en-US" altLang="ja-JP" dirty="0"/>
              <a:t>3. </a:t>
            </a:r>
            <a:r>
              <a:rPr lang="ja-JP" altLang="en-US" dirty="0"/>
              <a:t>モンスターとプレイヤーの弾丸と衝突</a:t>
            </a:r>
            <a:endParaRPr kumimoji="1" lang="ja-JP" altLang="en-US" dirty="0"/>
          </a:p>
        </p:txBody>
      </p:sp>
      <p:sp>
        <p:nvSpPr>
          <p:cNvPr id="6" name="タイトル 1">
            <a:extLst>
              <a:ext uri="{FF2B5EF4-FFF2-40B4-BE49-F238E27FC236}">
                <a16:creationId xmlns:a16="http://schemas.microsoft.com/office/drawing/2014/main" id="{BEAC7614-0EB7-48AB-B3B4-364FAA49CDBD}"/>
              </a:ext>
            </a:extLst>
          </p:cNvPr>
          <p:cNvSpPr>
            <a:spLocks noGrp="1"/>
          </p:cNvSpPr>
          <p:nvPr>
            <p:ph type="title"/>
          </p:nvPr>
        </p:nvSpPr>
        <p:spPr>
          <a:xfrm>
            <a:off x="8279724" y="685800"/>
            <a:ext cx="3740232" cy="522215"/>
          </a:xfrm>
        </p:spPr>
        <p:txBody>
          <a:bodyPr>
            <a:normAutofit/>
          </a:bodyPr>
          <a:lstStyle/>
          <a:p>
            <a:r>
              <a:rPr lang="en-US" altLang="ja-JP" sz="2800" dirty="0"/>
              <a:t>06. Impact Check</a:t>
            </a:r>
            <a:endParaRPr lang="ja-JP" altLang="ja-JP" sz="2800" dirty="0"/>
          </a:p>
        </p:txBody>
      </p:sp>
      <p:sp>
        <p:nvSpPr>
          <p:cNvPr id="7" name="テキスト ボックス 6">
            <a:extLst>
              <a:ext uri="{FF2B5EF4-FFF2-40B4-BE49-F238E27FC236}">
                <a16:creationId xmlns:a16="http://schemas.microsoft.com/office/drawing/2014/main" id="{5D1411BA-440E-474D-8DA4-C38D72718862}"/>
              </a:ext>
            </a:extLst>
          </p:cNvPr>
          <p:cNvSpPr txBox="1"/>
          <p:nvPr/>
        </p:nvSpPr>
        <p:spPr>
          <a:xfrm>
            <a:off x="8703508" y="1400089"/>
            <a:ext cx="3316448" cy="276999"/>
          </a:xfrm>
          <a:prstGeom prst="rect">
            <a:avLst/>
          </a:prstGeom>
          <a:noFill/>
        </p:spPr>
        <p:txBody>
          <a:bodyPr wrap="square" rtlCol="0">
            <a:spAutoFit/>
          </a:bodyPr>
          <a:lstStyle/>
          <a:p>
            <a:r>
              <a:rPr kumimoji="1" lang="ja-JP" altLang="en-US" sz="1200" dirty="0"/>
              <a:t>修正中なのでコードが変わる可能性がある</a:t>
            </a:r>
          </a:p>
        </p:txBody>
      </p:sp>
      <p:pic>
        <p:nvPicPr>
          <p:cNvPr id="11" name="コンテンツ プレースホルダー 10">
            <a:extLst>
              <a:ext uri="{FF2B5EF4-FFF2-40B4-BE49-F238E27FC236}">
                <a16:creationId xmlns:a16="http://schemas.microsoft.com/office/drawing/2014/main" id="{7593FAE8-F87D-45EA-B959-04E4542375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26" y="946907"/>
            <a:ext cx="7588217" cy="3986905"/>
          </a:xfrm>
        </p:spPr>
      </p:pic>
    </p:spTree>
    <p:extLst>
      <p:ext uri="{BB962C8B-B14F-4D97-AF65-F5344CB8AC3E}">
        <p14:creationId xmlns:p14="http://schemas.microsoft.com/office/powerpoint/2010/main" val="1861502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22BFE-3FD6-47CB-A26F-12ACD760DC5A}"/>
              </a:ext>
            </a:extLst>
          </p:cNvPr>
          <p:cNvSpPr>
            <a:spLocks noGrp="1"/>
          </p:cNvSpPr>
          <p:nvPr>
            <p:ph type="title"/>
          </p:nvPr>
        </p:nvSpPr>
        <p:spPr>
          <a:xfrm>
            <a:off x="8279724" y="692092"/>
            <a:ext cx="4010148" cy="522215"/>
          </a:xfrm>
        </p:spPr>
        <p:txBody>
          <a:bodyPr>
            <a:normAutofit fontScale="90000"/>
          </a:bodyPr>
          <a:lstStyle/>
          <a:p>
            <a:r>
              <a:rPr lang="en-US" altLang="ja-JP" sz="2800" dirty="0"/>
              <a:t>07. Conditional operator</a:t>
            </a:r>
            <a:endParaRPr lang="ja-JP" altLang="ja-JP" sz="2800" dirty="0"/>
          </a:p>
        </p:txBody>
      </p:sp>
      <p:pic>
        <p:nvPicPr>
          <p:cNvPr id="6" name="コンテンツ プレースホルダー 5">
            <a:extLst>
              <a:ext uri="{FF2B5EF4-FFF2-40B4-BE49-F238E27FC236}">
                <a16:creationId xmlns:a16="http://schemas.microsoft.com/office/drawing/2014/main" id="{04424232-1E6D-46FD-B46A-7F8EC0C4E0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362" y="834257"/>
            <a:ext cx="6770626" cy="3846799"/>
          </a:xfrm>
        </p:spPr>
      </p:pic>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p:txBody>
          <a:bodyPr/>
          <a:lstStyle/>
          <a:p>
            <a:r>
              <a:rPr kumimoji="1" lang="en-US" altLang="ja-JP" dirty="0" err="1"/>
              <a:t>BulletManager</a:t>
            </a:r>
            <a:r>
              <a:rPr lang="ja-JP" altLang="en-US" dirty="0"/>
              <a:t>から</a:t>
            </a:r>
            <a:r>
              <a:rPr lang="en-US" altLang="ja-JP" dirty="0" err="1"/>
              <a:t>isPlayer</a:t>
            </a:r>
            <a:r>
              <a:rPr lang="ja-JP" altLang="en-US" dirty="0"/>
              <a:t>を受け取って毎回計算する</a:t>
            </a:r>
            <a:r>
              <a:rPr lang="en-US" altLang="ja-JP" dirty="0" err="1"/>
              <a:t>CalkTask</a:t>
            </a:r>
            <a:r>
              <a:rPr lang="ja-JP" altLang="en-US" dirty="0"/>
              <a:t>で</a:t>
            </a:r>
            <a:r>
              <a:rPr lang="en-US" altLang="ja-JP" dirty="0" err="1"/>
              <a:t>isPlayer</a:t>
            </a:r>
            <a:r>
              <a:rPr lang="ja-JP" altLang="en-US" dirty="0"/>
              <a:t>が</a:t>
            </a:r>
            <a:r>
              <a:rPr lang="en-US" altLang="ja-JP" dirty="0"/>
              <a:t>true(Player)</a:t>
            </a:r>
            <a:r>
              <a:rPr lang="ja-JP" altLang="en-US" dirty="0"/>
              <a:t>ならプレイヤーが打つ弾丸の挙動</a:t>
            </a:r>
            <a:r>
              <a:rPr lang="en-US" altLang="ja-JP" dirty="0"/>
              <a:t>(</a:t>
            </a:r>
            <a:r>
              <a:rPr lang="en-US" altLang="ja-JP" dirty="0" err="1"/>
              <a:t>PlayerBulletUpdate</a:t>
            </a:r>
            <a:r>
              <a:rPr lang="en-US" altLang="ja-JP" dirty="0"/>
              <a:t>)</a:t>
            </a:r>
            <a:r>
              <a:rPr lang="ja-JP" altLang="en-US" dirty="0"/>
              <a:t>をするしモンスターの場合にはモンスターが打つ弾丸の挙動</a:t>
            </a:r>
            <a:r>
              <a:rPr lang="en-US" altLang="ja-JP" dirty="0"/>
              <a:t>(</a:t>
            </a:r>
            <a:r>
              <a:rPr lang="en-US" altLang="ja-JP" dirty="0" err="1"/>
              <a:t>MonsterBulletUpdate</a:t>
            </a:r>
            <a:r>
              <a:rPr lang="en-US" altLang="ja-JP" dirty="0"/>
              <a:t>)</a:t>
            </a:r>
            <a:r>
              <a:rPr lang="ja-JP" altLang="en-US" dirty="0"/>
              <a:t>を実行します</a:t>
            </a:r>
            <a:endParaRPr kumimoji="1" lang="ja-JP" altLang="en-US" dirty="0"/>
          </a:p>
        </p:txBody>
      </p:sp>
    </p:spTree>
    <p:extLst>
      <p:ext uri="{BB962C8B-B14F-4D97-AF65-F5344CB8AC3E}">
        <p14:creationId xmlns:p14="http://schemas.microsoft.com/office/powerpoint/2010/main" val="4109625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0C2263A7-DC2D-49EA-AA63-D13C69A14C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5562"/>
          <a:stretch/>
        </p:blipFill>
        <p:spPr>
          <a:xfrm>
            <a:off x="441960" y="226503"/>
            <a:ext cx="5966500" cy="2424419"/>
          </a:xfrm>
        </p:spPr>
      </p:pic>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p:txBody>
          <a:bodyPr/>
          <a:lstStyle/>
          <a:p>
            <a:r>
              <a:rPr kumimoji="1" lang="ja-JP" altLang="en-US" dirty="0"/>
              <a:t>以外にも上のイメージように引数として渡すときにも使うことができますが、処理的に</a:t>
            </a:r>
            <a:r>
              <a:rPr kumimoji="1" lang="en-US" altLang="ja-JP" dirty="0"/>
              <a:t>+</a:t>
            </a:r>
            <a:r>
              <a:rPr kumimoji="1" lang="ja-JP" altLang="en-US" dirty="0"/>
              <a:t>書き方としてよくないので</a:t>
            </a:r>
            <a:r>
              <a:rPr kumimoji="1" lang="en-US" altLang="ja-JP" dirty="0"/>
              <a:t>(by </a:t>
            </a:r>
            <a:r>
              <a:rPr kumimoji="1" lang="ja-JP" altLang="en-US" dirty="0"/>
              <a:t>小寺さん</a:t>
            </a:r>
            <a:r>
              <a:rPr kumimoji="1" lang="en-US" altLang="ja-JP" dirty="0"/>
              <a:t>)</a:t>
            </a:r>
          </a:p>
          <a:p>
            <a:r>
              <a:rPr lang="ja-JP" altLang="en-US" dirty="0"/>
              <a:t>下のイメージみたいに先に条件文を利用して区分した後、引数として渡すように作成すればいい</a:t>
            </a:r>
            <a:endParaRPr kumimoji="1" lang="ja-JP" altLang="en-US" dirty="0"/>
          </a:p>
        </p:txBody>
      </p:sp>
      <p:sp>
        <p:nvSpPr>
          <p:cNvPr id="5" name="タイトル 1">
            <a:extLst>
              <a:ext uri="{FF2B5EF4-FFF2-40B4-BE49-F238E27FC236}">
                <a16:creationId xmlns:a16="http://schemas.microsoft.com/office/drawing/2014/main" id="{FB95AB4A-0724-4856-957A-3F2561533CFD}"/>
              </a:ext>
            </a:extLst>
          </p:cNvPr>
          <p:cNvSpPr>
            <a:spLocks noGrp="1"/>
          </p:cNvSpPr>
          <p:nvPr>
            <p:ph type="title"/>
          </p:nvPr>
        </p:nvSpPr>
        <p:spPr>
          <a:xfrm>
            <a:off x="8279724" y="692092"/>
            <a:ext cx="4010148" cy="522215"/>
          </a:xfrm>
        </p:spPr>
        <p:txBody>
          <a:bodyPr>
            <a:normAutofit fontScale="90000"/>
          </a:bodyPr>
          <a:lstStyle/>
          <a:p>
            <a:r>
              <a:rPr lang="en-US" altLang="ja-JP" sz="2800" dirty="0"/>
              <a:t>07. Conditional operator</a:t>
            </a:r>
            <a:endParaRPr lang="ja-JP" altLang="ja-JP" sz="2800" dirty="0"/>
          </a:p>
        </p:txBody>
      </p:sp>
      <p:sp>
        <p:nvSpPr>
          <p:cNvPr id="8" name="正方形/長方形 7">
            <a:extLst>
              <a:ext uri="{FF2B5EF4-FFF2-40B4-BE49-F238E27FC236}">
                <a16:creationId xmlns:a16="http://schemas.microsoft.com/office/drawing/2014/main" id="{8FFB719B-0732-476D-9329-75A51D6413EB}"/>
              </a:ext>
            </a:extLst>
          </p:cNvPr>
          <p:cNvSpPr/>
          <p:nvPr/>
        </p:nvSpPr>
        <p:spPr>
          <a:xfrm>
            <a:off x="753652" y="1438712"/>
            <a:ext cx="4967640" cy="7759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 name="図 9">
            <a:extLst>
              <a:ext uri="{FF2B5EF4-FFF2-40B4-BE49-F238E27FC236}">
                <a16:creationId xmlns:a16="http://schemas.microsoft.com/office/drawing/2014/main" id="{B686E840-DF71-48B4-B1C4-C8C28B9586EC}"/>
              </a:ext>
            </a:extLst>
          </p:cNvPr>
          <p:cNvPicPr>
            <a:picLocks noChangeAspect="1"/>
          </p:cNvPicPr>
          <p:nvPr/>
        </p:nvPicPr>
        <p:blipFill rotWithShape="1">
          <a:blip r:embed="rId3">
            <a:extLst>
              <a:ext uri="{28A0092B-C50C-407E-A947-70E740481C1C}">
                <a14:useLocalDpi xmlns:a14="http://schemas.microsoft.com/office/drawing/2010/main" val="0"/>
              </a:ext>
            </a:extLst>
          </a:blip>
          <a:srcRect t="35332"/>
          <a:stretch/>
        </p:blipFill>
        <p:spPr>
          <a:xfrm>
            <a:off x="441960" y="3190503"/>
            <a:ext cx="6218899" cy="3132251"/>
          </a:xfrm>
          <a:prstGeom prst="rect">
            <a:avLst/>
          </a:prstGeom>
        </p:spPr>
      </p:pic>
      <p:sp>
        <p:nvSpPr>
          <p:cNvPr id="12" name="正方形/長方形 11">
            <a:extLst>
              <a:ext uri="{FF2B5EF4-FFF2-40B4-BE49-F238E27FC236}">
                <a16:creationId xmlns:a16="http://schemas.microsoft.com/office/drawing/2014/main" id="{4CA9566E-C600-45D8-98D7-EB012632085C}"/>
              </a:ext>
            </a:extLst>
          </p:cNvPr>
          <p:cNvSpPr/>
          <p:nvPr/>
        </p:nvSpPr>
        <p:spPr>
          <a:xfrm>
            <a:off x="587270" y="3681089"/>
            <a:ext cx="5268246" cy="22750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右 12">
            <a:extLst>
              <a:ext uri="{FF2B5EF4-FFF2-40B4-BE49-F238E27FC236}">
                <a16:creationId xmlns:a16="http://schemas.microsoft.com/office/drawing/2014/main" id="{AA623F36-049C-479F-96FF-D7CB6B23F696}"/>
              </a:ext>
            </a:extLst>
          </p:cNvPr>
          <p:cNvSpPr/>
          <p:nvPr/>
        </p:nvSpPr>
        <p:spPr>
          <a:xfrm rot="12053222">
            <a:off x="6467170" y="2295214"/>
            <a:ext cx="1753845" cy="2558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A3381A4A-75FA-4C5F-AAC2-1F120D405077}"/>
              </a:ext>
            </a:extLst>
          </p:cNvPr>
          <p:cNvSpPr/>
          <p:nvPr/>
        </p:nvSpPr>
        <p:spPr>
          <a:xfrm rot="10632416">
            <a:off x="6962586" y="3584580"/>
            <a:ext cx="1254285" cy="2558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902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22BFE-3FD6-47CB-A26F-12ACD760DC5A}"/>
              </a:ext>
            </a:extLst>
          </p:cNvPr>
          <p:cNvSpPr>
            <a:spLocks noGrp="1"/>
          </p:cNvSpPr>
          <p:nvPr>
            <p:ph type="title"/>
          </p:nvPr>
        </p:nvSpPr>
        <p:spPr>
          <a:xfrm>
            <a:off x="8279724" y="692092"/>
            <a:ext cx="3976592" cy="541090"/>
          </a:xfrm>
        </p:spPr>
        <p:txBody>
          <a:bodyPr>
            <a:normAutofit fontScale="90000"/>
          </a:bodyPr>
          <a:lstStyle/>
          <a:p>
            <a:r>
              <a:rPr lang="en-US" altLang="ja-JP" sz="2800" dirty="0"/>
              <a:t>08. </a:t>
            </a:r>
            <a:br>
              <a:rPr lang="en-US" altLang="ja-JP" sz="2800" dirty="0"/>
            </a:br>
            <a:r>
              <a:rPr lang="en-US" altLang="ja-JP" sz="2800" dirty="0"/>
              <a:t>Get Object From Manager</a:t>
            </a:r>
            <a:endParaRPr lang="ja-JP" altLang="ja-JP" sz="2800" dirty="0"/>
          </a:p>
        </p:txBody>
      </p:sp>
      <p:pic>
        <p:nvPicPr>
          <p:cNvPr id="6" name="コンテンツ プレースホルダー 5">
            <a:extLst>
              <a:ext uri="{FF2B5EF4-FFF2-40B4-BE49-F238E27FC236}">
                <a16:creationId xmlns:a16="http://schemas.microsoft.com/office/drawing/2014/main" id="{BF92881A-0734-411A-A744-3DDECCEFF6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303" y="960517"/>
            <a:ext cx="6711950" cy="1953544"/>
          </a:xfrm>
        </p:spPr>
      </p:pic>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p:txBody>
          <a:bodyPr/>
          <a:lstStyle/>
          <a:p>
            <a:r>
              <a:rPr kumimoji="1" lang="ja-JP" altLang="en-US" dirty="0"/>
              <a:t>同然だけれど、</a:t>
            </a:r>
            <a:r>
              <a:rPr kumimoji="1" lang="en-US" altLang="ja-JP" dirty="0" err="1"/>
              <a:t>MonsterManager</a:t>
            </a:r>
            <a:r>
              <a:rPr kumimoji="1" lang="ja-JP" altLang="en-US" dirty="0"/>
              <a:t>で</a:t>
            </a:r>
            <a:r>
              <a:rPr kumimoji="1" lang="en-US" altLang="ja-JP" dirty="0"/>
              <a:t>Public</a:t>
            </a:r>
            <a:r>
              <a:rPr kumimoji="1" lang="ja-JP" altLang="en-US" dirty="0"/>
              <a:t>形で</a:t>
            </a:r>
            <a:r>
              <a:rPr kumimoji="1" lang="en-US" altLang="ja-JP" dirty="0"/>
              <a:t>Player</a:t>
            </a:r>
            <a:r>
              <a:rPr kumimoji="1" lang="ja-JP" altLang="en-US" dirty="0"/>
              <a:t>にアクセスするのは</a:t>
            </a:r>
            <a:r>
              <a:rPr kumimoji="1" lang="en-US" altLang="ja-JP" dirty="0"/>
              <a:t>OOP</a:t>
            </a:r>
            <a:r>
              <a:rPr kumimoji="1" lang="ja-JP" altLang="en-US" dirty="0"/>
              <a:t>の観点でよろしくないので</a:t>
            </a:r>
            <a:endParaRPr kumimoji="1" lang="en-US" altLang="ja-JP" dirty="0"/>
          </a:p>
          <a:p>
            <a:r>
              <a:rPr kumimoji="1" lang="ja-JP" altLang="en-US" dirty="0"/>
              <a:t>このような形で自分自身に</a:t>
            </a:r>
            <a:r>
              <a:rPr kumimoji="1" lang="en-US" altLang="ja-JP" dirty="0"/>
              <a:t>Return</a:t>
            </a:r>
            <a:r>
              <a:rPr kumimoji="1" lang="ja-JP" altLang="en-US" dirty="0"/>
              <a:t>するようにしてアクセスすることが出来ます。</a:t>
            </a:r>
          </a:p>
        </p:txBody>
      </p:sp>
      <p:pic>
        <p:nvPicPr>
          <p:cNvPr id="8" name="図 7">
            <a:extLst>
              <a:ext uri="{FF2B5EF4-FFF2-40B4-BE49-F238E27FC236}">
                <a16:creationId xmlns:a16="http://schemas.microsoft.com/office/drawing/2014/main" id="{53EADB09-F589-4223-9548-093F9E2C8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303" y="3395334"/>
            <a:ext cx="6711950" cy="2799788"/>
          </a:xfrm>
          <a:prstGeom prst="rect">
            <a:avLst/>
          </a:prstGeom>
        </p:spPr>
      </p:pic>
      <p:sp>
        <p:nvSpPr>
          <p:cNvPr id="9" name="正方形/長方形 8">
            <a:extLst>
              <a:ext uri="{FF2B5EF4-FFF2-40B4-BE49-F238E27FC236}">
                <a16:creationId xmlns:a16="http://schemas.microsoft.com/office/drawing/2014/main" id="{710A3325-0E54-44A8-A8C0-82470130BDE5}"/>
              </a:ext>
            </a:extLst>
          </p:cNvPr>
          <p:cNvSpPr/>
          <p:nvPr/>
        </p:nvSpPr>
        <p:spPr>
          <a:xfrm>
            <a:off x="838899" y="4202884"/>
            <a:ext cx="5519956" cy="3691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907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22BFE-3FD6-47CB-A26F-12ACD760DC5A}"/>
              </a:ext>
            </a:extLst>
          </p:cNvPr>
          <p:cNvSpPr>
            <a:spLocks noGrp="1"/>
          </p:cNvSpPr>
          <p:nvPr>
            <p:ph type="title"/>
          </p:nvPr>
        </p:nvSpPr>
        <p:spPr>
          <a:xfrm>
            <a:off x="8279724" y="692092"/>
            <a:ext cx="3912276" cy="541090"/>
          </a:xfrm>
        </p:spPr>
        <p:txBody>
          <a:bodyPr>
            <a:normAutofit/>
          </a:bodyPr>
          <a:lstStyle/>
          <a:p>
            <a:r>
              <a:rPr lang="en-US" altLang="ja-JP" sz="2800" dirty="0"/>
              <a:t>09. STSTEM HEADER</a:t>
            </a:r>
            <a:endParaRPr lang="ja-JP" altLang="ja-JP" sz="2800" dirty="0"/>
          </a:p>
        </p:txBody>
      </p:sp>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a:xfrm>
            <a:off x="8549640" y="1761687"/>
            <a:ext cx="3200400" cy="1033943"/>
          </a:xfrm>
        </p:spPr>
        <p:txBody>
          <a:bodyPr/>
          <a:lstStyle/>
          <a:p>
            <a:r>
              <a:rPr kumimoji="1" lang="en-US" altLang="ja-JP" dirty="0">
                <a:solidFill>
                  <a:schemeClr val="accent1"/>
                </a:solidFill>
              </a:rPr>
              <a:t>Define</a:t>
            </a:r>
            <a:r>
              <a:rPr lang="ja-JP" altLang="en-US" dirty="0">
                <a:solidFill>
                  <a:schemeClr val="accent1"/>
                </a:solidFill>
              </a:rPr>
              <a:t>、</a:t>
            </a:r>
            <a:r>
              <a:rPr lang="en-US" altLang="ja-JP" dirty="0">
                <a:solidFill>
                  <a:schemeClr val="accent1"/>
                </a:solidFill>
              </a:rPr>
              <a:t>const</a:t>
            </a:r>
            <a:r>
              <a:rPr lang="ja-JP" altLang="en-US" dirty="0">
                <a:solidFill>
                  <a:schemeClr val="accent1"/>
                </a:solidFill>
              </a:rPr>
              <a:t>変数などを一つの</a:t>
            </a:r>
            <a:r>
              <a:rPr kumimoji="1" lang="en-US" altLang="ja-JP" dirty="0">
                <a:solidFill>
                  <a:schemeClr val="accent1"/>
                </a:solidFill>
              </a:rPr>
              <a:t>Header</a:t>
            </a:r>
            <a:r>
              <a:rPr kumimoji="1" lang="ja-JP" altLang="en-US" dirty="0">
                <a:solidFill>
                  <a:schemeClr val="accent1"/>
                </a:solidFill>
              </a:rPr>
              <a:t>に</a:t>
            </a:r>
            <a:r>
              <a:rPr lang="ja-JP" altLang="en-US" dirty="0">
                <a:solidFill>
                  <a:schemeClr val="accent1"/>
                </a:solidFill>
              </a:rPr>
              <a:t>まとめて作ればもっと効率的だし、きれいな書き方になる</a:t>
            </a:r>
            <a:endParaRPr kumimoji="1" lang="ja-JP" altLang="en-US" dirty="0">
              <a:solidFill>
                <a:schemeClr val="accent1"/>
              </a:solidFill>
            </a:endParaRPr>
          </a:p>
        </p:txBody>
      </p:sp>
      <p:pic>
        <p:nvPicPr>
          <p:cNvPr id="10" name="コンテンツ プレースホルダー 9">
            <a:extLst>
              <a:ext uri="{FF2B5EF4-FFF2-40B4-BE49-F238E27FC236}">
                <a16:creationId xmlns:a16="http://schemas.microsoft.com/office/drawing/2014/main" id="{F4E6E451-1F53-41A4-9FFC-81E4F4B3F2B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979" t="8737" r="48463" b="12271"/>
          <a:stretch/>
        </p:blipFill>
        <p:spPr>
          <a:xfrm>
            <a:off x="654342" y="383520"/>
            <a:ext cx="3640821" cy="4086884"/>
          </a:xfrm>
        </p:spPr>
      </p:pic>
      <p:pic>
        <p:nvPicPr>
          <p:cNvPr id="12" name="図 11">
            <a:extLst>
              <a:ext uri="{FF2B5EF4-FFF2-40B4-BE49-F238E27FC236}">
                <a16:creationId xmlns:a16="http://schemas.microsoft.com/office/drawing/2014/main" id="{08F073F3-DC29-4E08-ABD8-26B74B21E5B1}"/>
              </a:ext>
            </a:extLst>
          </p:cNvPr>
          <p:cNvPicPr>
            <a:picLocks noChangeAspect="1"/>
          </p:cNvPicPr>
          <p:nvPr/>
        </p:nvPicPr>
        <p:blipFill rotWithShape="1">
          <a:blip r:embed="rId3">
            <a:extLst>
              <a:ext uri="{28A0092B-C50C-407E-A947-70E740481C1C}">
                <a14:useLocalDpi xmlns:a14="http://schemas.microsoft.com/office/drawing/2010/main" val="0"/>
              </a:ext>
            </a:extLst>
          </a:blip>
          <a:srcRect t="-802" r="19057" b="21751"/>
          <a:stretch/>
        </p:blipFill>
        <p:spPr>
          <a:xfrm>
            <a:off x="654342" y="4623716"/>
            <a:ext cx="3578309" cy="1850764"/>
          </a:xfrm>
          <a:prstGeom prst="rect">
            <a:avLst/>
          </a:prstGeom>
        </p:spPr>
      </p:pic>
      <p:sp>
        <p:nvSpPr>
          <p:cNvPr id="13" name="正方形/長方形 12">
            <a:extLst>
              <a:ext uri="{FF2B5EF4-FFF2-40B4-BE49-F238E27FC236}">
                <a16:creationId xmlns:a16="http://schemas.microsoft.com/office/drawing/2014/main" id="{35EF17DB-BA85-4EBC-8DF7-BB43E0830A2A}"/>
              </a:ext>
            </a:extLst>
          </p:cNvPr>
          <p:cNvSpPr/>
          <p:nvPr/>
        </p:nvSpPr>
        <p:spPr>
          <a:xfrm>
            <a:off x="1806290" y="5766293"/>
            <a:ext cx="1593909" cy="4362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48CAABD-7670-4ED3-A29B-3BED9593B60C}"/>
              </a:ext>
            </a:extLst>
          </p:cNvPr>
          <p:cNvSpPr/>
          <p:nvPr/>
        </p:nvSpPr>
        <p:spPr>
          <a:xfrm>
            <a:off x="1061066" y="729842"/>
            <a:ext cx="2034472" cy="4655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1312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A78342-D436-4189-9F2B-3225E5ACC778}"/>
              </a:ext>
            </a:extLst>
          </p:cNvPr>
          <p:cNvSpPr>
            <a:spLocks noGrp="1"/>
          </p:cNvSpPr>
          <p:nvPr>
            <p:ph type="title"/>
          </p:nvPr>
        </p:nvSpPr>
        <p:spPr>
          <a:xfrm>
            <a:off x="5275263" y="2220468"/>
            <a:ext cx="1641474" cy="1384183"/>
          </a:xfrm>
        </p:spPr>
        <p:txBody>
          <a:bodyPr>
            <a:normAutofit/>
          </a:bodyPr>
          <a:lstStyle/>
          <a:p>
            <a:pPr algn="ctr"/>
            <a:r>
              <a:rPr kumimoji="1" lang="en-US" altLang="ja-JP" dirty="0"/>
              <a:t>END</a:t>
            </a:r>
            <a:endParaRPr kumimoji="1" lang="ja-JP" altLang="en-US" dirty="0"/>
          </a:p>
        </p:txBody>
      </p:sp>
      <p:sp>
        <p:nvSpPr>
          <p:cNvPr id="4" name="字幕 2">
            <a:extLst>
              <a:ext uri="{FF2B5EF4-FFF2-40B4-BE49-F238E27FC236}">
                <a16:creationId xmlns:a16="http://schemas.microsoft.com/office/drawing/2014/main" id="{7FCBF333-399D-4698-9C8C-B019DD9EB559}"/>
              </a:ext>
            </a:extLst>
          </p:cNvPr>
          <p:cNvSpPr txBox="1">
            <a:spLocks/>
          </p:cNvSpPr>
          <p:nvPr/>
        </p:nvSpPr>
        <p:spPr>
          <a:xfrm>
            <a:off x="956345" y="2737972"/>
            <a:ext cx="1031846" cy="34917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kumimoji="1" sz="2000" kern="1200">
                <a:solidFill>
                  <a:schemeClr val="tx1"/>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1400" kern="1200">
                <a:solidFill>
                  <a:schemeClr val="tx1">
                    <a:tint val="75000"/>
                  </a:schemeClr>
                </a:solidFill>
                <a:latin typeface="+mn-lt"/>
                <a:ea typeface="+mn-ea"/>
                <a:cs typeface="+mn-cs"/>
              </a:defRPr>
            </a:lvl9pPr>
          </a:lstStyle>
          <a:p>
            <a:r>
              <a:rPr lang="en-US" altLang="ja-JP" sz="1400" dirty="0">
                <a:solidFill>
                  <a:schemeClr val="bg1"/>
                </a:solidFill>
              </a:rPr>
              <a:t>Classified</a:t>
            </a:r>
            <a:endParaRPr lang="ja-JP" altLang="ja-JP" sz="1400" dirty="0">
              <a:solidFill>
                <a:schemeClr val="bg1"/>
              </a:solidFill>
            </a:endParaRPr>
          </a:p>
        </p:txBody>
      </p:sp>
    </p:spTree>
    <p:extLst>
      <p:ext uri="{BB962C8B-B14F-4D97-AF65-F5344CB8AC3E}">
        <p14:creationId xmlns:p14="http://schemas.microsoft.com/office/powerpoint/2010/main" val="3159629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CEBCB-D997-464A-93CA-83C9AC8A6AFB}"/>
              </a:ext>
            </a:extLst>
          </p:cNvPr>
          <p:cNvSpPr>
            <a:spLocks noGrp="1"/>
          </p:cNvSpPr>
          <p:nvPr>
            <p:ph type="title"/>
          </p:nvPr>
        </p:nvSpPr>
        <p:spPr/>
        <p:txBody>
          <a:bodyPr/>
          <a:lstStyle/>
          <a:p>
            <a:r>
              <a:rPr lang="en-US" altLang="ja-JP" b="1" dirty="0"/>
              <a:t>Index</a:t>
            </a:r>
            <a:endParaRPr kumimoji="1" lang="ja-JP" altLang="en-US" dirty="0"/>
          </a:p>
        </p:txBody>
      </p:sp>
      <p:sp>
        <p:nvSpPr>
          <p:cNvPr id="3" name="コンテンツ プレースホルダー 2">
            <a:extLst>
              <a:ext uri="{FF2B5EF4-FFF2-40B4-BE49-F238E27FC236}">
                <a16:creationId xmlns:a16="http://schemas.microsoft.com/office/drawing/2014/main" id="{2C622651-0F5A-4BDB-8F49-270D5D48AE0E}"/>
              </a:ext>
            </a:extLst>
          </p:cNvPr>
          <p:cNvSpPr>
            <a:spLocks noGrp="1"/>
          </p:cNvSpPr>
          <p:nvPr>
            <p:ph idx="1"/>
          </p:nvPr>
        </p:nvSpPr>
        <p:spPr/>
        <p:txBody>
          <a:bodyPr>
            <a:normAutofit/>
          </a:bodyPr>
          <a:lstStyle/>
          <a:p>
            <a:r>
              <a:rPr lang="en-US" altLang="ja-JP" dirty="0"/>
              <a:t>01. Singleton Class</a:t>
            </a:r>
            <a:endParaRPr lang="ja-JP" altLang="ja-JP" dirty="0"/>
          </a:p>
          <a:p>
            <a:r>
              <a:rPr lang="en-US" altLang="ja-JP" dirty="0"/>
              <a:t>02. Base Object</a:t>
            </a:r>
            <a:endParaRPr lang="ja-JP" altLang="ja-JP" dirty="0"/>
          </a:p>
          <a:p>
            <a:r>
              <a:rPr lang="en-US" altLang="ja-JP" dirty="0"/>
              <a:t>03. Monster Table</a:t>
            </a:r>
            <a:endParaRPr lang="ja-JP" altLang="ja-JP" dirty="0"/>
          </a:p>
          <a:p>
            <a:r>
              <a:rPr lang="en-US" altLang="ja-JP" dirty="0"/>
              <a:t>04. Resource Management</a:t>
            </a:r>
            <a:endParaRPr lang="ja-JP" altLang="ja-JP" dirty="0"/>
          </a:p>
          <a:p>
            <a:r>
              <a:rPr lang="en-US" altLang="ja-JP" dirty="0"/>
              <a:t>05. Spawn Monster</a:t>
            </a:r>
            <a:endParaRPr lang="ja-JP" altLang="ja-JP" dirty="0"/>
          </a:p>
          <a:p>
            <a:r>
              <a:rPr lang="en-US" altLang="ja-JP" dirty="0"/>
              <a:t>06. Impact Check</a:t>
            </a:r>
            <a:endParaRPr lang="ja-JP" altLang="ja-JP" dirty="0"/>
          </a:p>
          <a:p>
            <a:r>
              <a:rPr lang="en-US" altLang="ja-JP" dirty="0"/>
              <a:t>07. Conditional operator</a:t>
            </a:r>
          </a:p>
          <a:p>
            <a:r>
              <a:rPr lang="en-US" altLang="ja-JP" dirty="0"/>
              <a:t>08. Get Object From Manager</a:t>
            </a:r>
          </a:p>
          <a:p>
            <a:r>
              <a:rPr lang="en-US" altLang="ja-JP" dirty="0"/>
              <a:t>09. System Header</a:t>
            </a:r>
            <a:endParaRPr lang="ja-JP" altLang="ja-JP" dirty="0"/>
          </a:p>
        </p:txBody>
      </p:sp>
    </p:spTree>
    <p:extLst>
      <p:ext uri="{BB962C8B-B14F-4D97-AF65-F5344CB8AC3E}">
        <p14:creationId xmlns:p14="http://schemas.microsoft.com/office/powerpoint/2010/main" val="172277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22BFE-3FD6-47CB-A26F-12ACD760DC5A}"/>
              </a:ext>
            </a:extLst>
          </p:cNvPr>
          <p:cNvSpPr>
            <a:spLocks noGrp="1"/>
          </p:cNvSpPr>
          <p:nvPr>
            <p:ph type="title"/>
          </p:nvPr>
        </p:nvSpPr>
        <p:spPr>
          <a:xfrm>
            <a:off x="8447714" y="685801"/>
            <a:ext cx="3674378" cy="681606"/>
          </a:xfrm>
        </p:spPr>
        <p:txBody>
          <a:bodyPr>
            <a:normAutofit/>
          </a:bodyPr>
          <a:lstStyle/>
          <a:p>
            <a:r>
              <a:rPr lang="ja-JP" altLang="en-US" dirty="0"/>
              <a:t>ゲーム</a:t>
            </a:r>
            <a:r>
              <a:rPr lang="en-US" altLang="ja-JP" dirty="0"/>
              <a:t>Scene</a:t>
            </a:r>
            <a:r>
              <a:rPr lang="ja-JP" altLang="en-US" dirty="0"/>
              <a:t>の流れ</a:t>
            </a:r>
            <a:endParaRPr kumimoji="1" lang="ja-JP" altLang="en-US" dirty="0"/>
          </a:p>
        </p:txBody>
      </p:sp>
      <p:sp>
        <p:nvSpPr>
          <p:cNvPr id="3" name="コンテンツ プレースホルダー 2">
            <a:extLst>
              <a:ext uri="{FF2B5EF4-FFF2-40B4-BE49-F238E27FC236}">
                <a16:creationId xmlns:a16="http://schemas.microsoft.com/office/drawing/2014/main" id="{428037E3-8F17-45C2-8CED-9615B418BB70}"/>
              </a:ext>
            </a:extLst>
          </p:cNvPr>
          <p:cNvSpPr>
            <a:spLocks noGrp="1"/>
          </p:cNvSpPr>
          <p:nvPr>
            <p:ph idx="1"/>
          </p:nvPr>
        </p:nvSpPr>
        <p:spPr>
          <a:xfrm>
            <a:off x="635025" y="5715000"/>
            <a:ext cx="6711696" cy="680849"/>
          </a:xfrm>
        </p:spPr>
        <p:txBody>
          <a:bodyPr/>
          <a:lstStyle/>
          <a:p>
            <a:r>
              <a:rPr kumimoji="0" lang="ja-JP" altLang="en-US" sz="1600" dirty="0">
                <a:latin typeface="ＭＳ 明朝" panose="02020609040205080304" pitchFamily="17" charset="-128"/>
                <a:ea typeface="ＭＳ 明朝" panose="02020609040205080304" pitchFamily="17" charset="-128"/>
                <a:cs typeface="Arial" panose="020B0604020202020204" pitchFamily="34" charset="0"/>
              </a:rPr>
              <a:t>それそれのシーンの流れと構造</a:t>
            </a:r>
            <a:endParaRPr kumimoji="0" lang="ja-JP" altLang="en-US" sz="1600" dirty="0"/>
          </a:p>
        </p:txBody>
      </p:sp>
      <p:sp>
        <p:nvSpPr>
          <p:cNvPr id="6" name="Rectangle 3">
            <a:extLst>
              <a:ext uri="{FF2B5EF4-FFF2-40B4-BE49-F238E27FC236}">
                <a16:creationId xmlns:a16="http://schemas.microsoft.com/office/drawing/2014/main" id="{8E11C47F-E721-4F0A-BE5F-BC0E5EBB4D90}"/>
              </a:ext>
            </a:extLst>
          </p:cNvPr>
          <p:cNvSpPr>
            <a:spLocks noChangeArrowheads="1"/>
          </p:cNvSpPr>
          <p:nvPr/>
        </p:nvSpPr>
        <p:spPr bwMode="auto">
          <a:xfrm>
            <a:off x="1191237" y="14303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pic>
        <p:nvPicPr>
          <p:cNvPr id="9" name="図 8">
            <a:extLst>
              <a:ext uri="{FF2B5EF4-FFF2-40B4-BE49-F238E27FC236}">
                <a16:creationId xmlns:a16="http://schemas.microsoft.com/office/drawing/2014/main" id="{4A4C30A9-76D6-4466-BF6F-41763BB97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25" y="903914"/>
            <a:ext cx="5687219" cy="4048690"/>
          </a:xfrm>
          <a:prstGeom prst="rect">
            <a:avLst/>
          </a:prstGeom>
        </p:spPr>
      </p:pic>
    </p:spTree>
    <p:extLst>
      <p:ext uri="{BB962C8B-B14F-4D97-AF65-F5344CB8AC3E}">
        <p14:creationId xmlns:p14="http://schemas.microsoft.com/office/powerpoint/2010/main" val="196729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28037E3-8F17-45C2-8CED-9615B418BB70}"/>
              </a:ext>
            </a:extLst>
          </p:cNvPr>
          <p:cNvSpPr>
            <a:spLocks noGrp="1"/>
          </p:cNvSpPr>
          <p:nvPr>
            <p:ph idx="1"/>
          </p:nvPr>
        </p:nvSpPr>
        <p:spPr>
          <a:xfrm>
            <a:off x="838200" y="5709451"/>
            <a:ext cx="6711696" cy="695025"/>
          </a:xfrm>
        </p:spPr>
        <p:txBody>
          <a:bodyPr/>
          <a:lstStyle/>
          <a:p>
            <a:r>
              <a:rPr kumimoji="0" lang="ja-JP" altLang="en-US" dirty="0">
                <a:latin typeface="ＭＳ 明朝" panose="02020609040205080304" pitchFamily="17" charset="-128"/>
                <a:ea typeface="ＭＳ 明朝" panose="02020609040205080304" pitchFamily="17" charset="-128"/>
                <a:cs typeface="Arial" panose="020B0604020202020204" pitchFamily="34" charset="0"/>
              </a:rPr>
              <a:t>使用するオブジェクトの関係</a:t>
            </a:r>
            <a:endParaRPr kumimoji="1" lang="ja-JP" altLang="en-US" dirty="0"/>
          </a:p>
        </p:txBody>
      </p:sp>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a:xfrm>
            <a:off x="8524473" y="1725638"/>
            <a:ext cx="3200400" cy="3291840"/>
          </a:xfrm>
        </p:spPr>
        <p:txBody>
          <a:bodyPr/>
          <a:lstStyle/>
          <a:p>
            <a:r>
              <a:rPr kumimoji="0" lang="ja-JP" altLang="en-US" dirty="0">
                <a:latin typeface="ＭＳ 明朝" panose="02020609040205080304" pitchFamily="17" charset="-128"/>
                <a:ea typeface="ＭＳ 明朝" panose="02020609040205080304" pitchFamily="17" charset="-128"/>
                <a:cs typeface="Arial" panose="020B0604020202020204" pitchFamily="34" charset="0"/>
              </a:rPr>
              <a:t>使用するオブジェクトの関係</a:t>
            </a:r>
            <a:endParaRPr kumimoji="0" lang="ja-JP" altLang="en-US" sz="1100" dirty="0"/>
          </a:p>
        </p:txBody>
      </p:sp>
      <p:pic>
        <p:nvPicPr>
          <p:cNvPr id="2049" name="図 1">
            <a:extLst>
              <a:ext uri="{FF2B5EF4-FFF2-40B4-BE49-F238E27FC236}">
                <a16:creationId xmlns:a16="http://schemas.microsoft.com/office/drawing/2014/main" id="{8CE99562-9255-4042-9BF4-F06F88806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310" y="453524"/>
            <a:ext cx="6956865" cy="48099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8E11C47F-E721-4F0A-BE5F-BC0E5EBB4D90}"/>
              </a:ext>
            </a:extLst>
          </p:cNvPr>
          <p:cNvSpPr>
            <a:spLocks noChangeArrowheads="1"/>
          </p:cNvSpPr>
          <p:nvPr/>
        </p:nvSpPr>
        <p:spPr bwMode="auto">
          <a:xfrm>
            <a:off x="1191237" y="14303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7" name="タイトル 1">
            <a:extLst>
              <a:ext uri="{FF2B5EF4-FFF2-40B4-BE49-F238E27FC236}">
                <a16:creationId xmlns:a16="http://schemas.microsoft.com/office/drawing/2014/main" id="{C0372984-5697-443E-839D-630B7C36C48C}"/>
              </a:ext>
            </a:extLst>
          </p:cNvPr>
          <p:cNvSpPr txBox="1">
            <a:spLocks/>
          </p:cNvSpPr>
          <p:nvPr/>
        </p:nvSpPr>
        <p:spPr>
          <a:xfrm>
            <a:off x="8447714" y="685801"/>
            <a:ext cx="3674378" cy="681606"/>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kumimoji="1"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ja-JP" dirty="0"/>
              <a:t>Object UML Diagram</a:t>
            </a:r>
            <a:endParaRPr lang="ja-JP" altLang="en-US" dirty="0"/>
          </a:p>
        </p:txBody>
      </p:sp>
    </p:spTree>
    <p:extLst>
      <p:ext uri="{BB962C8B-B14F-4D97-AF65-F5344CB8AC3E}">
        <p14:creationId xmlns:p14="http://schemas.microsoft.com/office/powerpoint/2010/main" val="4235579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22BFE-3FD6-47CB-A26F-12ACD760DC5A}"/>
              </a:ext>
            </a:extLst>
          </p:cNvPr>
          <p:cNvSpPr>
            <a:spLocks noGrp="1"/>
          </p:cNvSpPr>
          <p:nvPr>
            <p:ph type="title"/>
          </p:nvPr>
        </p:nvSpPr>
        <p:spPr>
          <a:xfrm>
            <a:off x="8451768" y="685800"/>
            <a:ext cx="3740232" cy="522215"/>
          </a:xfrm>
        </p:spPr>
        <p:txBody>
          <a:bodyPr>
            <a:normAutofit/>
          </a:bodyPr>
          <a:lstStyle/>
          <a:p>
            <a:r>
              <a:rPr lang="en-US" altLang="ja-JP" sz="2800" dirty="0"/>
              <a:t>01. Singleton</a:t>
            </a:r>
            <a:r>
              <a:rPr lang="ja-JP" altLang="en-US" sz="2800" dirty="0"/>
              <a:t> </a:t>
            </a:r>
            <a:r>
              <a:rPr lang="en-US" altLang="ja-JP" sz="2800" dirty="0"/>
              <a:t>Class</a:t>
            </a:r>
            <a:endParaRPr kumimoji="1" lang="ja-JP" altLang="en-US" sz="2800" dirty="0"/>
          </a:p>
        </p:txBody>
      </p:sp>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p:txBody>
          <a:bodyPr/>
          <a:lstStyle/>
          <a:p>
            <a:r>
              <a:rPr kumimoji="1" lang="ja-JP" altLang="en-US" dirty="0"/>
              <a:t>左のイメージのようにマネージャーを経由してアクセスする事で</a:t>
            </a:r>
            <a:endParaRPr kumimoji="1" lang="en-US" altLang="ja-JP" dirty="0"/>
          </a:p>
          <a:p>
            <a:r>
              <a:rPr lang="ja-JP" altLang="en-US" dirty="0"/>
              <a:t>基本的に効率的に処理できるし、コードが読みやすくなる</a:t>
            </a:r>
            <a:endParaRPr lang="en-US" altLang="ja-JP" dirty="0"/>
          </a:p>
          <a:p>
            <a:endParaRPr lang="en-US" altLang="ja-JP" dirty="0"/>
          </a:p>
          <a:p>
            <a:r>
              <a:rPr kumimoji="1" lang="ja-JP" altLang="en-US" dirty="0"/>
              <a:t>そのマネージャーに</a:t>
            </a:r>
            <a:r>
              <a:rPr kumimoji="1" lang="en-US" altLang="ja-JP" dirty="0"/>
              <a:t>Singleton</a:t>
            </a:r>
            <a:r>
              <a:rPr kumimoji="1" lang="ja-JP" altLang="en-US" dirty="0"/>
              <a:t>を付けることで</a:t>
            </a:r>
            <a:r>
              <a:rPr kumimoji="1" lang="en-US" altLang="ja-JP" dirty="0"/>
              <a:t>Stage</a:t>
            </a:r>
            <a:r>
              <a:rPr kumimoji="1" lang="ja-JP" altLang="en-US" dirty="0"/>
              <a:t>や</a:t>
            </a:r>
            <a:r>
              <a:rPr kumimoji="1" lang="en-US" altLang="ja-JP" dirty="0"/>
              <a:t>Player</a:t>
            </a:r>
            <a:r>
              <a:rPr kumimoji="1" lang="ja-JP" altLang="en-US" dirty="0"/>
              <a:t>のデータを利用する処理でする呼び出して使うことができる</a:t>
            </a:r>
            <a:endParaRPr kumimoji="1" lang="en-US" altLang="ja-JP" dirty="0"/>
          </a:p>
        </p:txBody>
      </p:sp>
      <p:pic>
        <p:nvPicPr>
          <p:cNvPr id="9" name="コンテンツ プレースホルダー 8">
            <a:extLst>
              <a:ext uri="{FF2B5EF4-FFF2-40B4-BE49-F238E27FC236}">
                <a16:creationId xmlns:a16="http://schemas.microsoft.com/office/drawing/2014/main" id="{A587C5EF-ED58-424F-AB06-4E12665565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2946" y="820024"/>
            <a:ext cx="3621790" cy="5019675"/>
          </a:xfrm>
        </p:spPr>
      </p:pic>
    </p:spTree>
    <p:extLst>
      <p:ext uri="{BB962C8B-B14F-4D97-AF65-F5344CB8AC3E}">
        <p14:creationId xmlns:p14="http://schemas.microsoft.com/office/powerpoint/2010/main" val="234010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5">
            <a:extLst>
              <a:ext uri="{FF2B5EF4-FFF2-40B4-BE49-F238E27FC236}">
                <a16:creationId xmlns:a16="http://schemas.microsoft.com/office/drawing/2014/main" id="{25FA3AD3-AF77-416B-9892-275F3B8080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109" y="993354"/>
            <a:ext cx="4535948" cy="3679314"/>
          </a:xfrm>
        </p:spPr>
      </p:pic>
      <p:pic>
        <p:nvPicPr>
          <p:cNvPr id="7" name="図 6">
            <a:extLst>
              <a:ext uri="{FF2B5EF4-FFF2-40B4-BE49-F238E27FC236}">
                <a16:creationId xmlns:a16="http://schemas.microsoft.com/office/drawing/2014/main" id="{BBEC95E7-A9F7-4F5B-B8F4-5FD604A34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2941" y="993354"/>
            <a:ext cx="4655153" cy="3675120"/>
          </a:xfrm>
          <a:prstGeom prst="rect">
            <a:avLst/>
          </a:prstGeom>
        </p:spPr>
      </p:pic>
      <p:sp>
        <p:nvSpPr>
          <p:cNvPr id="8" name="正方形/長方形 7">
            <a:extLst>
              <a:ext uri="{FF2B5EF4-FFF2-40B4-BE49-F238E27FC236}">
                <a16:creationId xmlns:a16="http://schemas.microsoft.com/office/drawing/2014/main" id="{DFA9521F-DCAD-40A1-8CC0-C9FBF655CC75}"/>
              </a:ext>
            </a:extLst>
          </p:cNvPr>
          <p:cNvSpPr/>
          <p:nvPr/>
        </p:nvSpPr>
        <p:spPr>
          <a:xfrm>
            <a:off x="7751428" y="1803633"/>
            <a:ext cx="2768366" cy="3187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C7C25118-CAC6-4CD2-80ED-F53CCBB66455}"/>
              </a:ext>
            </a:extLst>
          </p:cNvPr>
          <p:cNvSpPr/>
          <p:nvPr/>
        </p:nvSpPr>
        <p:spPr>
          <a:xfrm>
            <a:off x="6469311" y="3917659"/>
            <a:ext cx="3278696" cy="2013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07664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22BFE-3FD6-47CB-A26F-12ACD760DC5A}"/>
              </a:ext>
            </a:extLst>
          </p:cNvPr>
          <p:cNvSpPr>
            <a:spLocks noGrp="1"/>
          </p:cNvSpPr>
          <p:nvPr>
            <p:ph type="title"/>
          </p:nvPr>
        </p:nvSpPr>
        <p:spPr>
          <a:xfrm>
            <a:off x="8451768" y="685800"/>
            <a:ext cx="3740232" cy="522215"/>
          </a:xfrm>
        </p:spPr>
        <p:txBody>
          <a:bodyPr>
            <a:normAutofit/>
          </a:bodyPr>
          <a:lstStyle/>
          <a:p>
            <a:r>
              <a:rPr lang="en-US" altLang="ja-JP" sz="2800" dirty="0"/>
              <a:t>02. Base Object</a:t>
            </a:r>
            <a:endParaRPr lang="ja-JP" altLang="ja-JP" sz="2800" dirty="0"/>
          </a:p>
        </p:txBody>
      </p:sp>
      <p:pic>
        <p:nvPicPr>
          <p:cNvPr id="6" name="コンテンツ プレースホルダー 5">
            <a:extLst>
              <a:ext uri="{FF2B5EF4-FFF2-40B4-BE49-F238E27FC236}">
                <a16:creationId xmlns:a16="http://schemas.microsoft.com/office/drawing/2014/main" id="{CFC5525A-23CE-4E93-97E9-67AF95EA87E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86" t="2904" r="30747" b="47461"/>
          <a:stretch/>
        </p:blipFill>
        <p:spPr>
          <a:xfrm>
            <a:off x="956054" y="1828799"/>
            <a:ext cx="5516296" cy="2835480"/>
          </a:xfrm>
        </p:spPr>
      </p:pic>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p:txBody>
          <a:bodyPr/>
          <a:lstStyle/>
          <a:p>
            <a:r>
              <a:rPr kumimoji="1" lang="ja-JP" altLang="en-US" dirty="0"/>
              <a:t>プレイヤーや弾丸、モンスターで共通的な変数や処理をまとめた</a:t>
            </a:r>
            <a:r>
              <a:rPr kumimoji="1" lang="en-US" altLang="ja-JP" dirty="0"/>
              <a:t>Class</a:t>
            </a:r>
            <a:r>
              <a:rPr kumimoji="1" lang="ja-JP" altLang="en-US" dirty="0"/>
              <a:t>として</a:t>
            </a:r>
            <a:endParaRPr kumimoji="1" lang="en-US" altLang="ja-JP" dirty="0"/>
          </a:p>
          <a:p>
            <a:r>
              <a:rPr kumimoji="1" lang="en-US" altLang="ja-JP" dirty="0" err="1"/>
              <a:t>BaseObject</a:t>
            </a:r>
            <a:r>
              <a:rPr lang="ja-JP" altLang="en-US" dirty="0"/>
              <a:t> </a:t>
            </a:r>
            <a:r>
              <a:rPr lang="en-US" altLang="ja-JP" dirty="0"/>
              <a:t>Class</a:t>
            </a:r>
            <a:r>
              <a:rPr lang="ja-JP" altLang="en-US" dirty="0"/>
              <a:t>に共通的な変数や処理を書くー＞継承する事で設計的にも効率的にもよくなる</a:t>
            </a:r>
            <a:endParaRPr kumimoji="1" lang="ja-JP" altLang="en-US" dirty="0"/>
          </a:p>
        </p:txBody>
      </p:sp>
      <p:sp>
        <p:nvSpPr>
          <p:cNvPr id="7" name="楕円 6">
            <a:extLst>
              <a:ext uri="{FF2B5EF4-FFF2-40B4-BE49-F238E27FC236}">
                <a16:creationId xmlns:a16="http://schemas.microsoft.com/office/drawing/2014/main" id="{F2559599-77EF-4CF9-9B3A-B5C12259E9D1}"/>
              </a:ext>
            </a:extLst>
          </p:cNvPr>
          <p:cNvSpPr/>
          <p:nvPr/>
        </p:nvSpPr>
        <p:spPr>
          <a:xfrm>
            <a:off x="2726422" y="1585519"/>
            <a:ext cx="1778466" cy="166102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8519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184E5B93-B764-4BD2-BC5C-CBE26EBB512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746"/>
          <a:stretch/>
        </p:blipFill>
        <p:spPr>
          <a:xfrm>
            <a:off x="933359" y="528506"/>
            <a:ext cx="3602263" cy="4329681"/>
          </a:xfrm>
        </p:spPr>
      </p:pic>
      <p:pic>
        <p:nvPicPr>
          <p:cNvPr id="8" name="図 7">
            <a:extLst>
              <a:ext uri="{FF2B5EF4-FFF2-40B4-BE49-F238E27FC236}">
                <a16:creationId xmlns:a16="http://schemas.microsoft.com/office/drawing/2014/main" id="{E785CB49-33E5-4C19-9D18-52F3AAC74C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359" y="5385361"/>
            <a:ext cx="6701971" cy="1105620"/>
          </a:xfrm>
          <a:prstGeom prst="rect">
            <a:avLst/>
          </a:prstGeom>
        </p:spPr>
      </p:pic>
      <p:sp>
        <p:nvSpPr>
          <p:cNvPr id="11" name="タイトル 1">
            <a:extLst>
              <a:ext uri="{FF2B5EF4-FFF2-40B4-BE49-F238E27FC236}">
                <a16:creationId xmlns:a16="http://schemas.microsoft.com/office/drawing/2014/main" id="{73AA0A46-F7D2-4E8E-A8D3-689BA0C5E494}"/>
              </a:ext>
            </a:extLst>
          </p:cNvPr>
          <p:cNvSpPr txBox="1">
            <a:spLocks/>
          </p:cNvSpPr>
          <p:nvPr/>
        </p:nvSpPr>
        <p:spPr>
          <a:xfrm>
            <a:off x="8451768" y="685800"/>
            <a:ext cx="3740232" cy="5222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kumimoji="1" sz="3200" b="1"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ja-JP" sz="2800"/>
              <a:t>02. Base Object</a:t>
            </a:r>
            <a:endParaRPr lang="ja-JP" altLang="ja-JP" sz="2800" dirty="0"/>
          </a:p>
        </p:txBody>
      </p:sp>
      <p:sp>
        <p:nvSpPr>
          <p:cNvPr id="12" name="テキスト プレースホルダー 3">
            <a:extLst>
              <a:ext uri="{FF2B5EF4-FFF2-40B4-BE49-F238E27FC236}">
                <a16:creationId xmlns:a16="http://schemas.microsoft.com/office/drawing/2014/main" id="{E3711CB1-FF6C-49EA-9A66-BB96B22CA080}"/>
              </a:ext>
            </a:extLst>
          </p:cNvPr>
          <p:cNvSpPr>
            <a:spLocks noGrp="1"/>
          </p:cNvSpPr>
          <p:nvPr>
            <p:ph type="body" sz="half" idx="2"/>
          </p:nvPr>
        </p:nvSpPr>
        <p:spPr>
          <a:xfrm>
            <a:off x="8549640" y="2423160"/>
            <a:ext cx="3200400" cy="3291840"/>
          </a:xfrm>
        </p:spPr>
        <p:txBody>
          <a:bodyPr/>
          <a:lstStyle/>
          <a:p>
            <a:r>
              <a:rPr lang="ja-JP" altLang="en-US" dirty="0"/>
              <a:t>共通で使われている変数</a:t>
            </a:r>
            <a:r>
              <a:rPr lang="en-US" altLang="ja-JP" dirty="0"/>
              <a:t>(</a:t>
            </a:r>
            <a:r>
              <a:rPr lang="ja-JP" altLang="en-US" dirty="0"/>
              <a:t>座標、半径、</a:t>
            </a:r>
            <a:r>
              <a:rPr lang="en-US" altLang="ja-JP" dirty="0" err="1"/>
              <a:t>isActive</a:t>
            </a:r>
            <a:r>
              <a:rPr lang="ja-JP" altLang="en-US" dirty="0"/>
              <a:t>、</a:t>
            </a:r>
            <a:r>
              <a:rPr lang="en-US" altLang="ja-JP" dirty="0" err="1"/>
              <a:t>isPlayer</a:t>
            </a:r>
            <a:r>
              <a:rPr lang="en-US" altLang="ja-JP" dirty="0"/>
              <a:t>)</a:t>
            </a:r>
            <a:r>
              <a:rPr lang="ja-JP" altLang="en-US" dirty="0"/>
              <a:t>と</a:t>
            </a:r>
            <a:endParaRPr lang="en-US" altLang="ja-JP" dirty="0"/>
          </a:p>
          <a:p>
            <a:r>
              <a:rPr lang="ja-JP" altLang="en-US" dirty="0"/>
              <a:t>衝突判定修処理関数</a:t>
            </a:r>
            <a:endParaRPr lang="en-US" altLang="ja-JP" dirty="0"/>
          </a:p>
          <a:p>
            <a:r>
              <a:rPr lang="en-US" altLang="ja-JP" dirty="0" err="1"/>
              <a:t>Enum</a:t>
            </a:r>
            <a:r>
              <a:rPr lang="en-US" altLang="ja-JP" dirty="0"/>
              <a:t> Type</a:t>
            </a:r>
            <a:endParaRPr kumimoji="1" lang="ja-JP" altLang="en-US" dirty="0"/>
          </a:p>
        </p:txBody>
      </p:sp>
      <p:sp>
        <p:nvSpPr>
          <p:cNvPr id="14" name="テキスト プレースホルダー 3">
            <a:extLst>
              <a:ext uri="{FF2B5EF4-FFF2-40B4-BE49-F238E27FC236}">
                <a16:creationId xmlns:a16="http://schemas.microsoft.com/office/drawing/2014/main" id="{529176D9-EC8A-4FAE-8684-7DA3A39BFCC7}"/>
              </a:ext>
            </a:extLst>
          </p:cNvPr>
          <p:cNvSpPr txBox="1">
            <a:spLocks/>
          </p:cNvSpPr>
          <p:nvPr/>
        </p:nvSpPr>
        <p:spPr>
          <a:xfrm>
            <a:off x="8657327" y="3980698"/>
            <a:ext cx="3329114" cy="219150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Clr>
                <a:schemeClr val="accent1">
                  <a:lumMod val="75000"/>
                </a:schemeClr>
              </a:buClr>
              <a:buSzPct val="85000"/>
              <a:buFont typeface="Wingdings" pitchFamily="2" charset="2"/>
              <a:buNone/>
              <a:defRPr kumimoji="1" sz="1400"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1200"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1000"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900"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900"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900"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900"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900"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kumimoji="1" sz="900" kern="1200">
                <a:solidFill>
                  <a:schemeClr val="tx1"/>
                </a:solidFill>
                <a:latin typeface="+mn-lt"/>
                <a:ea typeface="+mn-ea"/>
                <a:cs typeface="+mn-cs"/>
              </a:defRPr>
            </a:lvl9pPr>
          </a:lstStyle>
          <a:p>
            <a:r>
              <a:rPr lang="en-US" altLang="ja-JP" sz="1100" dirty="0">
                <a:solidFill>
                  <a:schemeClr val="tx1"/>
                </a:solidFill>
              </a:rPr>
              <a:t>Type</a:t>
            </a:r>
            <a:r>
              <a:rPr lang="ja-JP" altLang="en-US" sz="1100" dirty="0">
                <a:solidFill>
                  <a:schemeClr val="tx1"/>
                </a:solidFill>
              </a:rPr>
              <a:t> </a:t>
            </a:r>
            <a:r>
              <a:rPr lang="en-US" altLang="ja-JP" sz="1100" dirty="0">
                <a:solidFill>
                  <a:schemeClr val="tx1"/>
                </a:solidFill>
              </a:rPr>
              <a:t>: Object</a:t>
            </a:r>
            <a:r>
              <a:rPr lang="ja-JP" altLang="en-US" sz="1100" dirty="0">
                <a:solidFill>
                  <a:schemeClr val="tx1"/>
                </a:solidFill>
              </a:rPr>
              <a:t>のタイプで衝突などを区分する</a:t>
            </a:r>
            <a:endParaRPr lang="en-US" altLang="ja-JP" sz="1100" dirty="0">
              <a:solidFill>
                <a:schemeClr val="tx1"/>
              </a:solidFill>
            </a:endParaRPr>
          </a:p>
          <a:p>
            <a:r>
              <a:rPr lang="en-US" altLang="ja-JP" sz="1100" dirty="0">
                <a:solidFill>
                  <a:schemeClr val="tx1"/>
                </a:solidFill>
              </a:rPr>
              <a:t>_radius</a:t>
            </a:r>
            <a:r>
              <a:rPr lang="ja-JP" altLang="en-US" sz="1100" dirty="0">
                <a:solidFill>
                  <a:schemeClr val="tx1"/>
                </a:solidFill>
              </a:rPr>
              <a:t> </a:t>
            </a:r>
            <a:r>
              <a:rPr lang="en-US" altLang="ja-JP" sz="1100" dirty="0">
                <a:solidFill>
                  <a:schemeClr val="tx1"/>
                </a:solidFill>
              </a:rPr>
              <a:t>: </a:t>
            </a:r>
            <a:r>
              <a:rPr lang="ja-JP" altLang="en-US" sz="1100" dirty="0">
                <a:solidFill>
                  <a:schemeClr val="tx1"/>
                </a:solidFill>
              </a:rPr>
              <a:t>半径</a:t>
            </a:r>
            <a:endParaRPr lang="en-US" altLang="ja-JP" sz="1100" dirty="0">
              <a:solidFill>
                <a:schemeClr val="tx1"/>
              </a:solidFill>
            </a:endParaRPr>
          </a:p>
          <a:p>
            <a:r>
              <a:rPr lang="en-US" altLang="ja-JP" sz="1100" dirty="0">
                <a:solidFill>
                  <a:schemeClr val="tx1"/>
                </a:solidFill>
              </a:rPr>
              <a:t>_</a:t>
            </a:r>
            <a:r>
              <a:rPr lang="en-US" altLang="ja-JP" sz="1100" dirty="0" err="1">
                <a:solidFill>
                  <a:schemeClr val="tx1"/>
                </a:solidFill>
              </a:rPr>
              <a:t>pos_x</a:t>
            </a:r>
            <a:r>
              <a:rPr lang="en-US" altLang="ja-JP" sz="1100" dirty="0">
                <a:solidFill>
                  <a:schemeClr val="tx1"/>
                </a:solidFill>
              </a:rPr>
              <a:t>, _</a:t>
            </a:r>
            <a:r>
              <a:rPr lang="en-US" altLang="ja-JP" sz="1100" dirty="0" err="1">
                <a:solidFill>
                  <a:schemeClr val="tx1"/>
                </a:solidFill>
              </a:rPr>
              <a:t>pos_y</a:t>
            </a:r>
            <a:r>
              <a:rPr lang="ja-JP" altLang="en-US" sz="1100" dirty="0">
                <a:solidFill>
                  <a:schemeClr val="tx1"/>
                </a:solidFill>
              </a:rPr>
              <a:t> </a:t>
            </a:r>
            <a:r>
              <a:rPr lang="en-US" altLang="ja-JP" sz="1100" dirty="0">
                <a:solidFill>
                  <a:schemeClr val="tx1"/>
                </a:solidFill>
              </a:rPr>
              <a:t>: </a:t>
            </a:r>
            <a:r>
              <a:rPr lang="ja-JP" altLang="en-US" sz="1100" dirty="0">
                <a:solidFill>
                  <a:schemeClr val="tx1"/>
                </a:solidFill>
              </a:rPr>
              <a:t>オブジェクトの座標</a:t>
            </a:r>
            <a:endParaRPr lang="en-US" altLang="ja-JP" sz="1100" dirty="0">
              <a:solidFill>
                <a:schemeClr val="tx1"/>
              </a:solidFill>
            </a:endParaRPr>
          </a:p>
          <a:p>
            <a:r>
              <a:rPr lang="en-US" altLang="ja-JP" sz="1100" dirty="0">
                <a:solidFill>
                  <a:schemeClr val="tx1"/>
                </a:solidFill>
              </a:rPr>
              <a:t>_</a:t>
            </a:r>
            <a:r>
              <a:rPr lang="en-US" altLang="ja-JP" sz="1100" dirty="0" err="1">
                <a:solidFill>
                  <a:schemeClr val="tx1"/>
                </a:solidFill>
              </a:rPr>
              <a:t>isActive</a:t>
            </a:r>
            <a:r>
              <a:rPr lang="ja-JP" altLang="en-US" sz="1100" dirty="0">
                <a:solidFill>
                  <a:schemeClr val="tx1"/>
                </a:solidFill>
              </a:rPr>
              <a:t> </a:t>
            </a:r>
            <a:r>
              <a:rPr lang="en-US" altLang="ja-JP" sz="1100" dirty="0">
                <a:solidFill>
                  <a:schemeClr val="tx1"/>
                </a:solidFill>
              </a:rPr>
              <a:t>: </a:t>
            </a:r>
            <a:r>
              <a:rPr lang="ja-JP" altLang="en-US" sz="1100" dirty="0">
                <a:solidFill>
                  <a:schemeClr val="tx1"/>
                </a:solidFill>
              </a:rPr>
              <a:t>画面内にあるのかを判断</a:t>
            </a:r>
            <a:endParaRPr lang="en-US" altLang="ja-JP" sz="1100" dirty="0">
              <a:solidFill>
                <a:schemeClr val="tx1"/>
              </a:solidFill>
            </a:endParaRPr>
          </a:p>
          <a:p>
            <a:r>
              <a:rPr lang="en-US" altLang="ja-JP" sz="1100" dirty="0">
                <a:solidFill>
                  <a:schemeClr val="tx1"/>
                </a:solidFill>
              </a:rPr>
              <a:t>_</a:t>
            </a:r>
            <a:r>
              <a:rPr lang="en-US" altLang="ja-JP" sz="1100" dirty="0" err="1">
                <a:solidFill>
                  <a:schemeClr val="tx1"/>
                </a:solidFill>
              </a:rPr>
              <a:t>isPlayer</a:t>
            </a:r>
            <a:r>
              <a:rPr lang="ja-JP" altLang="en-US" sz="1100" dirty="0">
                <a:solidFill>
                  <a:schemeClr val="tx1"/>
                </a:solidFill>
              </a:rPr>
              <a:t> </a:t>
            </a:r>
            <a:r>
              <a:rPr lang="en-US" altLang="ja-JP" sz="1100" dirty="0">
                <a:solidFill>
                  <a:schemeClr val="tx1"/>
                </a:solidFill>
              </a:rPr>
              <a:t>: </a:t>
            </a:r>
            <a:r>
              <a:rPr lang="ja-JP" altLang="en-US" sz="1100" dirty="0">
                <a:solidFill>
                  <a:schemeClr val="tx1"/>
                </a:solidFill>
              </a:rPr>
              <a:t>プレイヤーなのかを判断</a:t>
            </a:r>
            <a:endParaRPr lang="en-US" altLang="ja-JP" sz="1100" dirty="0">
              <a:solidFill>
                <a:schemeClr val="tx1"/>
              </a:solidFill>
            </a:endParaRPr>
          </a:p>
          <a:p>
            <a:r>
              <a:rPr lang="en-US" altLang="ja-JP" sz="1100" dirty="0">
                <a:solidFill>
                  <a:schemeClr val="tx1"/>
                </a:solidFill>
              </a:rPr>
              <a:t>_distance</a:t>
            </a:r>
            <a:r>
              <a:rPr lang="ja-JP" altLang="en-US" sz="1100" dirty="0">
                <a:solidFill>
                  <a:schemeClr val="tx1"/>
                </a:solidFill>
              </a:rPr>
              <a:t> </a:t>
            </a:r>
            <a:r>
              <a:rPr lang="en-US" altLang="ja-JP" sz="1100" dirty="0">
                <a:solidFill>
                  <a:schemeClr val="tx1"/>
                </a:solidFill>
              </a:rPr>
              <a:t>: </a:t>
            </a:r>
            <a:r>
              <a:rPr lang="ja-JP" altLang="en-US" sz="1100" dirty="0">
                <a:solidFill>
                  <a:schemeClr val="tx1"/>
                </a:solidFill>
              </a:rPr>
              <a:t>お互い間の距離</a:t>
            </a:r>
            <a:endParaRPr lang="en-US" altLang="ja-JP" sz="1100" dirty="0">
              <a:solidFill>
                <a:schemeClr val="tx1"/>
              </a:solidFill>
            </a:endParaRPr>
          </a:p>
          <a:p>
            <a:r>
              <a:rPr lang="en-US" altLang="ja-JP" sz="1100" dirty="0">
                <a:solidFill>
                  <a:schemeClr val="tx1"/>
                </a:solidFill>
              </a:rPr>
              <a:t>_</a:t>
            </a:r>
            <a:r>
              <a:rPr lang="en-US" altLang="ja-JP" sz="1100" dirty="0" err="1">
                <a:solidFill>
                  <a:schemeClr val="tx1"/>
                </a:solidFill>
              </a:rPr>
              <a:t>bullet_shooter</a:t>
            </a:r>
            <a:r>
              <a:rPr lang="ja-JP" altLang="en-US" sz="1100" dirty="0">
                <a:solidFill>
                  <a:schemeClr val="tx1"/>
                </a:solidFill>
              </a:rPr>
              <a:t> </a:t>
            </a:r>
            <a:r>
              <a:rPr lang="en-US" altLang="ja-JP" sz="1100" dirty="0">
                <a:solidFill>
                  <a:schemeClr val="tx1"/>
                </a:solidFill>
              </a:rPr>
              <a:t>: </a:t>
            </a:r>
            <a:r>
              <a:rPr lang="ja-JP" altLang="en-US" sz="1100" dirty="0">
                <a:solidFill>
                  <a:schemeClr val="tx1"/>
                </a:solidFill>
              </a:rPr>
              <a:t>弾丸を打ったのは誰なのか</a:t>
            </a:r>
          </a:p>
        </p:txBody>
      </p:sp>
      <p:sp>
        <p:nvSpPr>
          <p:cNvPr id="15" name="テキスト ボックス 14">
            <a:extLst>
              <a:ext uri="{FF2B5EF4-FFF2-40B4-BE49-F238E27FC236}">
                <a16:creationId xmlns:a16="http://schemas.microsoft.com/office/drawing/2014/main" id="{3F34245A-3842-43EA-AE56-4B9B7B25632B}"/>
              </a:ext>
            </a:extLst>
          </p:cNvPr>
          <p:cNvSpPr txBox="1"/>
          <p:nvPr/>
        </p:nvSpPr>
        <p:spPr>
          <a:xfrm>
            <a:off x="830510" y="5076449"/>
            <a:ext cx="1976102" cy="261610"/>
          </a:xfrm>
          <a:prstGeom prst="rect">
            <a:avLst/>
          </a:prstGeom>
          <a:noFill/>
        </p:spPr>
        <p:txBody>
          <a:bodyPr wrap="square" rtlCol="0">
            <a:spAutoFit/>
          </a:bodyPr>
          <a:lstStyle/>
          <a:p>
            <a:r>
              <a:rPr kumimoji="1" lang="ja-JP" altLang="en-US" sz="1100" dirty="0"/>
              <a:t>衝突判定</a:t>
            </a:r>
          </a:p>
        </p:txBody>
      </p:sp>
    </p:spTree>
    <p:extLst>
      <p:ext uri="{BB962C8B-B14F-4D97-AF65-F5344CB8AC3E}">
        <p14:creationId xmlns:p14="http://schemas.microsoft.com/office/powerpoint/2010/main" val="1859782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22BFE-3FD6-47CB-A26F-12ACD760DC5A}"/>
              </a:ext>
            </a:extLst>
          </p:cNvPr>
          <p:cNvSpPr>
            <a:spLocks noGrp="1"/>
          </p:cNvSpPr>
          <p:nvPr>
            <p:ph type="title"/>
          </p:nvPr>
        </p:nvSpPr>
        <p:spPr>
          <a:xfrm>
            <a:off x="8451768" y="685800"/>
            <a:ext cx="3740232" cy="522215"/>
          </a:xfrm>
        </p:spPr>
        <p:txBody>
          <a:bodyPr>
            <a:normAutofit/>
          </a:bodyPr>
          <a:lstStyle/>
          <a:p>
            <a:r>
              <a:rPr lang="en-US" altLang="ja-JP" sz="2800" dirty="0"/>
              <a:t>03. Monster Table</a:t>
            </a:r>
            <a:endParaRPr lang="ja-JP" altLang="ja-JP" sz="2800" dirty="0"/>
          </a:p>
        </p:txBody>
      </p:sp>
      <p:sp>
        <p:nvSpPr>
          <p:cNvPr id="4" name="テキスト プレースホルダー 3">
            <a:extLst>
              <a:ext uri="{FF2B5EF4-FFF2-40B4-BE49-F238E27FC236}">
                <a16:creationId xmlns:a16="http://schemas.microsoft.com/office/drawing/2014/main" id="{1013DF9B-65E8-4492-89F6-0C66A1F54509}"/>
              </a:ext>
            </a:extLst>
          </p:cNvPr>
          <p:cNvSpPr>
            <a:spLocks noGrp="1"/>
          </p:cNvSpPr>
          <p:nvPr>
            <p:ph type="body" sz="half" idx="2"/>
          </p:nvPr>
        </p:nvSpPr>
        <p:spPr/>
        <p:txBody>
          <a:bodyPr/>
          <a:lstStyle/>
          <a:p>
            <a:pPr marL="342900" indent="-342900">
              <a:buAutoNum type="arabicPeriod"/>
            </a:pPr>
            <a:r>
              <a:rPr kumimoji="1" lang="en-US" altLang="ja-JP" dirty="0"/>
              <a:t>Monster Table</a:t>
            </a:r>
            <a:r>
              <a:rPr kumimoji="1" lang="ja-JP" altLang="en-US" dirty="0"/>
              <a:t>を利用して</a:t>
            </a:r>
            <a:endParaRPr kumimoji="1" lang="en-US" altLang="ja-JP" dirty="0"/>
          </a:p>
          <a:p>
            <a:r>
              <a:rPr lang="en-US" altLang="ja-JP" dirty="0"/>
              <a:t>Boss</a:t>
            </a:r>
            <a:r>
              <a:rPr lang="ja-JP" altLang="en-US" dirty="0"/>
              <a:t>モンスターが表示される時、座標、一回に表示されるモンスターの数などを決めて管理</a:t>
            </a:r>
            <a:endParaRPr lang="en-US" altLang="ja-JP" dirty="0"/>
          </a:p>
          <a:p>
            <a:endParaRPr lang="en-US" altLang="ja-JP" dirty="0"/>
          </a:p>
          <a:p>
            <a:endParaRPr lang="en-US" altLang="ja-JP" dirty="0"/>
          </a:p>
          <a:p>
            <a:r>
              <a:rPr kumimoji="1" lang="en-US" altLang="ja-JP" dirty="0"/>
              <a:t>2. </a:t>
            </a:r>
            <a:r>
              <a:rPr kumimoji="1" lang="en-US" altLang="ja-JP" dirty="0" err="1"/>
              <a:t>MonsterTable</a:t>
            </a:r>
            <a:r>
              <a:rPr lang="ja-JP" altLang="en-US" dirty="0"/>
              <a:t>にある時間になったら</a:t>
            </a:r>
            <a:r>
              <a:rPr lang="en-US" altLang="ja-JP" dirty="0"/>
              <a:t>Monster</a:t>
            </a:r>
            <a:r>
              <a:rPr lang="ja-JP" altLang="en-US" dirty="0"/>
              <a:t>マネージャーに座標と数を入力することでモンスターを表示する</a:t>
            </a:r>
            <a:endParaRPr kumimoji="1" lang="ja-JP" altLang="en-US" dirty="0"/>
          </a:p>
        </p:txBody>
      </p:sp>
      <p:pic>
        <p:nvPicPr>
          <p:cNvPr id="10" name="コンテンツ プレースホルダー 9">
            <a:extLst>
              <a:ext uri="{FF2B5EF4-FFF2-40B4-BE49-F238E27FC236}">
                <a16:creationId xmlns:a16="http://schemas.microsoft.com/office/drawing/2014/main" id="{EA966DA7-EB5E-47C8-BE45-15F52E48F2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532" y="505128"/>
            <a:ext cx="4776182" cy="3291841"/>
          </a:xfrm>
        </p:spPr>
      </p:pic>
      <p:pic>
        <p:nvPicPr>
          <p:cNvPr id="12" name="図 11">
            <a:extLst>
              <a:ext uri="{FF2B5EF4-FFF2-40B4-BE49-F238E27FC236}">
                <a16:creationId xmlns:a16="http://schemas.microsoft.com/office/drawing/2014/main" id="{9C6C7FF0-587F-47EB-B5D2-5D6F6F495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532" y="4069080"/>
            <a:ext cx="5931080" cy="2515493"/>
          </a:xfrm>
          <a:prstGeom prst="rect">
            <a:avLst/>
          </a:prstGeom>
        </p:spPr>
      </p:pic>
      <p:sp>
        <p:nvSpPr>
          <p:cNvPr id="13" name="矢印: 右 12">
            <a:extLst>
              <a:ext uri="{FF2B5EF4-FFF2-40B4-BE49-F238E27FC236}">
                <a16:creationId xmlns:a16="http://schemas.microsoft.com/office/drawing/2014/main" id="{DAF6EB6D-75BE-4C4B-AECD-DAAA3AAAE74A}"/>
              </a:ext>
            </a:extLst>
          </p:cNvPr>
          <p:cNvSpPr/>
          <p:nvPr/>
        </p:nvSpPr>
        <p:spPr>
          <a:xfrm rot="11858955">
            <a:off x="5705677" y="1941062"/>
            <a:ext cx="2554132" cy="267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80869401-C4EA-4E4E-AF69-551E31F9EBE9}"/>
              </a:ext>
            </a:extLst>
          </p:cNvPr>
          <p:cNvSpPr/>
          <p:nvPr/>
        </p:nvSpPr>
        <p:spPr>
          <a:xfrm rot="10272656">
            <a:off x="6821449" y="4452099"/>
            <a:ext cx="1402643" cy="215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29125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版活字">
  <a:themeElements>
    <a:clrScheme name="木版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版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版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TM03090434[[fn=木版活字]]</Template>
  <TotalTime>132</TotalTime>
  <Words>776</Words>
  <Application>Microsoft Office PowerPoint</Application>
  <PresentationFormat>ワイド画面</PresentationFormat>
  <Paragraphs>79</Paragraphs>
  <Slides>18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ＭＳ 明朝</vt:lpstr>
      <vt:lpstr>Rockwell</vt:lpstr>
      <vt:lpstr>Rockwell Condensed</vt:lpstr>
      <vt:lpstr>Wingdings</vt:lpstr>
      <vt:lpstr>木版活字</vt:lpstr>
      <vt:lpstr>Project Touhouで使われている技術</vt:lpstr>
      <vt:lpstr>Index</vt:lpstr>
      <vt:lpstr>ゲームSceneの流れ</vt:lpstr>
      <vt:lpstr>PowerPoint プレゼンテーション</vt:lpstr>
      <vt:lpstr>01. Singleton Class</vt:lpstr>
      <vt:lpstr>PowerPoint プレゼンテーション</vt:lpstr>
      <vt:lpstr>02. Base Object</vt:lpstr>
      <vt:lpstr>PowerPoint プレゼンテーション</vt:lpstr>
      <vt:lpstr>03. Monster Table</vt:lpstr>
      <vt:lpstr>04. Resource Management</vt:lpstr>
      <vt:lpstr>05. Spawn Monster</vt:lpstr>
      <vt:lpstr>06. Impact Check</vt:lpstr>
      <vt:lpstr>06. Impact Check</vt:lpstr>
      <vt:lpstr>07. Conditional operator</vt:lpstr>
      <vt:lpstr>07. Conditional operator</vt:lpstr>
      <vt:lpstr>08.  Get Object From Manager</vt:lpstr>
      <vt:lpstr>09. STSTEM HEADER</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Touhouで使われている技術</dc:title>
  <dc:creator>Choi ,Youngchan CR/DG</dc:creator>
  <cp:lastModifiedBy>Choi ,Youngchan CR/DG</cp:lastModifiedBy>
  <cp:revision>23</cp:revision>
  <dcterms:created xsi:type="dcterms:W3CDTF">2019-12-26T01:27:30Z</dcterms:created>
  <dcterms:modified xsi:type="dcterms:W3CDTF">2019-12-27T02:36:12Z</dcterms:modified>
</cp:coreProperties>
</file>