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8" r:id="rId6"/>
    <p:sldId id="277" r:id="rId7"/>
    <p:sldId id="279" r:id="rId8"/>
    <p:sldId id="290" r:id="rId9"/>
    <p:sldId id="291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78" d="100"/>
          <a:sy n="78" d="100"/>
        </p:scale>
        <p:origin x="456" y="8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9/10/2025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9/10/2025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1C925-3BEC-94C0-DBF2-532B89DA5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EFD7D1-220C-8278-758F-CC70BA7A00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8EB0DD-BC94-1A3C-ACDA-83E03E813E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B3FC6-C8B4-8007-F3ED-FB4912735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924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9/10/2025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021" y="2933244"/>
            <a:ext cx="9144000" cy="1661993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Posey Analysis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Group-15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235624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14E0F67-204A-20B4-1A4F-A85B32C8601A}"/>
              </a:ext>
            </a:extLst>
          </p:cNvPr>
          <p:cNvSpPr txBox="1"/>
          <p:nvPr/>
        </p:nvSpPr>
        <p:spPr>
          <a:xfrm>
            <a:off x="8242967" y="5121453"/>
            <a:ext cx="3847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MEMBERS : </a:t>
            </a:r>
          </a:p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Choice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Ugwuede</a:t>
            </a:r>
            <a:br>
              <a:rPr lang="en-US" sz="2400" b="1" dirty="0">
                <a:solidFill>
                  <a:schemeClr val="bg1"/>
                </a:solidFill>
                <a:latin typeface="+mj-lt"/>
              </a:rPr>
            </a:br>
            <a:r>
              <a:rPr lang="en-US" sz="2400" b="1" dirty="0">
                <a:solidFill>
                  <a:schemeClr val="bg1"/>
                </a:solidFill>
                <a:latin typeface="+mj-lt"/>
              </a:rPr>
              <a:t>Gilton </a:t>
            </a: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Mujivane</a:t>
            </a:r>
            <a:br>
              <a:rPr lang="en-US" sz="2400" b="1" dirty="0">
                <a:solidFill>
                  <a:schemeClr val="bg1"/>
                </a:solidFill>
                <a:latin typeface="+mj-lt"/>
              </a:rPr>
            </a:br>
            <a:r>
              <a:rPr lang="en-US" sz="2400" b="1" dirty="0">
                <a:solidFill>
                  <a:schemeClr val="bg1"/>
                </a:solidFill>
                <a:latin typeface="+mj-lt"/>
              </a:rPr>
              <a:t>Zain Ul Abideen Alvi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C3C6-5BB7-DE4C-5104-D1AB3C335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6119"/>
            <a:ext cx="9144000" cy="8340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A6E81-AC97-D000-E489-D2F922564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1730"/>
            <a:ext cx="9144000" cy="4176584"/>
          </a:xfrm>
        </p:spPr>
        <p:txBody>
          <a:bodyPr>
            <a:normAutofit lnSpcReduction="10000"/>
          </a:bodyPr>
          <a:lstStyle/>
          <a:p>
            <a:pPr algn="l"/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endParaRPr lang="en-US" dirty="0">
              <a:solidFill>
                <a:srgbClr val="1F1F1F"/>
              </a:solidFill>
              <a:latin typeface="Google Sans"/>
            </a:endParaRPr>
          </a:p>
          <a:p>
            <a:pPr algn="l"/>
            <a:r>
              <a:rPr lang="en-US" i="0" dirty="0">
                <a:solidFill>
                  <a:srgbClr val="1F1F1F"/>
                </a:solidFill>
                <a:effectLst/>
                <a:latin typeface="+mj-lt"/>
              </a:rPr>
              <a:t>Posey is a company that specializes in the sales of goods and services. To help the Core Data Engineering (CDE) team gain a deeper understanding of their competitor, Parch &amp; Posey, we conducted an exploratory analysis of Posey’s database tables.</a:t>
            </a:r>
          </a:p>
          <a:p>
            <a:pPr algn="l"/>
            <a:endParaRPr lang="en-US" dirty="0">
              <a:solidFill>
                <a:srgbClr val="1F1F1F"/>
              </a:solidFill>
              <a:latin typeface="+mj-lt"/>
            </a:endParaRP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This analysis provides insights into their market operations, sales performance, and customer behavior, serving as a foundation for informed decision-making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428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4" y="2673358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HIGHEST SPENDINGS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2904701" y="2886560"/>
            <a:ext cx="2044686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MOST SALES_REPS(REGION BASED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CHANNELS USED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Top Region with the Highest Revenue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9485468" y="2867216"/>
            <a:ext cx="1752042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b="1" dirty="0">
                <a:solidFill>
                  <a:schemeClr val="bg1"/>
                </a:solidFill>
              </a:rPr>
              <a:t>The sales rep with the highest account</a:t>
            </a:r>
            <a:endParaRPr lang="en-US" sz="1400" b="1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Highest Amount Spender Company was EOG Resources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382,873.30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3314696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TOP ACCOUNT WITH HIGHEST AMOUNT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NORTH EAST.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106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346493" y="4748574"/>
            <a:ext cx="3314696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REGION CONTAINING TOP ACCOUNTS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Mostly orders are done by direct without using any channel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2743195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  <a:cs typeface="Segoe UI" panose="020B0502040204020203" pitchFamily="34" charset="0"/>
              </a:rPr>
              <a:t>DIRECT ORDER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105776" y="4748574"/>
            <a:ext cx="3707284" cy="24622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Century Gothic" panose="020B0502020202020204" pitchFamily="34" charset="0"/>
              </a:rPr>
              <a:t>Top Channel used to place orders</a:t>
            </a:r>
          </a:p>
        </p:txBody>
      </p:sp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E8153B2A-0421-7E7F-FE86-DF8EA0295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730" y="1905840"/>
            <a:ext cx="3248540" cy="16755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image">
            <a:extLst>
              <a:ext uri="{FF2B5EF4-FFF2-40B4-BE49-F238E27FC236}">
                <a16:creationId xmlns:a16="http://schemas.microsoft.com/office/drawing/2014/main" id="{A13EE3B7-7455-8C2E-1731-DC0E81BECA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10" descr="image">
            <a:extLst>
              <a:ext uri="{FF2B5EF4-FFF2-40B4-BE49-F238E27FC236}">
                <a16:creationId xmlns:a16="http://schemas.microsoft.com/office/drawing/2014/main" id="{7E1465CA-108D-8AEF-5C78-8DAE9CE327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374177" y="3410297"/>
            <a:ext cx="4942703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2" descr="image">
            <a:extLst>
              <a:ext uri="{FF2B5EF4-FFF2-40B4-BE49-F238E27FC236}">
                <a16:creationId xmlns:a16="http://schemas.microsoft.com/office/drawing/2014/main" id="{25FE17B9-410A-4B0B-3399-F07B41A16B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B434D2-419C-DD6C-FD54-50A7C7C6E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11" y="1905840"/>
            <a:ext cx="3248540" cy="15743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AutoShape 14" descr="image">
            <a:extLst>
              <a:ext uri="{FF2B5EF4-FFF2-40B4-BE49-F238E27FC236}">
                <a16:creationId xmlns:a16="http://schemas.microsoft.com/office/drawing/2014/main" id="{EF916571-A1D8-8B70-C44B-910F871AD7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6EB3244-CD32-84D6-CD87-CCE430CE84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749" y="1905840"/>
            <a:ext cx="3084888" cy="16755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1E6D4-B2DF-A207-5259-14EDF581F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8B2A5F3F-F0D9-E4D7-8199-28BDF1C430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2ADB16-9D46-8283-6EDF-D2E35CFBC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B5295307-7B8B-BF55-C5E7-1C5F0338DB6E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F32AF3-00D2-DCA8-BE5E-0AEFA7F0C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750FB9-C90A-108C-97B8-DFA31FDA4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796351" y="4727469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2AB64C3-E531-3523-9FB0-95A502D21DF3}"/>
              </a:ext>
            </a:extLst>
          </p:cNvPr>
          <p:cNvSpPr/>
          <p:nvPr/>
        </p:nvSpPr>
        <p:spPr>
          <a:xfrm>
            <a:off x="2206158" y="4859534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7744405.36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247711-9689-70E0-EBB1-529995ABD817}"/>
              </a:ext>
            </a:extLst>
          </p:cNvPr>
          <p:cNvSpPr/>
          <p:nvPr/>
        </p:nvSpPr>
        <p:spPr>
          <a:xfrm>
            <a:off x="1632120" y="4657159"/>
            <a:ext cx="3547419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TOP REGION WITH THE HIGHEST REVENUE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C40D88-3501-DA50-2EF9-C9A2456819C9}"/>
              </a:ext>
            </a:extLst>
          </p:cNvPr>
          <p:cNvSpPr/>
          <p:nvPr/>
        </p:nvSpPr>
        <p:spPr>
          <a:xfrm>
            <a:off x="7592714" y="4938710"/>
            <a:ext cx="2743195" cy="3077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GEORGIANNA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4F420A-9815-5D89-B768-BAF37AC70497}"/>
              </a:ext>
            </a:extLst>
          </p:cNvPr>
          <p:cNvSpPr/>
          <p:nvPr/>
        </p:nvSpPr>
        <p:spPr>
          <a:xfrm>
            <a:off x="6553200" y="4637614"/>
            <a:ext cx="3625927" cy="2219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TOP SALES-REP  WITH THE MOST ACCOUNT</a:t>
            </a:r>
          </a:p>
        </p:txBody>
      </p:sp>
      <p:sp>
        <p:nvSpPr>
          <p:cNvPr id="2" name="AutoShape 8" descr="image">
            <a:extLst>
              <a:ext uri="{FF2B5EF4-FFF2-40B4-BE49-F238E27FC236}">
                <a16:creationId xmlns:a16="http://schemas.microsoft.com/office/drawing/2014/main" id="{03736A34-B726-C943-A31D-B7FC75A66B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10" descr="image">
            <a:extLst>
              <a:ext uri="{FF2B5EF4-FFF2-40B4-BE49-F238E27FC236}">
                <a16:creationId xmlns:a16="http://schemas.microsoft.com/office/drawing/2014/main" id="{40778443-ED75-EBD0-F676-63321B5C1D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374177" y="3410297"/>
            <a:ext cx="4942703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2" descr="image">
            <a:extLst>
              <a:ext uri="{FF2B5EF4-FFF2-40B4-BE49-F238E27FC236}">
                <a16:creationId xmlns:a16="http://schemas.microsoft.com/office/drawing/2014/main" id="{B263C982-D3E3-7725-A01A-518C8413E4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4" descr="image">
            <a:extLst>
              <a:ext uri="{FF2B5EF4-FFF2-40B4-BE49-F238E27FC236}">
                <a16:creationId xmlns:a16="http://schemas.microsoft.com/office/drawing/2014/main" id="{15F2313B-DD90-DAF4-41DC-7470828A53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8AFCD5-68E2-558E-3CD9-8E4379AC6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730844"/>
            <a:ext cx="2981741" cy="1531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AC5358-5518-DE33-F612-7B55297A5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612" y="2734907"/>
            <a:ext cx="2981741" cy="14196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2649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DF8A9-2B98-A6C5-6514-7BC0C4A65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1C19-0C87-5FE5-A236-A7D382E7B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6119"/>
            <a:ext cx="9144000" cy="8340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4079F-4EE6-9D06-18C6-7BE6FC7DD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1730"/>
            <a:ext cx="9144000" cy="4176584"/>
          </a:xfrm>
        </p:spPr>
        <p:txBody>
          <a:bodyPr>
            <a:normAutofit/>
          </a:bodyPr>
          <a:lstStyle/>
          <a:p>
            <a:pPr algn="l"/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/>
            <a:endParaRPr lang="en-US" dirty="0">
              <a:solidFill>
                <a:srgbClr val="1F1F1F"/>
              </a:solidFill>
              <a:latin typeface="Google Sans"/>
            </a:endParaRPr>
          </a:p>
          <a:p>
            <a:pPr algn="l"/>
            <a:r>
              <a:rPr lang="en-US" i="0" dirty="0">
                <a:solidFill>
                  <a:srgbClr val="1F1F1F"/>
                </a:solidFill>
                <a:effectLst/>
                <a:latin typeface="+mj-lt"/>
              </a:rPr>
              <a:t>The analysis of Posey's accounts, revenue distribution, sales channels and the top performers shows the strengths and opportunities of the market to the CDE team.</a:t>
            </a:r>
          </a:p>
          <a:p>
            <a:pPr algn="l"/>
            <a:r>
              <a:rPr lang="en-US" i="0" dirty="0">
                <a:solidFill>
                  <a:srgbClr val="1F1F1F"/>
                </a:solidFill>
                <a:effectLst/>
                <a:latin typeface="+mj-lt"/>
              </a:rPr>
              <a:t> The insights enable strategic decision-making by emphasizing on lucrative territories, customer needs, and growth leverages.</a:t>
            </a:r>
          </a:p>
          <a:p>
            <a:pPr algn="l"/>
            <a:r>
              <a:rPr lang="en-US" i="0" dirty="0">
                <a:solidFill>
                  <a:srgbClr val="1F1F1F"/>
                </a:solidFill>
                <a:effectLst/>
                <a:latin typeface="+mj-lt"/>
              </a:rPr>
              <a:t> This gives the team the capacity to maximize on resources and foresee the strategies of the competitors.</a:t>
            </a:r>
            <a:endParaRPr lang="en-US" dirty="0">
              <a:solidFill>
                <a:srgbClr val="1F1F1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408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90</TotalTime>
  <Words>258</Words>
  <Application>Microsoft Office PowerPoint</Application>
  <PresentationFormat>Widescreen</PresentationFormat>
  <Paragraphs>45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Century Gothic</vt:lpstr>
      <vt:lpstr>Google Sans</vt:lpstr>
      <vt:lpstr>Segoe UI</vt:lpstr>
      <vt:lpstr>Segoe UI Light</vt:lpstr>
      <vt:lpstr>Office Theme</vt:lpstr>
      <vt:lpstr>Posey Analysis Group-15</vt:lpstr>
      <vt:lpstr>INTRODUCTION</vt:lpstr>
      <vt:lpstr>Project analysis slide 3</vt:lpstr>
      <vt:lpstr>Project analysis slide 5</vt:lpstr>
      <vt:lpstr>Project analysis slide 5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ZAIN ALVI</dc:creator>
  <cp:lastModifiedBy>ZAIN ALVI</cp:lastModifiedBy>
  <cp:revision>2</cp:revision>
  <dcterms:created xsi:type="dcterms:W3CDTF">2025-09-10T10:47:44Z</dcterms:created>
  <dcterms:modified xsi:type="dcterms:W3CDTF">2025-09-10T12:18:30Z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