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6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A5E4C-0898-4D4A-A0AF-8893F94DE1F6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139AE-7AC2-418B-B647-3259DDC23CD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39AE-7AC2-418B-B647-3259DDC23CDB}" type="slidenum">
              <a:rPr lang="ko-KR" altLang="en-US" smtClean="0"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3F9F-649E-461E-9850-AC425ECF886C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0A319-D2B8-4D0F-93A4-8DDF79F20A2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3F9F-649E-461E-9850-AC425ECF886C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0A319-D2B8-4D0F-93A4-8DDF79F20A2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3F9F-649E-461E-9850-AC425ECF886C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0A319-D2B8-4D0F-93A4-8DDF79F20A2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3F9F-649E-461E-9850-AC425ECF886C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0A319-D2B8-4D0F-93A4-8DDF79F20A2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3F9F-649E-461E-9850-AC425ECF886C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0A319-D2B8-4D0F-93A4-8DDF79F20A2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3F9F-649E-461E-9850-AC425ECF886C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0A319-D2B8-4D0F-93A4-8DDF79F20A2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3F9F-649E-461E-9850-AC425ECF886C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0A319-D2B8-4D0F-93A4-8DDF79F20A2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3F9F-649E-461E-9850-AC425ECF886C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0A319-D2B8-4D0F-93A4-8DDF79F20A2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3F9F-649E-461E-9850-AC425ECF886C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0A319-D2B8-4D0F-93A4-8DDF79F20A2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3F9F-649E-461E-9850-AC425ECF886C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0A319-D2B8-4D0F-93A4-8DDF79F20A2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3F9F-649E-461E-9850-AC425ECF886C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0A319-D2B8-4D0F-93A4-8DDF79F20A2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C3F9F-649E-461E-9850-AC425ECF886C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0A319-D2B8-4D0F-93A4-8DDF79F20A2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5786" y="857232"/>
            <a:ext cx="7772400" cy="774720"/>
          </a:xfrm>
        </p:spPr>
        <p:txBody>
          <a:bodyPr>
            <a:noAutofit/>
          </a:bodyPr>
          <a:lstStyle/>
          <a:p>
            <a:pPr algn="ctr"/>
            <a:r>
              <a:rPr lang="en-US" altLang="ko-KR" dirty="0" smtClean="0">
                <a:latin typeface="HY동녘B" pitchFamily="18" charset="-127"/>
                <a:ea typeface="HY동녘B" pitchFamily="18" charset="-127"/>
              </a:rPr>
              <a:t>KPU 2d</a:t>
            </a:r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게임 프로그래밍 </a:t>
            </a:r>
            <a:endParaRPr lang="ko-KR" altLang="en-US" dirty="0">
              <a:latin typeface="HY동녘B" pitchFamily="18" charset="-127"/>
              <a:ea typeface="HY동녘B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85786" y="1785926"/>
            <a:ext cx="7786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atin typeface="HY동녘B" pitchFamily="18" charset="-127"/>
                <a:ea typeface="HY동녘B" pitchFamily="18" charset="-127"/>
              </a:rPr>
              <a:t>프로젝트 </a:t>
            </a:r>
            <a:r>
              <a:rPr lang="en-US" altLang="ko-KR" sz="2800" dirty="0" smtClean="0">
                <a:latin typeface="HY동녘B" pitchFamily="18" charset="-127"/>
                <a:ea typeface="HY동녘B" pitchFamily="18" charset="-127"/>
              </a:rPr>
              <a:t>1</a:t>
            </a:r>
            <a:r>
              <a:rPr lang="ko-KR" altLang="en-US" sz="2800" dirty="0" smtClean="0">
                <a:latin typeface="HY동녘B" pitchFamily="18" charset="-127"/>
                <a:ea typeface="HY동녘B" pitchFamily="18" charset="-127"/>
              </a:rPr>
              <a:t>차 발표</a:t>
            </a:r>
            <a:endParaRPr lang="ko-KR" altLang="en-US" sz="2800" dirty="0">
              <a:latin typeface="HY동녘B" pitchFamily="18" charset="-127"/>
              <a:ea typeface="HY동녘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00694" y="3286124"/>
            <a:ext cx="3339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동녘B" pitchFamily="18" charset="-127"/>
                <a:ea typeface="HY동녘B" pitchFamily="18" charset="-127"/>
              </a:rPr>
              <a:t>2015180042  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동녘B" pitchFamily="18" charset="-127"/>
                <a:ea typeface="HY동녘B" pitchFamily="18" charset="-127"/>
              </a:rPr>
              <a:t>최현욱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HY동녘B" pitchFamily="18" charset="-127"/>
              <a:ea typeface="HY동녘B" pitchFamily="18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57158" y="214290"/>
            <a:ext cx="8501122" cy="2500330"/>
          </a:xfrm>
          <a:prstGeom prst="round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5429256" y="3071810"/>
            <a:ext cx="3438548" cy="857256"/>
          </a:xfrm>
          <a:prstGeom prst="round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/>
          <p:cNvCxnSpPr/>
          <p:nvPr/>
        </p:nvCxnSpPr>
        <p:spPr>
          <a:xfrm>
            <a:off x="500034" y="1785926"/>
            <a:ext cx="8143932" cy="1588"/>
          </a:xfrm>
          <a:prstGeom prst="line">
            <a:avLst/>
          </a:prstGeom>
          <a:ln w="57150" cap="rnd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rot="5400000">
            <a:off x="7358876" y="3499644"/>
            <a:ext cx="571504" cy="1588"/>
          </a:xfrm>
          <a:prstGeom prst="line">
            <a:avLst/>
          </a:prstGeom>
          <a:ln w="57150" cap="rnd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357290" y="1571612"/>
            <a:ext cx="6929486" cy="3643338"/>
          </a:xfrm>
          <a:prstGeom prst="round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28728" y="1714488"/>
            <a:ext cx="2214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latin typeface="HY동녘B" pitchFamily="18" charset="-127"/>
                <a:ea typeface="HY동녘B" pitchFamily="18" charset="-127"/>
              </a:rPr>
              <a:t>목차</a:t>
            </a:r>
            <a:endParaRPr lang="ko-KR" altLang="en-US" sz="3600" dirty="0">
              <a:latin typeface="HY동녘B" pitchFamily="18" charset="-127"/>
              <a:ea typeface="HY동녘B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rot="16200000" flipH="1">
            <a:off x="2071670" y="3357562"/>
            <a:ext cx="3214710" cy="71438"/>
          </a:xfrm>
          <a:prstGeom prst="line">
            <a:avLst/>
          </a:prstGeom>
          <a:ln w="57150" cap="rnd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86182" y="1785926"/>
            <a:ext cx="428628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HY동녘B" pitchFamily="18" charset="-127"/>
                <a:ea typeface="HY동녘B" pitchFamily="18" charset="-127"/>
              </a:rPr>
              <a:t>1.</a:t>
            </a:r>
            <a:r>
              <a:rPr lang="ko-KR" altLang="en-US" sz="2800" dirty="0" smtClean="0">
                <a:latin typeface="HY동녘B" pitchFamily="18" charset="-127"/>
                <a:ea typeface="HY동녘B" pitchFamily="18" charset="-127"/>
              </a:rPr>
              <a:t>게임 </a:t>
            </a:r>
            <a:r>
              <a:rPr lang="ko-KR" altLang="en-US" sz="2800" dirty="0" err="1" smtClean="0">
                <a:latin typeface="HY동녘B" pitchFamily="18" charset="-127"/>
                <a:ea typeface="HY동녘B" pitchFamily="18" charset="-127"/>
              </a:rPr>
              <a:t>컨셉</a:t>
            </a:r>
            <a:endParaRPr lang="en-US" altLang="ko-KR" sz="2800" dirty="0" smtClean="0">
              <a:latin typeface="HY동녘B" pitchFamily="18" charset="-127"/>
              <a:ea typeface="HY동녘B" pitchFamily="18" charset="-127"/>
            </a:endParaRPr>
          </a:p>
          <a:p>
            <a:endParaRPr lang="en-US" altLang="ko-KR" sz="2800" dirty="0" smtClean="0">
              <a:latin typeface="HY동녘B" pitchFamily="18" charset="-127"/>
              <a:ea typeface="HY동녘B" pitchFamily="18" charset="-127"/>
            </a:endParaRPr>
          </a:p>
          <a:p>
            <a:r>
              <a:rPr lang="en-US" altLang="ko-KR" sz="2800" dirty="0" smtClean="0">
                <a:latin typeface="HY동녘B" pitchFamily="18" charset="-127"/>
                <a:ea typeface="HY동녘B" pitchFamily="18" charset="-127"/>
              </a:rPr>
              <a:t>2. </a:t>
            </a:r>
            <a:r>
              <a:rPr lang="ko-KR" altLang="en-US" sz="2800" dirty="0" smtClean="0">
                <a:latin typeface="HY동녘B" pitchFamily="18" charset="-127"/>
                <a:ea typeface="HY동녘B" pitchFamily="18" charset="-127"/>
              </a:rPr>
              <a:t>개발 범위</a:t>
            </a:r>
            <a:endParaRPr lang="en-US" altLang="ko-KR" sz="2800" dirty="0" smtClean="0">
              <a:latin typeface="HY동녘B" pitchFamily="18" charset="-127"/>
              <a:ea typeface="HY동녘B" pitchFamily="18" charset="-127"/>
            </a:endParaRPr>
          </a:p>
          <a:p>
            <a:endParaRPr lang="en-US" altLang="ko-KR" sz="2800" dirty="0">
              <a:latin typeface="HY동녘B" pitchFamily="18" charset="-127"/>
              <a:ea typeface="HY동녘B" pitchFamily="18" charset="-127"/>
            </a:endParaRPr>
          </a:p>
          <a:p>
            <a:r>
              <a:rPr lang="en-US" altLang="ko-KR" sz="2800" dirty="0" smtClean="0">
                <a:latin typeface="HY동녘B" pitchFamily="18" charset="-127"/>
                <a:ea typeface="HY동녘B" pitchFamily="18" charset="-127"/>
              </a:rPr>
              <a:t>3.</a:t>
            </a:r>
            <a:r>
              <a:rPr lang="ko-KR" altLang="en-US" sz="2800" dirty="0" smtClean="0">
                <a:latin typeface="HY동녘B" pitchFamily="18" charset="-127"/>
                <a:ea typeface="HY동녘B" pitchFamily="18" charset="-127"/>
              </a:rPr>
              <a:t>예상 게임 실행 흐름</a:t>
            </a:r>
            <a:endParaRPr lang="en-US" altLang="ko-KR" sz="2800" dirty="0" smtClean="0">
              <a:latin typeface="HY동녘B" pitchFamily="18" charset="-127"/>
              <a:ea typeface="HY동녘B" pitchFamily="18" charset="-127"/>
            </a:endParaRPr>
          </a:p>
          <a:p>
            <a:endParaRPr lang="en-US" altLang="ko-KR" sz="2800" dirty="0">
              <a:latin typeface="HY동녘B" pitchFamily="18" charset="-127"/>
              <a:ea typeface="HY동녘B" pitchFamily="18" charset="-127"/>
            </a:endParaRPr>
          </a:p>
          <a:p>
            <a:r>
              <a:rPr lang="en-US" altLang="ko-KR" sz="2800" dirty="0" smtClean="0">
                <a:latin typeface="HY동녘B" pitchFamily="18" charset="-127"/>
                <a:ea typeface="HY동녘B" pitchFamily="18" charset="-127"/>
              </a:rPr>
              <a:t>4.</a:t>
            </a:r>
            <a:r>
              <a:rPr lang="ko-KR" altLang="en-US" sz="2800" dirty="0" smtClean="0">
                <a:latin typeface="HY동녘B" pitchFamily="18" charset="-127"/>
                <a:ea typeface="HY동녘B" pitchFamily="18" charset="-127"/>
              </a:rPr>
              <a:t>개발 일정</a:t>
            </a:r>
            <a:endParaRPr lang="ko-KR" altLang="en-US" sz="2800" dirty="0" smtClean="0">
              <a:latin typeface="HY동녘B" pitchFamily="18" charset="-127"/>
              <a:ea typeface="HY동녘B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285720" y="1285860"/>
            <a:ext cx="8572560" cy="5357850"/>
          </a:xfrm>
          <a:prstGeom prst="round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14282" y="142852"/>
            <a:ext cx="3286148" cy="1000132"/>
          </a:xfrm>
          <a:prstGeom prst="round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00034" y="357166"/>
            <a:ext cx="2928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HY동녘B" pitchFamily="18" charset="-127"/>
                <a:ea typeface="HY동녘B" pitchFamily="18" charset="-127"/>
              </a:rPr>
              <a:t>1    </a:t>
            </a:r>
            <a:r>
              <a:rPr lang="ko-KR" altLang="en-US" sz="3200" dirty="0" smtClean="0">
                <a:latin typeface="HY동녘B" pitchFamily="18" charset="-127"/>
                <a:ea typeface="HY동녘B" pitchFamily="18" charset="-127"/>
              </a:rPr>
              <a:t>게임 </a:t>
            </a:r>
            <a:r>
              <a:rPr lang="ko-KR" altLang="en-US" sz="3200" dirty="0" err="1" smtClean="0">
                <a:latin typeface="HY동녘B" pitchFamily="18" charset="-127"/>
                <a:ea typeface="HY동녘B" pitchFamily="18" charset="-127"/>
              </a:rPr>
              <a:t>컨셉</a:t>
            </a:r>
            <a:endParaRPr lang="ko-KR" altLang="en-US" sz="3200" dirty="0">
              <a:latin typeface="HY동녘B" pitchFamily="18" charset="-127"/>
              <a:ea typeface="HY동녘B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rot="5400000">
            <a:off x="785786" y="642918"/>
            <a:ext cx="714380" cy="1588"/>
          </a:xfrm>
          <a:prstGeom prst="line">
            <a:avLst/>
          </a:prstGeom>
          <a:ln w="57150" cap="rnd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2910" y="1571612"/>
            <a:ext cx="7786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>
                <a:latin typeface="HY동녘B" pitchFamily="18" charset="-127"/>
                <a:ea typeface="HY동녘B" pitchFamily="18" charset="-127"/>
              </a:rPr>
              <a:t>여러가지</a:t>
            </a:r>
            <a:r>
              <a:rPr lang="ko-KR" altLang="en-US" sz="2800" dirty="0" smtClean="0">
                <a:latin typeface="HY동녘B" pitchFamily="18" charset="-127"/>
                <a:ea typeface="HY동녘B" pitchFamily="18" charset="-127"/>
              </a:rPr>
              <a:t> 특수무기를 활용한 플랫폼 게임</a:t>
            </a:r>
            <a:r>
              <a:rPr lang="en-US" altLang="ko-KR" sz="2800" dirty="0" smtClean="0">
                <a:latin typeface="HY동녘B" pitchFamily="18" charset="-127"/>
                <a:ea typeface="HY동녘B" pitchFamily="18" charset="-127"/>
              </a:rPr>
              <a:t>.</a:t>
            </a:r>
            <a:endParaRPr lang="ko-KR" altLang="en-US" sz="2800" dirty="0">
              <a:latin typeface="HY동녘B" pitchFamily="18" charset="-127"/>
              <a:ea typeface="HY동녘B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8596" y="528638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sz="2000" dirty="0" smtClean="0">
                <a:latin typeface="HY동녘B" pitchFamily="18" charset="-127"/>
                <a:ea typeface="HY동녘B" pitchFamily="18" charset="-127"/>
              </a:rPr>
              <a:t>도</a:t>
            </a:r>
            <a:r>
              <a:rPr lang="ko-KR" altLang="en-US" sz="2000" dirty="0">
                <a:latin typeface="HY동녘B" pitchFamily="18" charset="-127"/>
                <a:ea typeface="HY동녘B" pitchFamily="18" charset="-127"/>
              </a:rPr>
              <a:t>구</a:t>
            </a:r>
            <a:r>
              <a:rPr lang="ko-KR" altLang="en-US" sz="2000" dirty="0" smtClean="0">
                <a:latin typeface="HY동녘B" pitchFamily="18" charset="-127"/>
                <a:ea typeface="HY동녘B" pitchFamily="18" charset="-127"/>
              </a:rPr>
              <a:t>들로 장애물을 넘어가며 진행하는 잠입액션 플랫폼게임</a:t>
            </a:r>
            <a:r>
              <a:rPr lang="en-US" altLang="ko-KR" sz="2000" dirty="0" smtClean="0">
                <a:latin typeface="HY동녘B" pitchFamily="18" charset="-127"/>
                <a:ea typeface="HY동녘B" pitchFamily="18" charset="-127"/>
              </a:rPr>
              <a:t>.</a:t>
            </a:r>
          </a:p>
          <a:p>
            <a:pPr>
              <a:buFont typeface="Wingdings" pitchFamily="2" charset="2"/>
              <a:buChar char="§"/>
            </a:pPr>
            <a:r>
              <a:rPr lang="ko-KR" altLang="en-US" sz="2000" dirty="0" smtClean="0">
                <a:latin typeface="HY동녘B" pitchFamily="18" charset="-127"/>
                <a:ea typeface="HY동녘B" pitchFamily="18" charset="-127"/>
              </a:rPr>
              <a:t>건물 내의 컴퓨터들과 모두 상호작용할 시 플레이어 승</a:t>
            </a:r>
            <a:r>
              <a:rPr lang="en-US" altLang="ko-KR" sz="2000" dirty="0" smtClean="0">
                <a:latin typeface="HY동녘B" pitchFamily="18" charset="-127"/>
                <a:ea typeface="HY동녘B" pitchFamily="18" charset="-127"/>
              </a:rPr>
              <a:t>.</a:t>
            </a:r>
            <a:endParaRPr lang="ko-KR" altLang="en-US" sz="2000" dirty="0">
              <a:latin typeface="HY동녘B" pitchFamily="18" charset="-127"/>
              <a:ea typeface="HY동녘B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571472" y="2285992"/>
            <a:ext cx="8143932" cy="1588"/>
          </a:xfrm>
          <a:prstGeom prst="line">
            <a:avLst/>
          </a:prstGeom>
          <a:ln w="57150" cap="rnd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500034" y="5214950"/>
            <a:ext cx="8143932" cy="1588"/>
          </a:xfrm>
          <a:prstGeom prst="line">
            <a:avLst/>
          </a:prstGeom>
          <a:ln w="57150" cap="rnd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/>
          <p:cNvGrpSpPr/>
          <p:nvPr/>
        </p:nvGrpSpPr>
        <p:grpSpPr>
          <a:xfrm rot="20751026">
            <a:off x="2774775" y="3496247"/>
            <a:ext cx="1214446" cy="642942"/>
            <a:chOff x="642910" y="3714752"/>
            <a:chExt cx="1214446" cy="642942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642910" y="3714752"/>
              <a:ext cx="1214446" cy="64294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0" name="직선 연결선 39"/>
            <p:cNvCxnSpPr/>
            <p:nvPr/>
          </p:nvCxnSpPr>
          <p:spPr>
            <a:xfrm rot="5400000">
              <a:off x="822299" y="4035429"/>
              <a:ext cx="500066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타원 41"/>
            <p:cNvSpPr/>
            <p:nvPr/>
          </p:nvSpPr>
          <p:spPr>
            <a:xfrm>
              <a:off x="1142976" y="3857628"/>
              <a:ext cx="357190" cy="35719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5" name="직선 연결선 54"/>
          <p:cNvCxnSpPr/>
          <p:nvPr/>
        </p:nvCxnSpPr>
        <p:spPr>
          <a:xfrm rot="5400000">
            <a:off x="3024869" y="4919973"/>
            <a:ext cx="357190" cy="1588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 rot="5400000">
            <a:off x="3239183" y="4919973"/>
            <a:ext cx="357190" cy="1588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3059794" y="4242106"/>
            <a:ext cx="500066" cy="642942"/>
            <a:chOff x="1214414" y="4214818"/>
            <a:chExt cx="500066" cy="642942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1214414" y="4214818"/>
              <a:ext cx="500066" cy="64294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7" name="직선 연결선 46"/>
            <p:cNvCxnSpPr/>
            <p:nvPr/>
          </p:nvCxnSpPr>
          <p:spPr>
            <a:xfrm>
              <a:off x="1214414" y="4286256"/>
              <a:ext cx="500066" cy="158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1214414" y="4786322"/>
              <a:ext cx="500066" cy="158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그룹 66"/>
          <p:cNvGrpSpPr/>
          <p:nvPr/>
        </p:nvGrpSpPr>
        <p:grpSpPr>
          <a:xfrm rot="19340385">
            <a:off x="3705447" y="4084080"/>
            <a:ext cx="857256" cy="357190"/>
            <a:chOff x="3143240" y="3500438"/>
            <a:chExt cx="1285884" cy="643736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3143240" y="3500438"/>
              <a:ext cx="714380" cy="50006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/>
            <p:cNvSpPr/>
            <p:nvPr/>
          </p:nvSpPr>
          <p:spPr>
            <a:xfrm>
              <a:off x="3214678" y="3714752"/>
              <a:ext cx="428628" cy="4286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3714744" y="3571876"/>
              <a:ext cx="500066" cy="35719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4071934" y="3643314"/>
              <a:ext cx="357190" cy="14287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6" name="직선 연결선 65"/>
            <p:cNvCxnSpPr>
              <a:endCxn id="62" idx="4"/>
            </p:cNvCxnSpPr>
            <p:nvPr/>
          </p:nvCxnSpPr>
          <p:spPr>
            <a:xfrm rot="5400000">
              <a:off x="3321835" y="4036223"/>
              <a:ext cx="214314" cy="1588"/>
            </a:xfrm>
            <a:prstGeom prst="line">
              <a:avLst/>
            </a:prstGeom>
            <a:ln w="38100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직선 연결선 68"/>
          <p:cNvCxnSpPr/>
          <p:nvPr/>
        </p:nvCxnSpPr>
        <p:spPr>
          <a:xfrm flipV="1">
            <a:off x="4455626" y="3000372"/>
            <a:ext cx="1045068" cy="926604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모서리가 둥근 직사각형 73"/>
          <p:cNvSpPr/>
          <p:nvPr/>
        </p:nvSpPr>
        <p:spPr>
          <a:xfrm>
            <a:off x="5643570" y="2571744"/>
            <a:ext cx="785818" cy="428628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5357818" y="2643182"/>
            <a:ext cx="571504" cy="28575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572000" y="2285992"/>
            <a:ext cx="4299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solidFill>
                  <a:schemeClr val="tx2">
                    <a:lumMod val="75000"/>
                  </a:schemeClr>
                </a:solidFill>
                <a:latin typeface="HY동녘B" pitchFamily="18" charset="-127"/>
                <a:ea typeface="HY동녘B" pitchFamily="18" charset="-127"/>
              </a:rPr>
              <a:t>!</a:t>
            </a:r>
            <a:endParaRPr lang="ko-KR" altLang="en-US" sz="5400" dirty="0">
              <a:solidFill>
                <a:schemeClr val="tx2">
                  <a:lumMod val="75000"/>
                </a:schemeClr>
              </a:solidFill>
              <a:latin typeface="HY동녘B" pitchFamily="18" charset="-127"/>
              <a:ea typeface="HY동녘B" pitchFamily="18" charset="-127"/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6143636" y="2643182"/>
            <a:ext cx="142876" cy="28575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5357818" y="2643182"/>
            <a:ext cx="285752" cy="28575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5429256" y="2714620"/>
            <a:ext cx="142876" cy="142876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5929322" y="2357430"/>
            <a:ext cx="285752" cy="2143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" name="직선 연결선 102"/>
          <p:cNvCxnSpPr/>
          <p:nvPr/>
        </p:nvCxnSpPr>
        <p:spPr>
          <a:xfrm rot="5400000">
            <a:off x="5965835" y="2463793"/>
            <a:ext cx="214314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모서리가 둥근 사각형 설명선 107"/>
          <p:cNvSpPr/>
          <p:nvPr/>
        </p:nvSpPr>
        <p:spPr>
          <a:xfrm rot="16200000">
            <a:off x="4429124" y="2428868"/>
            <a:ext cx="714380" cy="714380"/>
          </a:xfrm>
          <a:prstGeom prst="wedgeRoundRectCallou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214282" y="142852"/>
            <a:ext cx="3286148" cy="1000132"/>
          </a:xfrm>
          <a:prstGeom prst="round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28596" y="357166"/>
            <a:ext cx="2928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HY동녘B" pitchFamily="18" charset="-127"/>
                <a:ea typeface="HY동녘B" pitchFamily="18" charset="-127"/>
              </a:rPr>
              <a:t>2</a:t>
            </a:r>
            <a:r>
              <a:rPr lang="en-US" altLang="ko-KR" sz="3200" dirty="0" smtClean="0">
                <a:latin typeface="HY동녘B" pitchFamily="18" charset="-127"/>
                <a:ea typeface="HY동녘B" pitchFamily="18" charset="-127"/>
              </a:rPr>
              <a:t>   </a:t>
            </a:r>
            <a:r>
              <a:rPr lang="ko-KR" altLang="en-US" sz="3200" dirty="0" smtClean="0">
                <a:latin typeface="HY동녘B" pitchFamily="18" charset="-127"/>
                <a:ea typeface="HY동녘B" pitchFamily="18" charset="-127"/>
              </a:rPr>
              <a:t> 개발 범위</a:t>
            </a:r>
            <a:endParaRPr lang="ko-KR" altLang="en-US" sz="3200" dirty="0">
              <a:latin typeface="HY동녘B" pitchFamily="18" charset="-127"/>
              <a:ea typeface="HY동녘B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rot="5400000">
            <a:off x="785786" y="642918"/>
            <a:ext cx="714380" cy="1588"/>
          </a:xfrm>
          <a:prstGeom prst="line">
            <a:avLst/>
          </a:prstGeom>
          <a:ln w="57150" cap="rnd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357158" y="1214422"/>
          <a:ext cx="8358246" cy="5486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64"/>
                <a:gridCol w="3786214"/>
                <a:gridCol w="2571768"/>
              </a:tblGrid>
              <a:tr h="4565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HY동녘B" pitchFamily="18" charset="-127"/>
                          <a:ea typeface="HY동녘B" pitchFamily="18" charset="-127"/>
                        </a:rPr>
                        <a:t>내용</a:t>
                      </a:r>
                      <a:endParaRPr lang="ko-KR" altLang="en-US" sz="2400" dirty="0"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HY동녘B" pitchFamily="18" charset="-127"/>
                          <a:ea typeface="HY동녘B" pitchFamily="18" charset="-127"/>
                        </a:rPr>
                        <a:t>최소 범위</a:t>
                      </a:r>
                      <a:endParaRPr lang="ko-KR" altLang="en-US" sz="2400" dirty="0"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HY동녘B" pitchFamily="18" charset="-127"/>
                          <a:ea typeface="HY동녘B" pitchFamily="18" charset="-127"/>
                        </a:rPr>
                        <a:t>추가 범위</a:t>
                      </a:r>
                      <a:endParaRPr lang="ko-KR" altLang="en-US" sz="2400" dirty="0"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/>
                </a:tc>
              </a:tr>
              <a:tr h="8794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HY동녘B" pitchFamily="18" charset="-127"/>
                          <a:ea typeface="HY동녘B" pitchFamily="18" charset="-127"/>
                        </a:rPr>
                        <a:t>캐릭터 이동</a:t>
                      </a:r>
                      <a:endParaRPr lang="ko-KR" altLang="en-US" sz="1800" dirty="0"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>
                          <a:latin typeface="HY동녘B" pitchFamily="18" charset="-127"/>
                          <a:ea typeface="HY동녘B" pitchFamily="18" charset="-127"/>
                        </a:rPr>
                        <a:t>A,D</a:t>
                      </a:r>
                      <a:r>
                        <a:rPr lang="ko-KR" altLang="en-US" sz="1800" dirty="0" smtClean="0">
                          <a:latin typeface="HY동녘B" pitchFamily="18" charset="-127"/>
                          <a:ea typeface="HY동녘B" pitchFamily="18" charset="-127"/>
                        </a:rPr>
                        <a:t>로 좌우 이동</a:t>
                      </a:r>
                      <a:r>
                        <a:rPr lang="en-US" altLang="ko-KR" sz="1800" dirty="0" smtClean="0">
                          <a:latin typeface="HY동녘B" pitchFamily="18" charset="-127"/>
                          <a:ea typeface="HY동녘B" pitchFamily="18" charset="-127"/>
                        </a:rPr>
                        <a:t>,</a:t>
                      </a:r>
                    </a:p>
                    <a:p>
                      <a:pPr algn="l" latinLnBrk="1"/>
                      <a:r>
                        <a:rPr lang="en-US" altLang="ko-KR" sz="1800" dirty="0" smtClean="0">
                          <a:latin typeface="HY동녘B" pitchFamily="18" charset="-127"/>
                          <a:ea typeface="HY동녘B" pitchFamily="18" charset="-127"/>
                        </a:rPr>
                        <a:t> </a:t>
                      </a:r>
                      <a:r>
                        <a:rPr lang="ko-KR" altLang="en-US" sz="1800" dirty="0" err="1" smtClean="0">
                          <a:latin typeface="HY동녘B" pitchFamily="18" charset="-127"/>
                          <a:ea typeface="HY동녘B" pitchFamily="18" charset="-127"/>
                        </a:rPr>
                        <a:t>번호키로</a:t>
                      </a:r>
                      <a:r>
                        <a:rPr lang="en-US" altLang="ko-KR" sz="1800" baseline="0" dirty="0" smtClean="0">
                          <a:latin typeface="HY동녘B" pitchFamily="18" charset="-127"/>
                          <a:ea typeface="HY동녘B" pitchFamily="18" charset="-127"/>
                        </a:rPr>
                        <a:t> </a:t>
                      </a:r>
                      <a:r>
                        <a:rPr lang="ko-KR" altLang="en-US" sz="1800" baseline="0" dirty="0" smtClean="0">
                          <a:latin typeface="HY동녘B" pitchFamily="18" charset="-127"/>
                          <a:ea typeface="HY동녘B" pitchFamily="18" charset="-127"/>
                        </a:rPr>
                        <a:t>무기 교체</a:t>
                      </a:r>
                      <a:r>
                        <a:rPr lang="en-US" altLang="ko-KR" sz="1800" baseline="0" dirty="0" smtClean="0">
                          <a:latin typeface="HY동녘B" pitchFamily="18" charset="-127"/>
                          <a:ea typeface="HY동녘B" pitchFamily="18" charset="-127"/>
                        </a:rPr>
                        <a:t>,</a:t>
                      </a:r>
                      <a:endParaRPr lang="en-US" altLang="ko-KR" sz="1800" dirty="0" smtClean="0">
                        <a:latin typeface="HY동녘B" pitchFamily="18" charset="-127"/>
                        <a:ea typeface="HY동녘B" pitchFamily="18" charset="-127"/>
                      </a:endParaRPr>
                    </a:p>
                    <a:p>
                      <a:pPr algn="l" latinLnBrk="1"/>
                      <a:r>
                        <a:rPr lang="en-US" altLang="ko-KR" sz="1800" dirty="0" smtClean="0">
                          <a:latin typeface="HY동녘B" pitchFamily="18" charset="-127"/>
                          <a:ea typeface="HY동녘B" pitchFamily="18" charset="-127"/>
                        </a:rPr>
                        <a:t> </a:t>
                      </a:r>
                      <a:r>
                        <a:rPr lang="ko-KR" altLang="en-US" sz="1800" dirty="0" err="1" smtClean="0">
                          <a:latin typeface="HY동녘B" pitchFamily="18" charset="-127"/>
                          <a:ea typeface="HY동녘B" pitchFamily="18" charset="-127"/>
                        </a:rPr>
                        <a:t>스페이스바로</a:t>
                      </a:r>
                      <a:r>
                        <a:rPr lang="ko-KR" altLang="en-US" sz="1800" dirty="0" smtClean="0">
                          <a:latin typeface="HY동녘B" pitchFamily="18" charset="-127"/>
                          <a:ea typeface="HY동녘B" pitchFamily="18" charset="-127"/>
                        </a:rPr>
                        <a:t> 점프 </a:t>
                      </a:r>
                      <a:endParaRPr lang="ko-KR" altLang="en-US" sz="1800" dirty="0"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>
                          <a:latin typeface="HY동녘B" pitchFamily="18" charset="-127"/>
                          <a:ea typeface="HY동녘B" pitchFamily="18" charset="-127"/>
                        </a:rPr>
                        <a:t>Shift</a:t>
                      </a:r>
                      <a:r>
                        <a:rPr lang="ko-KR" altLang="en-US" sz="1800" dirty="0" smtClean="0">
                          <a:latin typeface="HY동녘B" pitchFamily="18" charset="-127"/>
                          <a:ea typeface="HY동녘B" pitchFamily="18" charset="-127"/>
                        </a:rPr>
                        <a:t>키를 누르고 있을 시 벽</a:t>
                      </a:r>
                      <a:r>
                        <a:rPr lang="ko-KR" altLang="en-US" sz="1800" baseline="0" dirty="0" smtClean="0">
                          <a:latin typeface="HY동녘B" pitchFamily="18" charset="-127"/>
                          <a:ea typeface="HY동녘B" pitchFamily="18" charset="-127"/>
                        </a:rPr>
                        <a:t> 등에 붙음</a:t>
                      </a:r>
                      <a:r>
                        <a:rPr lang="en-US" altLang="ko-KR" sz="1800" dirty="0" smtClean="0">
                          <a:latin typeface="HY동녘B" pitchFamily="18" charset="-127"/>
                          <a:ea typeface="HY동녘B" pitchFamily="18" charset="-127"/>
                        </a:rPr>
                        <a:t>.</a:t>
                      </a:r>
                      <a:endParaRPr lang="ko-KR" altLang="en-US" sz="1800" dirty="0"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/>
                </a:tc>
              </a:tr>
              <a:tr h="8794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HY동녘B" pitchFamily="18" charset="-127"/>
                          <a:ea typeface="HY동녘B" pitchFamily="18" charset="-127"/>
                        </a:rPr>
                        <a:t>캐릭터 공격</a:t>
                      </a:r>
                      <a:r>
                        <a:rPr lang="en-US" altLang="ko-KR" sz="1800" dirty="0" smtClean="0">
                          <a:latin typeface="HY동녘B" pitchFamily="18" charset="-127"/>
                          <a:ea typeface="HY동녘B" pitchFamily="18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1800" dirty="0" smtClean="0">
                          <a:latin typeface="HY동녘B" pitchFamily="18" charset="-127"/>
                          <a:ea typeface="HY동녘B" pitchFamily="18" charset="-127"/>
                        </a:rPr>
                        <a:t>상호 작용</a:t>
                      </a:r>
                      <a:endParaRPr lang="ko-KR" altLang="en-US" sz="1800" dirty="0"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>
                          <a:latin typeface="HY동녘B" pitchFamily="18" charset="-127"/>
                          <a:ea typeface="HY동녘B" pitchFamily="18" charset="-127"/>
                        </a:rPr>
                        <a:t>마우스로 조준</a:t>
                      </a:r>
                      <a:r>
                        <a:rPr lang="en-US" altLang="ko-KR" sz="1800" dirty="0" smtClean="0">
                          <a:latin typeface="HY동녘B" pitchFamily="18" charset="-127"/>
                          <a:ea typeface="HY동녘B" pitchFamily="18" charset="-127"/>
                        </a:rPr>
                        <a:t>(8</a:t>
                      </a:r>
                      <a:r>
                        <a:rPr lang="ko-KR" altLang="en-US" sz="1800" dirty="0" smtClean="0">
                          <a:latin typeface="HY동녘B" pitchFamily="18" charset="-127"/>
                          <a:ea typeface="HY동녘B" pitchFamily="18" charset="-127"/>
                        </a:rPr>
                        <a:t>방향</a:t>
                      </a:r>
                      <a:r>
                        <a:rPr lang="en-US" altLang="ko-KR" sz="1800" dirty="0" smtClean="0">
                          <a:latin typeface="HY동녘B" pitchFamily="18" charset="-127"/>
                          <a:ea typeface="HY동녘B" pitchFamily="18" charset="-127"/>
                        </a:rPr>
                        <a:t>),</a:t>
                      </a:r>
                    </a:p>
                    <a:p>
                      <a:pPr algn="l" latinLnBrk="1"/>
                      <a:r>
                        <a:rPr lang="en-US" altLang="ko-KR" sz="1800" baseline="0" dirty="0" smtClean="0">
                          <a:latin typeface="HY동녘B" pitchFamily="18" charset="-127"/>
                          <a:ea typeface="HY동녘B" pitchFamily="18" charset="-127"/>
                        </a:rPr>
                        <a:t> </a:t>
                      </a:r>
                      <a:r>
                        <a:rPr lang="ko-KR" altLang="en-US" sz="1800" baseline="0" dirty="0" err="1" smtClean="0">
                          <a:latin typeface="HY동녘B" pitchFamily="18" charset="-127"/>
                          <a:ea typeface="HY동녘B" pitchFamily="18" charset="-127"/>
                        </a:rPr>
                        <a:t>좌클릭</a:t>
                      </a:r>
                      <a:r>
                        <a:rPr lang="ko-KR" altLang="en-US" sz="1800" baseline="0" dirty="0" smtClean="0">
                          <a:latin typeface="HY동녘B" pitchFamily="18" charset="-127"/>
                          <a:ea typeface="HY동녘B" pitchFamily="18" charset="-127"/>
                        </a:rPr>
                        <a:t> 시 무기 발사</a:t>
                      </a:r>
                      <a:r>
                        <a:rPr lang="en-US" altLang="ko-KR" sz="1800" baseline="0" dirty="0" smtClean="0">
                          <a:latin typeface="HY동녘B" pitchFamily="18" charset="-127"/>
                          <a:ea typeface="HY동녘B" pitchFamily="18" charset="-127"/>
                        </a:rPr>
                        <a:t>/</a:t>
                      </a:r>
                      <a:r>
                        <a:rPr lang="ko-KR" altLang="en-US" sz="1800" baseline="0" dirty="0" smtClean="0">
                          <a:latin typeface="HY동녘B" pitchFamily="18" charset="-127"/>
                          <a:ea typeface="HY동녘B" pitchFamily="18" charset="-127"/>
                        </a:rPr>
                        <a:t>조작</a:t>
                      </a:r>
                      <a:r>
                        <a:rPr lang="en-US" altLang="ko-KR" sz="1800" baseline="0" dirty="0" smtClean="0">
                          <a:latin typeface="HY동녘B" pitchFamily="18" charset="-127"/>
                          <a:ea typeface="HY동녘B" pitchFamily="18" charset="-127"/>
                        </a:rPr>
                        <a:t>,</a:t>
                      </a:r>
                    </a:p>
                    <a:p>
                      <a:pPr algn="l" latinLnBrk="1"/>
                      <a:r>
                        <a:rPr lang="en-US" altLang="ko-KR" sz="1800" baseline="0" dirty="0" smtClean="0">
                          <a:latin typeface="HY동녘B" pitchFamily="18" charset="-127"/>
                          <a:ea typeface="HY동녘B" pitchFamily="18" charset="-127"/>
                        </a:rPr>
                        <a:t> </a:t>
                      </a:r>
                      <a:r>
                        <a:rPr lang="ko-KR" altLang="en-US" sz="1800" baseline="0" dirty="0" err="1" smtClean="0">
                          <a:latin typeface="HY동녘B" pitchFamily="18" charset="-127"/>
                          <a:ea typeface="HY동녘B" pitchFamily="18" charset="-127"/>
                        </a:rPr>
                        <a:t>우클릭</a:t>
                      </a:r>
                      <a:r>
                        <a:rPr lang="ko-KR" altLang="en-US" sz="1800" baseline="0" dirty="0" smtClean="0">
                          <a:latin typeface="HY동녘B" pitchFamily="18" charset="-127"/>
                          <a:ea typeface="HY동녘B" pitchFamily="18" charset="-127"/>
                        </a:rPr>
                        <a:t> 시 탄의 특수 기능 발동</a:t>
                      </a:r>
                      <a:r>
                        <a:rPr lang="en-US" altLang="ko-KR" sz="1800" baseline="0" dirty="0" smtClean="0">
                          <a:latin typeface="HY동녘B" pitchFamily="18" charset="-127"/>
                          <a:ea typeface="HY동녘B" pitchFamily="18" charset="-127"/>
                        </a:rPr>
                        <a:t>.</a:t>
                      </a:r>
                      <a:endParaRPr lang="ko-KR" altLang="en-US" sz="1800" dirty="0"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>
                          <a:latin typeface="HY동녘B" pitchFamily="18" charset="-127"/>
                          <a:ea typeface="HY동녘B" pitchFamily="18" charset="-127"/>
                        </a:rPr>
                        <a:t>마우스가 가리키는 방향으로 발사</a:t>
                      </a:r>
                      <a:r>
                        <a:rPr lang="en-US" altLang="ko-KR" sz="1800" dirty="0" smtClean="0">
                          <a:latin typeface="HY동녘B" pitchFamily="18" charset="-127"/>
                          <a:ea typeface="HY동녘B" pitchFamily="18" charset="-127"/>
                        </a:rPr>
                        <a:t>.</a:t>
                      </a:r>
                      <a:endParaRPr lang="ko-KR" altLang="en-US" sz="1800" dirty="0"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/>
                </a:tc>
              </a:tr>
              <a:tr h="4565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latin typeface="HY동녘B" pitchFamily="18" charset="-127"/>
                          <a:ea typeface="HY동녘B" pitchFamily="18" charset="-127"/>
                        </a:rPr>
                        <a:t>맵</a:t>
                      </a:r>
                      <a:endParaRPr lang="ko-KR" altLang="en-US" sz="1800" dirty="0"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>
                          <a:latin typeface="HY동녘B" pitchFamily="18" charset="-127"/>
                          <a:ea typeface="HY동녘B" pitchFamily="18" charset="-127"/>
                        </a:rPr>
                        <a:t>1~3</a:t>
                      </a:r>
                      <a:r>
                        <a:rPr lang="ko-KR" altLang="en-US" sz="1800" dirty="0" smtClean="0">
                          <a:latin typeface="HY동녘B" pitchFamily="18" charset="-127"/>
                          <a:ea typeface="HY동녘B" pitchFamily="18" charset="-127"/>
                        </a:rPr>
                        <a:t>스테이지</a:t>
                      </a:r>
                      <a:r>
                        <a:rPr lang="en-US" altLang="ko-KR" sz="1800" dirty="0" smtClean="0">
                          <a:latin typeface="HY동녘B" pitchFamily="18" charset="-127"/>
                          <a:ea typeface="HY동녘B" pitchFamily="18" charset="-127"/>
                        </a:rPr>
                        <a:t>.</a:t>
                      </a:r>
                      <a:endParaRPr lang="ko-KR" altLang="en-US" sz="1800" dirty="0"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>
                          <a:latin typeface="HY동녘B" pitchFamily="18" charset="-127"/>
                          <a:ea typeface="HY동녘B" pitchFamily="18" charset="-127"/>
                        </a:rPr>
                        <a:t>보스 스테이지</a:t>
                      </a:r>
                      <a:r>
                        <a:rPr lang="en-US" altLang="ko-KR" sz="1800" dirty="0" smtClean="0">
                          <a:latin typeface="HY동녘B" pitchFamily="18" charset="-127"/>
                          <a:ea typeface="HY동녘B" pitchFamily="18" charset="-127"/>
                        </a:rPr>
                        <a:t>?</a:t>
                      </a:r>
                      <a:endParaRPr lang="ko-KR" altLang="en-US" sz="1800" dirty="0"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/>
                </a:tc>
              </a:tr>
              <a:tr h="6155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HY동녘B" pitchFamily="18" charset="-127"/>
                          <a:ea typeface="HY동녘B" pitchFamily="18" charset="-127"/>
                        </a:rPr>
                        <a:t>상호작용 가능한 오브젝트</a:t>
                      </a:r>
                      <a:endParaRPr lang="ko-KR" altLang="en-US" sz="1800" dirty="0"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>
                          <a:latin typeface="HY동녘B" pitchFamily="18" charset="-127"/>
                          <a:ea typeface="HY동녘B" pitchFamily="18" charset="-127"/>
                        </a:rPr>
                        <a:t>감시 카메라</a:t>
                      </a:r>
                      <a:r>
                        <a:rPr lang="en-US" altLang="ko-KR" sz="1800" dirty="0" smtClean="0">
                          <a:latin typeface="HY동녘B" pitchFamily="18" charset="-127"/>
                          <a:ea typeface="HY동녘B" pitchFamily="18" charset="-127"/>
                        </a:rPr>
                        <a:t>, </a:t>
                      </a:r>
                      <a:r>
                        <a:rPr lang="ko-KR" altLang="en-US" sz="1800" dirty="0" smtClean="0">
                          <a:latin typeface="HY동녘B" pitchFamily="18" charset="-127"/>
                          <a:ea typeface="HY동녘B" pitchFamily="18" charset="-127"/>
                        </a:rPr>
                        <a:t>전자 </a:t>
                      </a:r>
                      <a:r>
                        <a:rPr lang="ko-KR" altLang="en-US" sz="1800" dirty="0" err="1" smtClean="0">
                          <a:latin typeface="HY동녘B" pitchFamily="18" charset="-127"/>
                          <a:ea typeface="HY동녘B" pitchFamily="18" charset="-127"/>
                        </a:rPr>
                        <a:t>도어락</a:t>
                      </a:r>
                      <a:r>
                        <a:rPr lang="en-US" altLang="ko-KR" sz="1800" dirty="0" smtClean="0">
                          <a:latin typeface="HY동녘B" pitchFamily="18" charset="-127"/>
                          <a:ea typeface="HY동녘B" pitchFamily="18" charset="-127"/>
                        </a:rPr>
                        <a:t>, </a:t>
                      </a:r>
                      <a:r>
                        <a:rPr lang="ko-KR" altLang="en-US" sz="1800" dirty="0" smtClean="0">
                          <a:latin typeface="HY동녘B" pitchFamily="18" charset="-127"/>
                          <a:ea typeface="HY동녘B" pitchFamily="18" charset="-127"/>
                        </a:rPr>
                        <a:t>경비 로봇</a:t>
                      </a:r>
                      <a:r>
                        <a:rPr lang="en-US" altLang="ko-KR" sz="1800" dirty="0" smtClean="0">
                          <a:latin typeface="HY동녘B" pitchFamily="18" charset="-127"/>
                          <a:ea typeface="HY동녘B" pitchFamily="18" charset="-127"/>
                        </a:rPr>
                        <a:t>,</a:t>
                      </a:r>
                      <a:r>
                        <a:rPr lang="en-US" altLang="ko-KR" sz="1800" baseline="0" dirty="0" smtClean="0">
                          <a:latin typeface="HY동녘B" pitchFamily="18" charset="-127"/>
                          <a:ea typeface="HY동녘B" pitchFamily="18" charset="-127"/>
                        </a:rPr>
                        <a:t> </a:t>
                      </a:r>
                      <a:r>
                        <a:rPr lang="ko-KR" altLang="en-US" sz="1800" baseline="0" dirty="0" smtClean="0">
                          <a:latin typeface="HY동녘B" pitchFamily="18" charset="-127"/>
                          <a:ea typeface="HY동녘B" pitchFamily="18" charset="-127"/>
                        </a:rPr>
                        <a:t>방 안의 등</a:t>
                      </a:r>
                      <a:r>
                        <a:rPr lang="en-US" altLang="ko-KR" sz="1800" baseline="0" dirty="0" smtClean="0">
                          <a:latin typeface="HY동녘B" pitchFamily="18" charset="-127"/>
                          <a:ea typeface="HY동녘B" pitchFamily="18" charset="-127"/>
                        </a:rPr>
                        <a:t>.</a:t>
                      </a:r>
                      <a:endParaRPr lang="ko-KR" altLang="en-US" sz="1800" dirty="0"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>
                          <a:latin typeface="HY동녘B" pitchFamily="18" charset="-127"/>
                          <a:ea typeface="HY동녘B" pitchFamily="18" charset="-127"/>
                        </a:rPr>
                        <a:t>더 많은 보안시스템</a:t>
                      </a:r>
                      <a:r>
                        <a:rPr lang="en-US" altLang="ko-KR" sz="1800" dirty="0" smtClean="0">
                          <a:latin typeface="HY동녘B" pitchFamily="18" charset="-127"/>
                          <a:ea typeface="HY동녘B" pitchFamily="18" charset="-127"/>
                        </a:rPr>
                        <a:t>,</a:t>
                      </a:r>
                    </a:p>
                    <a:p>
                      <a:pPr algn="l" latinLnBrk="1"/>
                      <a:r>
                        <a:rPr lang="ko-KR" altLang="en-US" sz="1800" dirty="0" smtClean="0">
                          <a:latin typeface="HY동녘B" pitchFamily="18" charset="-127"/>
                          <a:ea typeface="HY동녘B" pitchFamily="18" charset="-127"/>
                        </a:rPr>
                        <a:t>보스</a:t>
                      </a:r>
                      <a:r>
                        <a:rPr lang="en-US" altLang="ko-KR" sz="1800" dirty="0" smtClean="0">
                          <a:latin typeface="HY동녘B" pitchFamily="18" charset="-127"/>
                          <a:ea typeface="HY동녘B" pitchFamily="18" charset="-127"/>
                        </a:rPr>
                        <a:t>?</a:t>
                      </a:r>
                      <a:endParaRPr lang="ko-KR" altLang="en-US" sz="1800" dirty="0"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/>
                </a:tc>
              </a:tr>
              <a:tr h="11893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HY동녘B" pitchFamily="18" charset="-127"/>
                          <a:ea typeface="HY동녘B" pitchFamily="18" charset="-127"/>
                        </a:rPr>
                        <a:t>적 </a:t>
                      </a:r>
                      <a:r>
                        <a:rPr lang="en-US" altLang="ko-KR" sz="1800" dirty="0" smtClean="0">
                          <a:latin typeface="HY동녘B" pitchFamily="18" charset="-127"/>
                          <a:ea typeface="HY동녘B" pitchFamily="18" charset="-127"/>
                        </a:rPr>
                        <a:t>AI</a:t>
                      </a:r>
                      <a:endParaRPr lang="ko-KR" altLang="en-US" sz="1800" dirty="0"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>
                          <a:latin typeface="HY동녘B" pitchFamily="18" charset="-127"/>
                          <a:ea typeface="HY동녘B" pitchFamily="18" charset="-127"/>
                        </a:rPr>
                        <a:t>지정 자리에 서서 좌우를 살핀다</a:t>
                      </a:r>
                      <a:r>
                        <a:rPr lang="en-US" altLang="ko-KR" sz="1800" dirty="0" smtClean="0">
                          <a:latin typeface="HY동녘B" pitchFamily="18" charset="-127"/>
                          <a:ea typeface="HY동녘B" pitchFamily="18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800" dirty="0" smtClean="0">
                          <a:latin typeface="HY동녘B" pitchFamily="18" charset="-127"/>
                          <a:ea typeface="HY동녘B" pitchFamily="18" charset="-127"/>
                        </a:rPr>
                        <a:t>주인공을 볼</a:t>
                      </a:r>
                      <a:r>
                        <a:rPr lang="ko-KR" altLang="en-US" sz="1800" baseline="0" dirty="0" smtClean="0">
                          <a:latin typeface="HY동녘B" pitchFamily="18" charset="-127"/>
                          <a:ea typeface="HY동녘B" pitchFamily="18" charset="-127"/>
                        </a:rPr>
                        <a:t> 시 다가가려 한다</a:t>
                      </a:r>
                      <a:r>
                        <a:rPr lang="en-US" altLang="ko-KR" sz="1800" baseline="0" dirty="0" smtClean="0">
                          <a:latin typeface="HY동녘B" pitchFamily="18" charset="-127"/>
                          <a:ea typeface="HY동녘B" pitchFamily="18" charset="-127"/>
                        </a:rPr>
                        <a:t>.</a:t>
                      </a:r>
                      <a:endParaRPr lang="en-US" altLang="ko-KR" sz="1800" dirty="0" smtClean="0">
                        <a:latin typeface="HY동녘B" pitchFamily="18" charset="-127"/>
                        <a:ea typeface="HY동녘B" pitchFamily="18" charset="-127"/>
                      </a:endParaRPr>
                    </a:p>
                    <a:p>
                      <a:pPr algn="l" latinLnBrk="1"/>
                      <a:r>
                        <a:rPr lang="ko-KR" altLang="en-US" sz="1800" dirty="0" smtClean="0">
                          <a:latin typeface="HY동녘B" pitchFamily="18" charset="-127"/>
                          <a:ea typeface="HY동녘B" pitchFamily="18" charset="-127"/>
                        </a:rPr>
                        <a:t>근접 공격을 하며</a:t>
                      </a:r>
                      <a:r>
                        <a:rPr lang="en-US" altLang="ko-KR" sz="1800" dirty="0" smtClean="0">
                          <a:latin typeface="HY동녘B" pitchFamily="18" charset="-127"/>
                          <a:ea typeface="HY동녘B" pitchFamily="18" charset="-127"/>
                        </a:rPr>
                        <a:t>, </a:t>
                      </a:r>
                      <a:r>
                        <a:rPr lang="ko-KR" altLang="en-US" sz="1800" dirty="0" err="1" smtClean="0">
                          <a:latin typeface="HY동녘B" pitchFamily="18" charset="-127"/>
                          <a:ea typeface="HY동녘B" pitchFamily="18" charset="-127"/>
                        </a:rPr>
                        <a:t>잡힐시</a:t>
                      </a:r>
                      <a:r>
                        <a:rPr lang="ko-KR" altLang="en-US" sz="1800" dirty="0" smtClean="0">
                          <a:latin typeface="HY동녘B" pitchFamily="18" charset="-127"/>
                          <a:ea typeface="HY동녘B" pitchFamily="18" charset="-127"/>
                        </a:rPr>
                        <a:t> </a:t>
                      </a:r>
                      <a:r>
                        <a:rPr lang="ko-KR" altLang="en-US" sz="1800" dirty="0" err="1" smtClean="0">
                          <a:latin typeface="HY동녘B" pitchFamily="18" charset="-127"/>
                          <a:ea typeface="HY동녘B" pitchFamily="18" charset="-127"/>
                        </a:rPr>
                        <a:t>일격사</a:t>
                      </a:r>
                      <a:r>
                        <a:rPr lang="en-US" altLang="ko-KR" sz="1800" dirty="0" smtClean="0">
                          <a:latin typeface="HY동녘B" pitchFamily="18" charset="-127"/>
                          <a:ea typeface="HY동녘B" pitchFamily="18" charset="-127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>
                          <a:latin typeface="HY동녘B" pitchFamily="18" charset="-127"/>
                          <a:ea typeface="HY동녘B" pitchFamily="18" charset="-127"/>
                        </a:rPr>
                        <a:t>지정 경로로 </a:t>
                      </a:r>
                      <a:r>
                        <a:rPr lang="ko-KR" altLang="en-US" sz="1800" dirty="0" err="1" smtClean="0">
                          <a:latin typeface="HY동녘B" pitchFamily="18" charset="-127"/>
                          <a:ea typeface="HY동녘B" pitchFamily="18" charset="-127"/>
                        </a:rPr>
                        <a:t>패트롤을</a:t>
                      </a:r>
                      <a:r>
                        <a:rPr lang="ko-KR" altLang="en-US" sz="1800" dirty="0" smtClean="0">
                          <a:latin typeface="HY동녘B" pitchFamily="18" charset="-127"/>
                          <a:ea typeface="HY동녘B" pitchFamily="18" charset="-127"/>
                        </a:rPr>
                        <a:t> 돈다</a:t>
                      </a:r>
                      <a:r>
                        <a:rPr lang="en-US" altLang="ko-KR" sz="1800" dirty="0" smtClean="0">
                          <a:latin typeface="HY동녘B" pitchFamily="18" charset="-127"/>
                          <a:ea typeface="HY동녘B" pitchFamily="18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800" dirty="0" smtClean="0">
                          <a:latin typeface="HY동녘B" pitchFamily="18" charset="-127"/>
                          <a:ea typeface="HY동녘B" pitchFamily="18" charset="-127"/>
                        </a:rPr>
                        <a:t>플레이어 이동속도를 늦추는 총을 쓴다</a:t>
                      </a:r>
                      <a:r>
                        <a:rPr lang="en-US" altLang="ko-KR" sz="1800" dirty="0" smtClean="0">
                          <a:latin typeface="HY동녘B" pitchFamily="18" charset="-127"/>
                          <a:ea typeface="HY동녘B" pitchFamily="18" charset="-127"/>
                        </a:rPr>
                        <a:t>.</a:t>
                      </a:r>
                      <a:endParaRPr lang="ko-KR" altLang="en-US" sz="1800" dirty="0"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/>
                </a:tc>
              </a:tr>
              <a:tr h="9131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HY동녘B" pitchFamily="18" charset="-127"/>
                          <a:ea typeface="HY동녘B" pitchFamily="18" charset="-127"/>
                        </a:rPr>
                        <a:t>게임의 목적</a:t>
                      </a:r>
                      <a:endParaRPr lang="ko-KR" altLang="en-US" sz="1800" dirty="0"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>
                          <a:latin typeface="HY동녘B" pitchFamily="18" charset="-127"/>
                          <a:ea typeface="HY동녘B" pitchFamily="18" charset="-127"/>
                        </a:rPr>
                        <a:t>건물 내의 경비시스템을 돌파해 정보를 빼내고</a:t>
                      </a:r>
                      <a:r>
                        <a:rPr lang="en-US" altLang="ko-KR" sz="1800" dirty="0" smtClean="0">
                          <a:latin typeface="HY동녘B" pitchFamily="18" charset="-127"/>
                          <a:ea typeface="HY동녘B" pitchFamily="18" charset="-127"/>
                        </a:rPr>
                        <a:t>(</a:t>
                      </a:r>
                      <a:r>
                        <a:rPr lang="ko-KR" altLang="en-US" sz="1800" dirty="0" smtClean="0">
                          <a:latin typeface="HY동녘B" pitchFamily="18" charset="-127"/>
                          <a:ea typeface="HY동녘B" pitchFamily="18" charset="-127"/>
                        </a:rPr>
                        <a:t>즉</a:t>
                      </a:r>
                      <a:r>
                        <a:rPr lang="en-US" altLang="ko-KR" sz="1800" dirty="0" smtClean="0">
                          <a:latin typeface="HY동녘B" pitchFamily="18" charset="-127"/>
                          <a:ea typeface="HY동녘B" pitchFamily="18" charset="-127"/>
                        </a:rPr>
                        <a:t>, </a:t>
                      </a:r>
                      <a:r>
                        <a:rPr lang="ko-KR" altLang="en-US" sz="1800" dirty="0" smtClean="0">
                          <a:latin typeface="HY동녘B" pitchFamily="18" charset="-127"/>
                          <a:ea typeface="HY동녘B" pitchFamily="18" charset="-127"/>
                        </a:rPr>
                        <a:t>건물 내 </a:t>
                      </a:r>
                      <a:r>
                        <a:rPr lang="en-US" altLang="ko-KR" sz="1800" dirty="0" smtClean="0">
                          <a:latin typeface="HY동녘B" pitchFamily="18" charset="-127"/>
                          <a:ea typeface="HY동녘B" pitchFamily="18" charset="-127"/>
                        </a:rPr>
                        <a:t>pc</a:t>
                      </a:r>
                      <a:r>
                        <a:rPr lang="ko-KR" altLang="en-US" sz="1800" dirty="0" smtClean="0">
                          <a:latin typeface="HY동녘B" pitchFamily="18" charset="-127"/>
                          <a:ea typeface="HY동녘B" pitchFamily="18" charset="-127"/>
                        </a:rPr>
                        <a:t>를 전부 건드리고</a:t>
                      </a:r>
                      <a:r>
                        <a:rPr lang="en-US" altLang="ko-KR" sz="1800" dirty="0" smtClean="0">
                          <a:latin typeface="HY동녘B" pitchFamily="18" charset="-127"/>
                          <a:ea typeface="HY동녘B" pitchFamily="18" charset="-127"/>
                        </a:rPr>
                        <a:t>)</a:t>
                      </a:r>
                      <a:r>
                        <a:rPr lang="ko-KR" altLang="en-US" sz="1800" dirty="0" smtClean="0">
                          <a:latin typeface="HY동녘B" pitchFamily="18" charset="-127"/>
                          <a:ea typeface="HY동녘B" pitchFamily="18" charset="-127"/>
                        </a:rPr>
                        <a:t> 도주한다</a:t>
                      </a:r>
                      <a:r>
                        <a:rPr lang="en-US" altLang="ko-KR" sz="1800" dirty="0" smtClean="0">
                          <a:latin typeface="HY동녘B" pitchFamily="18" charset="-127"/>
                          <a:ea typeface="HY동녘B" pitchFamily="18" charset="-127"/>
                        </a:rPr>
                        <a:t>.(</a:t>
                      </a:r>
                      <a:r>
                        <a:rPr lang="ko-KR" altLang="en-US" sz="1800" dirty="0" smtClean="0">
                          <a:latin typeface="HY동녘B" pitchFamily="18" charset="-127"/>
                          <a:ea typeface="HY동녘B" pitchFamily="18" charset="-127"/>
                        </a:rPr>
                        <a:t>한 스테이지</a:t>
                      </a:r>
                      <a:r>
                        <a:rPr lang="en-US" altLang="ko-KR" sz="1800" dirty="0" smtClean="0">
                          <a:latin typeface="HY동녘B" pitchFamily="18" charset="-127"/>
                          <a:ea typeface="HY동녘B" pitchFamily="18" charset="-127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err="1" smtClean="0">
                          <a:latin typeface="HY동녘B" pitchFamily="18" charset="-127"/>
                          <a:ea typeface="HY동녘B" pitchFamily="18" charset="-127"/>
                        </a:rPr>
                        <a:t>보스급</a:t>
                      </a:r>
                      <a:r>
                        <a:rPr lang="ko-KR" altLang="en-US" sz="1800" dirty="0" smtClean="0">
                          <a:latin typeface="HY동녘B" pitchFamily="18" charset="-127"/>
                          <a:ea typeface="HY동녘B" pitchFamily="18" charset="-127"/>
                        </a:rPr>
                        <a:t> 경비와 전투하는 스테이지 추가</a:t>
                      </a:r>
                      <a:r>
                        <a:rPr lang="en-US" altLang="ko-KR" sz="1800" dirty="0" smtClean="0">
                          <a:latin typeface="HY동녘B" pitchFamily="18" charset="-127"/>
                          <a:ea typeface="HY동녘B" pitchFamily="18" charset="-127"/>
                        </a:rPr>
                        <a:t>.</a:t>
                      </a:r>
                      <a:endParaRPr lang="ko-KR" altLang="en-US" sz="1800" dirty="0"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14282" y="142852"/>
            <a:ext cx="5072098" cy="1000132"/>
          </a:xfrm>
          <a:prstGeom prst="round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28596" y="357166"/>
            <a:ext cx="471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HY동녘B" pitchFamily="18" charset="-127"/>
                <a:ea typeface="HY동녘B" pitchFamily="18" charset="-127"/>
              </a:rPr>
              <a:t>3    </a:t>
            </a:r>
            <a:r>
              <a:rPr lang="ko-KR" altLang="en-US" sz="3200" dirty="0" smtClean="0">
                <a:latin typeface="HY동녘B" pitchFamily="18" charset="-127"/>
                <a:ea typeface="HY동녘B" pitchFamily="18" charset="-127"/>
              </a:rPr>
              <a:t>예상 게임 실행 흐름</a:t>
            </a:r>
            <a:endParaRPr lang="ko-KR" altLang="en-US" sz="3200" dirty="0">
              <a:latin typeface="HY동녘B" pitchFamily="18" charset="-127"/>
              <a:ea typeface="HY동녘B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rot="5400000">
            <a:off x="785786" y="642918"/>
            <a:ext cx="714380" cy="1588"/>
          </a:xfrm>
          <a:prstGeom prst="line">
            <a:avLst/>
          </a:prstGeom>
          <a:ln w="57150" cap="rnd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285720" y="1285860"/>
            <a:ext cx="6000792" cy="3857652"/>
          </a:xfrm>
          <a:prstGeom prst="roundRect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80027" y="1336619"/>
            <a:ext cx="247967" cy="23348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 rot="21395109">
            <a:off x="2083624" y="3747566"/>
            <a:ext cx="843086" cy="456827"/>
            <a:chOff x="642910" y="3714752"/>
            <a:chExt cx="1214446" cy="642942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642910" y="3714752"/>
              <a:ext cx="1214446" cy="64294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/>
            <p:cNvCxnSpPr/>
            <p:nvPr/>
          </p:nvCxnSpPr>
          <p:spPr>
            <a:xfrm rot="5400000">
              <a:off x="822299" y="4035429"/>
              <a:ext cx="500066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타원 23"/>
            <p:cNvSpPr/>
            <p:nvPr/>
          </p:nvSpPr>
          <p:spPr>
            <a:xfrm>
              <a:off x="1142976" y="3857628"/>
              <a:ext cx="357190" cy="35719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5" name="직선 연결선 24"/>
          <p:cNvCxnSpPr/>
          <p:nvPr/>
        </p:nvCxnSpPr>
        <p:spPr>
          <a:xfrm rot="5400000">
            <a:off x="2283551" y="4730902"/>
            <a:ext cx="253793" cy="1102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rot="5400000">
            <a:off x="2432331" y="4730902"/>
            <a:ext cx="253793" cy="1102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/>
          <p:cNvGrpSpPr/>
          <p:nvPr/>
        </p:nvGrpSpPr>
        <p:grpSpPr>
          <a:xfrm>
            <a:off x="2310709" y="4249246"/>
            <a:ext cx="347153" cy="456827"/>
            <a:chOff x="1214414" y="4214818"/>
            <a:chExt cx="500066" cy="642942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1214414" y="4214818"/>
              <a:ext cx="500066" cy="64294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/>
            <p:cNvCxnSpPr/>
            <p:nvPr/>
          </p:nvCxnSpPr>
          <p:spPr>
            <a:xfrm>
              <a:off x="1214414" y="4286256"/>
              <a:ext cx="500066" cy="158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1214414" y="4786322"/>
              <a:ext cx="500066" cy="158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/>
          <p:cNvGrpSpPr/>
          <p:nvPr/>
        </p:nvGrpSpPr>
        <p:grpSpPr>
          <a:xfrm rot="19777307">
            <a:off x="2735499" y="3994621"/>
            <a:ext cx="609103" cy="247967"/>
            <a:chOff x="3143240" y="3500438"/>
            <a:chExt cx="1285884" cy="643736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3143240" y="3500438"/>
              <a:ext cx="714380" cy="50006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/>
            <p:cNvSpPr/>
            <p:nvPr/>
          </p:nvSpPr>
          <p:spPr>
            <a:xfrm>
              <a:off x="3214678" y="3714752"/>
              <a:ext cx="428628" cy="4286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714744" y="3571876"/>
              <a:ext cx="500066" cy="35719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071934" y="3643314"/>
              <a:ext cx="357190" cy="14287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endCxn id="33" idx="4"/>
            </p:cNvCxnSpPr>
            <p:nvPr/>
          </p:nvCxnSpPr>
          <p:spPr>
            <a:xfrm rot="5400000">
              <a:off x="3321835" y="4036223"/>
              <a:ext cx="214314" cy="1588"/>
            </a:xfrm>
            <a:prstGeom prst="line">
              <a:avLst/>
            </a:prstGeom>
            <a:ln w="38100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직사각형 37"/>
          <p:cNvSpPr/>
          <p:nvPr/>
        </p:nvSpPr>
        <p:spPr>
          <a:xfrm rot="5400000">
            <a:off x="3084830" y="2685729"/>
            <a:ext cx="253793" cy="46617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415846" y="1632711"/>
            <a:ext cx="625177" cy="50758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1493993" y="1717308"/>
            <a:ext cx="468882" cy="33839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2158244" y="1590411"/>
            <a:ext cx="507956" cy="126896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1376773" y="2224894"/>
            <a:ext cx="898691" cy="42298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 rot="5400000">
            <a:off x="3580763" y="203220"/>
            <a:ext cx="253793" cy="5058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1624740" y="2097997"/>
            <a:ext cx="198373" cy="1522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5572132" y="1500174"/>
            <a:ext cx="500066" cy="500066"/>
          </a:xfrm>
          <a:prstGeom prst="roundRect">
            <a:avLst/>
          </a:prstGeom>
          <a:solidFill>
            <a:schemeClr val="tx2">
              <a:lumMod val="20000"/>
              <a:lumOff val="80000"/>
              <a:alpha val="64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5000628" y="1500174"/>
            <a:ext cx="500066" cy="500066"/>
          </a:xfrm>
          <a:prstGeom prst="roundRect">
            <a:avLst/>
          </a:prstGeom>
          <a:solidFill>
            <a:schemeClr val="tx2">
              <a:lumMod val="20000"/>
              <a:lumOff val="80000"/>
              <a:alpha val="64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4429124" y="1500174"/>
            <a:ext cx="500066" cy="500066"/>
          </a:xfrm>
          <a:prstGeom prst="roundRect">
            <a:avLst/>
          </a:prstGeom>
          <a:solidFill>
            <a:schemeClr val="tx2">
              <a:lumMod val="20000"/>
              <a:lumOff val="80000"/>
              <a:alpha val="6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4857752" y="2857496"/>
            <a:ext cx="500066" cy="57150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5000628" y="3071810"/>
            <a:ext cx="214314" cy="1785950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4929190" y="4000504"/>
            <a:ext cx="71438" cy="35719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5357818" y="2857496"/>
            <a:ext cx="714380" cy="428628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8" name="그룹 67"/>
          <p:cNvGrpSpPr/>
          <p:nvPr/>
        </p:nvGrpSpPr>
        <p:grpSpPr>
          <a:xfrm>
            <a:off x="5429256" y="2928934"/>
            <a:ext cx="571504" cy="285752"/>
            <a:chOff x="3571868" y="1571612"/>
            <a:chExt cx="4714908" cy="2500330"/>
          </a:xfrm>
        </p:grpSpPr>
        <p:sp>
          <p:nvSpPr>
            <p:cNvPr id="61" name="직사각형 60"/>
            <p:cNvSpPr/>
            <p:nvPr/>
          </p:nvSpPr>
          <p:spPr>
            <a:xfrm>
              <a:off x="3571868" y="1571612"/>
              <a:ext cx="4714908" cy="250033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714744" y="1714488"/>
              <a:ext cx="1143008" cy="214314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072066" y="1714488"/>
              <a:ext cx="1143008" cy="214314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6357950" y="1714488"/>
              <a:ext cx="1143008" cy="214314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7643834" y="2214554"/>
              <a:ext cx="428628" cy="107157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9" name="타원 68"/>
          <p:cNvSpPr/>
          <p:nvPr/>
        </p:nvSpPr>
        <p:spPr>
          <a:xfrm>
            <a:off x="4500562" y="1571612"/>
            <a:ext cx="357190" cy="35719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연결선 70"/>
          <p:cNvCxnSpPr>
            <a:stCxn id="69" idx="7"/>
            <a:endCxn id="69" idx="3"/>
          </p:cNvCxnSpPr>
          <p:nvPr/>
        </p:nvCxnSpPr>
        <p:spPr>
          <a:xfrm rot="16200000" flipH="1" flipV="1">
            <a:off x="4552871" y="1623921"/>
            <a:ext cx="252572" cy="2525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모서리가 둥근 직사각형 73"/>
          <p:cNvSpPr/>
          <p:nvPr/>
        </p:nvSpPr>
        <p:spPr>
          <a:xfrm>
            <a:off x="4286248" y="1428736"/>
            <a:ext cx="1928826" cy="64294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500827" y="1643050"/>
            <a:ext cx="264317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HY동녘B" pitchFamily="18" charset="-127"/>
                <a:ea typeface="HY동녘B" pitchFamily="18" charset="-127"/>
              </a:rPr>
              <a:t>특수무</a:t>
            </a:r>
            <a:r>
              <a:rPr lang="ko-KR" altLang="en-US" sz="1600" dirty="0">
                <a:latin typeface="HY동녘B" pitchFamily="18" charset="-127"/>
                <a:ea typeface="HY동녘B" pitchFamily="18" charset="-127"/>
              </a:rPr>
              <a:t>기</a:t>
            </a:r>
            <a:r>
              <a:rPr lang="en-US" altLang="ko-KR" sz="1600" dirty="0" smtClean="0">
                <a:latin typeface="HY동녘B" pitchFamily="18" charset="-127"/>
                <a:ea typeface="HY동녘B" pitchFamily="18" charset="-127"/>
              </a:rPr>
              <a:t>. </a:t>
            </a:r>
            <a:r>
              <a:rPr lang="ko-KR" altLang="en-US" sz="1600" dirty="0" smtClean="0">
                <a:latin typeface="HY동녘B" pitchFamily="18" charset="-127"/>
                <a:ea typeface="HY동녘B" pitchFamily="18" charset="-127"/>
              </a:rPr>
              <a:t>순서대로 </a:t>
            </a:r>
            <a:r>
              <a:rPr lang="en-US" altLang="ko-KR" sz="1600" dirty="0" smtClean="0">
                <a:latin typeface="HY동녘B" pitchFamily="18" charset="-127"/>
                <a:ea typeface="HY동녘B" pitchFamily="18" charset="-127"/>
              </a:rPr>
              <a:t>1,2,3</a:t>
            </a:r>
            <a:r>
              <a:rPr lang="ko-KR" altLang="en-US" sz="1600" dirty="0" smtClean="0">
                <a:latin typeface="HY동녘B" pitchFamily="18" charset="-127"/>
                <a:ea typeface="HY동녘B" pitchFamily="18" charset="-127"/>
              </a:rPr>
              <a:t>번이며</a:t>
            </a:r>
            <a:r>
              <a:rPr lang="en-US" altLang="ko-KR" sz="1600" dirty="0" smtClean="0">
                <a:latin typeface="HY동녘B" pitchFamily="18" charset="-127"/>
                <a:ea typeface="HY동녘B" pitchFamily="18" charset="-127"/>
              </a:rPr>
              <a:t>, </a:t>
            </a:r>
            <a:r>
              <a:rPr lang="ko-KR" altLang="en-US" sz="1600" dirty="0" smtClean="0">
                <a:latin typeface="HY동녘B" pitchFamily="18" charset="-127"/>
                <a:ea typeface="HY동녘B" pitchFamily="18" charset="-127"/>
              </a:rPr>
              <a:t>선택한 무기는 검은 테두리가 쳐진다</a:t>
            </a:r>
            <a:r>
              <a:rPr lang="en-US" altLang="ko-KR" sz="1600" dirty="0" smtClean="0">
                <a:latin typeface="HY동녘B" pitchFamily="18" charset="-127"/>
                <a:ea typeface="HY동녘B" pitchFamily="18" charset="-127"/>
              </a:rPr>
              <a:t>.</a:t>
            </a:r>
          </a:p>
          <a:p>
            <a:endParaRPr lang="en-US" altLang="ko-KR" sz="1600" dirty="0">
              <a:latin typeface="HY동녘B" pitchFamily="18" charset="-127"/>
              <a:ea typeface="HY동녘B" pitchFamily="18" charset="-127"/>
            </a:endParaRPr>
          </a:p>
          <a:p>
            <a:r>
              <a:rPr lang="ko-KR" altLang="en-US" sz="1600" dirty="0" smtClean="0">
                <a:latin typeface="HY동녘B" pitchFamily="18" charset="-127"/>
                <a:ea typeface="HY동녘B" pitchFamily="18" charset="-127"/>
              </a:rPr>
              <a:t>커서</a:t>
            </a:r>
            <a:r>
              <a:rPr lang="en-US" altLang="ko-KR" sz="1600" dirty="0" smtClean="0">
                <a:latin typeface="HY동녘B" pitchFamily="18" charset="-127"/>
                <a:ea typeface="HY동녘B" pitchFamily="18" charset="-127"/>
              </a:rPr>
              <a:t>. </a:t>
            </a:r>
            <a:r>
              <a:rPr lang="ko-KR" altLang="en-US" sz="1600" dirty="0" smtClean="0">
                <a:latin typeface="HY동녘B" pitchFamily="18" charset="-127"/>
                <a:ea typeface="HY동녘B" pitchFamily="18" charset="-127"/>
              </a:rPr>
              <a:t>특수무기 발동시의 영역을 보여준다</a:t>
            </a:r>
            <a:r>
              <a:rPr lang="en-US" altLang="ko-KR" sz="1600" dirty="0" smtClean="0">
                <a:latin typeface="HY동녘B" pitchFamily="18" charset="-127"/>
                <a:ea typeface="HY동녘B" pitchFamily="18" charset="-127"/>
              </a:rPr>
              <a:t>.</a:t>
            </a:r>
          </a:p>
          <a:p>
            <a:endParaRPr lang="en-US" altLang="ko-KR" sz="1600" dirty="0">
              <a:latin typeface="HY동녘B" pitchFamily="18" charset="-127"/>
              <a:ea typeface="HY동녘B" pitchFamily="18" charset="-127"/>
            </a:endParaRPr>
          </a:p>
          <a:p>
            <a:r>
              <a:rPr lang="ko-KR" altLang="en-US" sz="1600" dirty="0" smtClean="0">
                <a:latin typeface="HY동녘B" pitchFamily="18" charset="-127"/>
                <a:ea typeface="HY동녘B" pitchFamily="18" charset="-127"/>
              </a:rPr>
              <a:t>체력</a:t>
            </a:r>
            <a:r>
              <a:rPr lang="en-US" altLang="ko-KR" sz="1600" dirty="0" smtClean="0">
                <a:latin typeface="HY동녘B" pitchFamily="18" charset="-127"/>
                <a:ea typeface="HY동녘B" pitchFamily="18" charset="-127"/>
              </a:rPr>
              <a:t>. </a:t>
            </a:r>
            <a:r>
              <a:rPr lang="ko-KR" altLang="en-US" sz="1600" dirty="0" smtClean="0">
                <a:latin typeface="HY동녘B" pitchFamily="18" charset="-127"/>
                <a:ea typeface="HY동녘B" pitchFamily="18" charset="-127"/>
              </a:rPr>
              <a:t>확인을 위해선 일정 시간 가만히 있어야 함</a:t>
            </a:r>
            <a:r>
              <a:rPr lang="en-US" altLang="ko-KR" sz="1600" dirty="0" smtClean="0">
                <a:latin typeface="HY동녘B" pitchFamily="18" charset="-127"/>
                <a:ea typeface="HY동녘B" pitchFamily="18" charset="-127"/>
              </a:rPr>
              <a:t>.</a:t>
            </a:r>
          </a:p>
          <a:p>
            <a:r>
              <a:rPr lang="en-US" altLang="ko-KR" sz="1600" dirty="0" smtClean="0">
                <a:latin typeface="HY동녘B" pitchFamily="18" charset="-127"/>
                <a:ea typeface="HY동녘B" pitchFamily="18" charset="-127"/>
              </a:rPr>
              <a:t>(</a:t>
            </a:r>
            <a:r>
              <a:rPr lang="ko-KR" altLang="en-US" sz="1600" dirty="0" smtClean="0">
                <a:latin typeface="HY동녘B" pitchFamily="18" charset="-127"/>
                <a:ea typeface="HY동녘B" pitchFamily="18" charset="-127"/>
              </a:rPr>
              <a:t>원거리 무기를 견딜 수 있는 정도</a:t>
            </a:r>
            <a:r>
              <a:rPr lang="en-US" altLang="ko-KR" sz="1600" dirty="0" smtClean="0">
                <a:latin typeface="HY동녘B" pitchFamily="18" charset="-127"/>
                <a:ea typeface="HY동녘B" pitchFamily="18" charset="-127"/>
              </a:rPr>
              <a:t>)</a:t>
            </a:r>
            <a:endParaRPr lang="ko-KR" altLang="en-US" sz="1600" dirty="0">
              <a:latin typeface="HY동녘B" pitchFamily="18" charset="-127"/>
              <a:ea typeface="HY동녘B" pitchFamily="18" charset="-127"/>
            </a:endParaRPr>
          </a:p>
        </p:txBody>
      </p:sp>
      <p:cxnSp>
        <p:nvCxnSpPr>
          <p:cNvPr id="80" name="직선 연결선 79"/>
          <p:cNvCxnSpPr>
            <a:stCxn id="74" idx="3"/>
          </p:cNvCxnSpPr>
          <p:nvPr/>
        </p:nvCxnSpPr>
        <p:spPr>
          <a:xfrm>
            <a:off x="6215074" y="1750207"/>
            <a:ext cx="357190" cy="3571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/>
          <p:cNvGrpSpPr/>
          <p:nvPr/>
        </p:nvGrpSpPr>
        <p:grpSpPr>
          <a:xfrm flipH="1">
            <a:off x="3857620" y="2857496"/>
            <a:ext cx="785818" cy="428628"/>
            <a:chOff x="5357818" y="2357430"/>
            <a:chExt cx="1071570" cy="642942"/>
          </a:xfrm>
        </p:grpSpPr>
        <p:sp>
          <p:nvSpPr>
            <p:cNvPr id="46" name="모서리가 둥근 직사각형 45"/>
            <p:cNvSpPr/>
            <p:nvPr/>
          </p:nvSpPr>
          <p:spPr>
            <a:xfrm>
              <a:off x="5643570" y="2571744"/>
              <a:ext cx="785818" cy="42862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5357818" y="2643182"/>
              <a:ext cx="571504" cy="28575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>
              <a:off x="6143636" y="2643182"/>
              <a:ext cx="142876" cy="2857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5357818" y="2643182"/>
              <a:ext cx="285752" cy="28575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5429256" y="2714620"/>
              <a:ext cx="142876" cy="1428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929322" y="2357430"/>
              <a:ext cx="285752" cy="214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2" name="직선 연결선 51"/>
            <p:cNvCxnSpPr/>
            <p:nvPr/>
          </p:nvCxnSpPr>
          <p:spPr>
            <a:xfrm rot="5400000">
              <a:off x="5965835" y="2463793"/>
              <a:ext cx="214314" cy="158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타원 82"/>
          <p:cNvSpPr/>
          <p:nvPr/>
        </p:nvSpPr>
        <p:spPr>
          <a:xfrm>
            <a:off x="3286116" y="3071810"/>
            <a:ext cx="1071570" cy="1071570"/>
          </a:xfrm>
          <a:prstGeom prst="ellipse">
            <a:avLst/>
          </a:prstGeom>
          <a:solidFill>
            <a:srgbClr val="FFFF00">
              <a:alpha val="39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/>
          <p:cNvSpPr/>
          <p:nvPr/>
        </p:nvSpPr>
        <p:spPr>
          <a:xfrm>
            <a:off x="3714744" y="3500438"/>
            <a:ext cx="214314" cy="21431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직선 연결선 83"/>
          <p:cNvCxnSpPr>
            <a:stCxn id="82" idx="7"/>
            <a:endCxn id="82" idx="3"/>
          </p:cNvCxnSpPr>
          <p:nvPr/>
        </p:nvCxnSpPr>
        <p:spPr>
          <a:xfrm rot="16200000" flipH="1" flipV="1">
            <a:off x="3746130" y="3531824"/>
            <a:ext cx="151542" cy="15154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모서리가 둥근 직사각형 86"/>
          <p:cNvSpPr/>
          <p:nvPr/>
        </p:nvSpPr>
        <p:spPr>
          <a:xfrm>
            <a:off x="3143240" y="3000372"/>
            <a:ext cx="1357322" cy="121444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" name="직선 연결선 88"/>
          <p:cNvCxnSpPr>
            <a:stCxn id="87" idx="0"/>
          </p:cNvCxnSpPr>
          <p:nvPr/>
        </p:nvCxnSpPr>
        <p:spPr>
          <a:xfrm rot="5400000" flipH="1" flipV="1">
            <a:off x="5054207" y="1553754"/>
            <a:ext cx="214313" cy="267892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아래쪽 화살표 설명선 94"/>
          <p:cNvSpPr/>
          <p:nvPr/>
        </p:nvSpPr>
        <p:spPr>
          <a:xfrm>
            <a:off x="1928794" y="2928934"/>
            <a:ext cx="1071570" cy="714380"/>
          </a:xfrm>
          <a:prstGeom prst="downArrowCallout">
            <a:avLst/>
          </a:prstGeom>
          <a:solidFill>
            <a:schemeClr val="accent1">
              <a:lumMod val="75000"/>
              <a:alpha val="50000"/>
            </a:schemeClr>
          </a:solidFill>
          <a:ln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갈매기형 수장 95"/>
          <p:cNvSpPr/>
          <p:nvPr/>
        </p:nvSpPr>
        <p:spPr>
          <a:xfrm>
            <a:off x="2000232" y="3000372"/>
            <a:ext cx="285752" cy="285752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7" name="갈매기형 수장 96"/>
          <p:cNvSpPr/>
          <p:nvPr/>
        </p:nvSpPr>
        <p:spPr>
          <a:xfrm>
            <a:off x="2285984" y="3000372"/>
            <a:ext cx="285752" cy="285752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8" name="갈매기형 수장 97"/>
          <p:cNvSpPr/>
          <p:nvPr/>
        </p:nvSpPr>
        <p:spPr>
          <a:xfrm>
            <a:off x="2571736" y="3000372"/>
            <a:ext cx="285752" cy="285752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1785918" y="2857496"/>
            <a:ext cx="1285884" cy="85725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1" name="직선 연결선 100"/>
          <p:cNvCxnSpPr>
            <a:stCxn id="99" idx="2"/>
          </p:cNvCxnSpPr>
          <p:nvPr/>
        </p:nvCxnSpPr>
        <p:spPr>
          <a:xfrm rot="5400000" flipH="1" flipV="1">
            <a:off x="4393405" y="1535893"/>
            <a:ext cx="214314" cy="414340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모서리가 둥근 직사각형 102"/>
          <p:cNvSpPr/>
          <p:nvPr/>
        </p:nvSpPr>
        <p:spPr>
          <a:xfrm>
            <a:off x="1357290" y="1500174"/>
            <a:ext cx="1428760" cy="1214446"/>
          </a:xfrm>
          <a:prstGeom prst="roundRect">
            <a:avLst/>
          </a:prstGeom>
          <a:noFill/>
          <a:ln w="28575">
            <a:solidFill>
              <a:srgbClr val="7030A0">
                <a:alpha val="8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3714744" y="2714620"/>
            <a:ext cx="1000132" cy="642942"/>
          </a:xfrm>
          <a:prstGeom prst="roundRect">
            <a:avLst/>
          </a:prstGeom>
          <a:noFill/>
          <a:ln w="28575">
            <a:solidFill>
              <a:srgbClr val="7030A0">
                <a:alpha val="8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4714876" y="2571744"/>
            <a:ext cx="1428760" cy="2428892"/>
          </a:xfrm>
          <a:prstGeom prst="roundRect">
            <a:avLst/>
          </a:prstGeom>
          <a:noFill/>
          <a:ln w="28575">
            <a:solidFill>
              <a:srgbClr val="7030A0">
                <a:alpha val="8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500034" y="5500702"/>
            <a:ext cx="7929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보라색 사각형</a:t>
            </a:r>
            <a:r>
              <a:rPr lang="en-US" altLang="ko-KR" dirty="0" smtClean="0">
                <a:latin typeface="HY동녘B" pitchFamily="18" charset="-127"/>
                <a:ea typeface="HY동녘B" pitchFamily="18" charset="-127"/>
              </a:rPr>
              <a:t>: </a:t>
            </a:r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스테이지 내의 보안기기들</a:t>
            </a:r>
            <a:r>
              <a:rPr lang="en-US" altLang="ko-KR" dirty="0" smtClean="0">
                <a:latin typeface="HY동녘B" pitchFamily="18" charset="-127"/>
                <a:ea typeface="HY동녘B" pitchFamily="18" charset="-127"/>
              </a:rPr>
              <a:t>. </a:t>
            </a:r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처리할 수 있는 특수무기가 각각 한 개 씩은 존재한다</a:t>
            </a:r>
            <a:r>
              <a:rPr lang="en-US" altLang="ko-KR" dirty="0" smtClean="0">
                <a:latin typeface="HY동녘B" pitchFamily="18" charset="-127"/>
                <a:ea typeface="HY동녘B" pitchFamily="18" charset="-127"/>
              </a:rPr>
              <a:t>. </a:t>
            </a:r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좌측 상단의 사각형은 목표지점인 </a:t>
            </a:r>
            <a:r>
              <a:rPr lang="en-US" altLang="ko-KR" dirty="0" smtClean="0">
                <a:latin typeface="HY동녘B" pitchFamily="18" charset="-127"/>
                <a:ea typeface="HY동녘B" pitchFamily="18" charset="-127"/>
              </a:rPr>
              <a:t>pc.</a:t>
            </a:r>
            <a:endParaRPr lang="ko-KR" altLang="en-US" dirty="0">
              <a:latin typeface="HY동녘B" pitchFamily="18" charset="-127"/>
              <a:ea typeface="HY동녘B" pitchFamily="18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14282" y="142852"/>
            <a:ext cx="4000528" cy="1000132"/>
          </a:xfrm>
          <a:prstGeom prst="round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28596" y="357166"/>
            <a:ext cx="371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HY동녘B" pitchFamily="18" charset="-127"/>
                <a:ea typeface="HY동녘B" pitchFamily="18" charset="-127"/>
              </a:rPr>
              <a:t>4</a:t>
            </a:r>
            <a:r>
              <a:rPr lang="en-US" altLang="ko-KR" sz="3200" dirty="0" smtClean="0">
                <a:latin typeface="HY동녘B" pitchFamily="18" charset="-127"/>
                <a:ea typeface="HY동녘B" pitchFamily="18" charset="-127"/>
              </a:rPr>
              <a:t>    </a:t>
            </a:r>
            <a:r>
              <a:rPr lang="ko-KR" altLang="en-US" sz="3200" dirty="0" smtClean="0">
                <a:latin typeface="HY동녘B" pitchFamily="18" charset="-127"/>
                <a:ea typeface="HY동녘B" pitchFamily="18" charset="-127"/>
              </a:rPr>
              <a:t>게임 개발 일정</a:t>
            </a:r>
            <a:endParaRPr lang="ko-KR" altLang="en-US" sz="3200" dirty="0">
              <a:latin typeface="HY동녘B" pitchFamily="18" charset="-127"/>
              <a:ea typeface="HY동녘B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rot="5400000">
            <a:off x="785786" y="642918"/>
            <a:ext cx="714380" cy="1588"/>
          </a:xfrm>
          <a:prstGeom prst="line">
            <a:avLst/>
          </a:prstGeom>
          <a:ln w="57150" cap="rnd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14282" y="1397000"/>
          <a:ext cx="8572560" cy="5175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2468"/>
                <a:gridCol w="4585448"/>
                <a:gridCol w="2714644"/>
              </a:tblGrid>
              <a:tr h="5767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리소스의 보충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그리거나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찾거나</a:t>
                      </a:r>
                      <a:r>
                        <a:rPr lang="en-US" altLang="ko-KR" sz="1400" dirty="0" smtClean="0"/>
                        <a:t>), </a:t>
                      </a:r>
                      <a:r>
                        <a:rPr lang="ko-KR" altLang="en-US" sz="1400" dirty="0" err="1" smtClean="0"/>
                        <a:t>맵</a:t>
                      </a:r>
                      <a:r>
                        <a:rPr lang="ko-KR" altLang="en-US" sz="1400" dirty="0" smtClean="0"/>
                        <a:t> 구상</a:t>
                      </a:r>
                      <a:r>
                        <a:rPr lang="en-US" altLang="ko-KR" sz="1400" dirty="0" smtClean="0"/>
                        <a:t>,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테스트용 스테이지 하나 제작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리소스 확보와 </a:t>
                      </a:r>
                      <a:r>
                        <a:rPr lang="ko-KR" altLang="en-US" sz="1800" dirty="0" err="1" smtClean="0"/>
                        <a:t>맵</a:t>
                      </a:r>
                      <a:r>
                        <a:rPr lang="ko-KR" altLang="en-US" sz="1800" dirty="0" smtClean="0"/>
                        <a:t> 설계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</a:tr>
              <a:tr h="5767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이동 관련 조작을 설정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400" dirty="0" err="1" smtClean="0"/>
                        <a:t>게임내</a:t>
                      </a:r>
                      <a:r>
                        <a:rPr lang="ko-KR" altLang="en-US" sz="1400" dirty="0" smtClean="0"/>
                        <a:t> 오브젝트들의 정의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기본 조작 적용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</a:tr>
              <a:tr h="5767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탄환과 적을 비롯한 오브젝트들의 </a:t>
                      </a:r>
                      <a:r>
                        <a:rPr lang="en-US" altLang="ko-KR" sz="1400" dirty="0" smtClean="0"/>
                        <a:t>1</a:t>
                      </a:r>
                      <a:r>
                        <a:rPr lang="ko-KR" altLang="en-US" sz="1400" dirty="0" smtClean="0"/>
                        <a:t>차 구현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마우스 동작에 대한 반응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적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더 많은 조작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</a:tr>
              <a:tr h="5767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오브젝트들의 </a:t>
                      </a:r>
                      <a:r>
                        <a:rPr lang="en-US" altLang="ko-KR" sz="1400" dirty="0" smtClean="0"/>
                        <a:t>2</a:t>
                      </a:r>
                      <a:r>
                        <a:rPr lang="ko-KR" altLang="en-US" sz="1400" dirty="0" smtClean="0"/>
                        <a:t>차 구현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오브젝트들과의 상호작용</a:t>
                      </a:r>
                      <a:r>
                        <a:rPr lang="en-US" altLang="ko-KR" sz="1400" baseline="0" dirty="0" smtClean="0"/>
                        <a:t>.(</a:t>
                      </a:r>
                      <a:r>
                        <a:rPr lang="ko-KR" altLang="en-US" sz="1400" baseline="0" dirty="0" smtClean="0"/>
                        <a:t>주로 주인공</a:t>
                      </a:r>
                      <a:r>
                        <a:rPr lang="en-US" altLang="ko-KR" sz="1400" baseline="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적과의 상호작용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</a:tr>
              <a:tr h="5767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UI</a:t>
                      </a:r>
                      <a:r>
                        <a:rPr lang="ko-KR" altLang="en-US" sz="1400" dirty="0" smtClean="0"/>
                        <a:t>일부 구현 및 중간점검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중간점검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</a:tr>
              <a:tr h="5767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오브젝트의 개선 및 최종 구현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새 오브젝트에 관한 상호작용 추가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더 많은 보안장치</a:t>
                      </a:r>
                      <a:endParaRPr lang="ko-KR" altLang="en-US" sz="1800" dirty="0"/>
                    </a:p>
                  </a:txBody>
                  <a:tcPr/>
                </a:tc>
              </a:tr>
              <a:tr h="5767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스테이지의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ko-KR" altLang="en-US" sz="1400" dirty="0" smtClean="0"/>
                        <a:t>추가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직접 테스트 후 </a:t>
                      </a:r>
                      <a:r>
                        <a:rPr lang="ko-KR" altLang="en-US" sz="1400" dirty="0" err="1" smtClean="0"/>
                        <a:t>밸런싱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 smtClean="0"/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 smtClean="0"/>
                        <a:t>맵</a:t>
                      </a:r>
                      <a:r>
                        <a:rPr lang="ko-KR" altLang="en-US" sz="1800" dirty="0" smtClean="0"/>
                        <a:t> 추가제작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</a:tr>
              <a:tr h="5688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Ui</a:t>
                      </a:r>
                      <a:r>
                        <a:rPr lang="ko-KR" altLang="en-US" sz="1400" dirty="0" smtClean="0"/>
                        <a:t>의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전체 구현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시작과 끝의 제작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타이틀</a:t>
                      </a:r>
                      <a:r>
                        <a:rPr lang="en-US" altLang="ko-KR" sz="1800" dirty="0" smtClean="0"/>
                        <a:t>, UI, </a:t>
                      </a:r>
                      <a:r>
                        <a:rPr lang="ko-KR" altLang="en-US" sz="1800" dirty="0" smtClean="0"/>
                        <a:t>게임 오버</a:t>
                      </a:r>
                      <a:r>
                        <a:rPr lang="en-US" altLang="ko-KR" sz="1800" dirty="0" smtClean="0"/>
                        <a:t>!</a:t>
                      </a:r>
                      <a:endParaRPr lang="ko-KR" altLang="en-US" sz="1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8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테스트 및 디버그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시간이 난다면 추가 범위의 구현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 smtClean="0"/>
                        <a:t>Test&amp;Debug</a:t>
                      </a:r>
                      <a:endParaRPr lang="ko-KR" altLang="en-US" sz="1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072198" y="6604084"/>
            <a:ext cx="28135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*10</a:t>
            </a:r>
            <a:r>
              <a:rPr lang="ko-KR" altLang="en-US" sz="1050" dirty="0" smtClean="0"/>
              <a:t>주차는 최종 점검 및 </a:t>
            </a:r>
            <a:r>
              <a:rPr lang="ko-KR" altLang="en-US" sz="1050" dirty="0" err="1" smtClean="0"/>
              <a:t>릴리즈이므로</a:t>
            </a:r>
            <a:r>
              <a:rPr lang="ko-KR" altLang="en-US" sz="1050" dirty="0" smtClean="0"/>
              <a:t> 누락</a:t>
            </a:r>
            <a:r>
              <a:rPr lang="en-US" altLang="ko-KR" sz="1050" dirty="0" smtClean="0"/>
              <a:t>.</a:t>
            </a:r>
            <a:endParaRPr lang="ko-KR" altLang="en-US" sz="10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14282" y="142852"/>
            <a:ext cx="3071834" cy="1000132"/>
          </a:xfrm>
          <a:prstGeom prst="round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28596" y="357166"/>
            <a:ext cx="371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HY동녘B" pitchFamily="18" charset="-127"/>
                <a:ea typeface="HY동녘B" pitchFamily="18" charset="-127"/>
              </a:rPr>
              <a:t>5    </a:t>
            </a:r>
            <a:r>
              <a:rPr lang="ko-KR" altLang="en-US" sz="3200" dirty="0" smtClean="0">
                <a:latin typeface="HY동녘B" pitchFamily="18" charset="-127"/>
                <a:ea typeface="HY동녘B" pitchFamily="18" charset="-127"/>
              </a:rPr>
              <a:t>자체 평가</a:t>
            </a:r>
            <a:endParaRPr lang="ko-KR" altLang="en-US" sz="3200" dirty="0">
              <a:latin typeface="HY동녘B" pitchFamily="18" charset="-127"/>
              <a:ea typeface="HY동녘B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rot="5400000">
            <a:off x="785786" y="642918"/>
            <a:ext cx="714380" cy="1588"/>
          </a:xfrm>
          <a:prstGeom prst="line">
            <a:avLst/>
          </a:prstGeom>
          <a:ln w="57150" cap="rnd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57158" y="1397000"/>
          <a:ext cx="8429684" cy="4945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7718"/>
                <a:gridCol w="4071966"/>
              </a:tblGrid>
              <a:tr h="6985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평가 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평가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매우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잘함</a:t>
                      </a:r>
                      <a:r>
                        <a:rPr lang="en-US" altLang="ko-KR" baseline="0" dirty="0" smtClean="0"/>
                        <a:t>-&gt;A-&gt;B-&gt;C-&gt;D-&gt;E-&gt;</a:t>
                      </a:r>
                      <a:r>
                        <a:rPr lang="ko-KR" altLang="en-US" baseline="0" dirty="0" smtClean="0"/>
                        <a:t>최저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6985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포함될 내용들이 다 포함되었는가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A</a:t>
                      </a:r>
                      <a:endParaRPr lang="ko-KR" altLang="en-US" sz="2800" dirty="0"/>
                    </a:p>
                  </a:txBody>
                  <a:tcPr/>
                </a:tc>
              </a:tr>
              <a:tr h="6985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게임컨셉이</a:t>
                      </a:r>
                      <a:r>
                        <a:rPr lang="ko-KR" altLang="en-US" dirty="0" smtClean="0"/>
                        <a:t> 잘 표현되었는가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D</a:t>
                      </a:r>
                      <a:endParaRPr lang="ko-KR" altLang="en-US" sz="2800" dirty="0"/>
                    </a:p>
                  </a:txBody>
                  <a:tcPr/>
                </a:tc>
              </a:tr>
              <a:tr h="6985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게임 핵심 </a:t>
                      </a:r>
                      <a:r>
                        <a:rPr lang="ko-KR" altLang="en-US" dirty="0" err="1" smtClean="0"/>
                        <a:t>메카닉의</a:t>
                      </a:r>
                      <a:r>
                        <a:rPr lang="ko-KR" altLang="en-US" dirty="0" smtClean="0"/>
                        <a:t> 제시가 잘 되었는가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C</a:t>
                      </a:r>
                      <a:endParaRPr lang="ko-KR" altLang="en-US" sz="2800" dirty="0"/>
                    </a:p>
                  </a:txBody>
                  <a:tcPr/>
                </a:tc>
              </a:tr>
              <a:tr h="6985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게임 실행 흐름이 잘 표현되었는가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B</a:t>
                      </a:r>
                      <a:endParaRPr lang="ko-KR" altLang="en-US" sz="2800" dirty="0"/>
                    </a:p>
                  </a:txBody>
                  <a:tcPr/>
                </a:tc>
              </a:tr>
              <a:tr h="754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구체적이고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측정 가능한 개발 범위인가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A</a:t>
                      </a:r>
                      <a:endParaRPr lang="ko-KR" altLang="en-US" sz="2800" dirty="0"/>
                    </a:p>
                  </a:txBody>
                  <a:tcPr/>
                </a:tc>
              </a:tr>
              <a:tr h="6985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 계획은 구체적이고 </a:t>
                      </a:r>
                      <a:r>
                        <a:rPr lang="ko-KR" altLang="en-US" dirty="0" err="1" smtClean="0"/>
                        <a:t>실행가능한가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B</a:t>
                      </a:r>
                      <a:endParaRPr lang="ko-KR" altLang="en-US" sz="2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</TotalTime>
  <Words>490</Words>
  <Application>Microsoft Office PowerPoint</Application>
  <PresentationFormat>화면 슬라이드 쇼(4:3)</PresentationFormat>
  <Paragraphs>105</Paragraphs>
  <Slides>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KPU 2d게임 프로그래밍 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Company>LG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최현욱</dc:creator>
  <cp:lastModifiedBy>최현욱</cp:lastModifiedBy>
  <cp:revision>18</cp:revision>
  <dcterms:created xsi:type="dcterms:W3CDTF">2016-09-21T14:42:31Z</dcterms:created>
  <dcterms:modified xsi:type="dcterms:W3CDTF">2016-09-21T17:34:45Z</dcterms:modified>
</cp:coreProperties>
</file>