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319" r:id="rId5"/>
    <p:sldId id="318" r:id="rId6"/>
    <p:sldId id="320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5C3C2B-2DD7-1E4E-846A-26579D70145F}">
          <p14:sldIdLst>
            <p14:sldId id="319"/>
            <p14:sldId id="318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DF7325-7FE4-6D46-FAF4-9C45C6EDD9CD}" name="George Yu" initials="GY" userId="George Yu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B93"/>
    <a:srgbClr val="013EE7"/>
    <a:srgbClr val="0069B0"/>
    <a:srgbClr val="E9EDF4"/>
    <a:srgbClr val="D0D8E8"/>
    <a:srgbClr val="B9CDE5"/>
    <a:srgbClr val="4F81BD"/>
    <a:srgbClr val="005D00"/>
    <a:srgbClr val="003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8EF49-ABFA-1A1E-3C9A-0BF30A87019E}" v="157" dt="2023-03-03T19:51:45.493"/>
    <p1510:client id="{37D34366-87EE-9649-9BC0-74B6C4A21CE6}" v="7" dt="2023-03-03T19:57:47.906"/>
    <p1510:client id="{E6FE4439-39AC-5083-60FA-50308A8A634B}" v="134" dt="2023-03-02T20:08:24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26845-DE9A-004C-91E8-87B29D416B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9E6F1-2E37-5B46-B040-00C7C611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E746D341-0E07-2719-0581-4F3A8D227200}"/>
              </a:ext>
            </a:extLst>
          </p:cNvPr>
          <p:cNvSpPr txBox="1">
            <a:spLocks/>
          </p:cNvSpPr>
          <p:nvPr userDrawn="1"/>
        </p:nvSpPr>
        <p:spPr>
          <a:xfrm>
            <a:off x="15163800" y="91824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970ABD-E3A3-CFFF-4EE0-5CEC7601E2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87479" y="8399864"/>
            <a:ext cx="4359182" cy="441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5CA447F-FCB2-B036-3C87-1A81D4EB0E4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2987479" y="8862635"/>
            <a:ext cx="4373424" cy="441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DEE85D45-8DDD-ABDE-D4B1-702958D69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27301" y="9325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C91CBA9-AA35-78AB-CC74-65921FB75AA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27099" y="8884078"/>
            <a:ext cx="4373424" cy="441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1D8780B-1DD2-D718-F8C3-E7010CC848B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941341" y="8399864"/>
            <a:ext cx="4359182" cy="441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049463"/>
            <a:ext cx="13411200" cy="2022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F1BCC81E-37E6-35D5-6ED3-52D504655367}"/>
              </a:ext>
            </a:extLst>
          </p:cNvPr>
          <p:cNvSpPr/>
          <p:nvPr userDrawn="1"/>
        </p:nvSpPr>
        <p:spPr>
          <a:xfrm>
            <a:off x="8556216" y="4814331"/>
            <a:ext cx="1175568" cy="137659"/>
          </a:xfrm>
          <a:prstGeom prst="rect">
            <a:avLst/>
          </a:prstGeom>
          <a:gradFill>
            <a:gsLst>
              <a:gs pos="0">
                <a:srgbClr val="0069B0"/>
              </a:gs>
              <a:gs pos="100000">
                <a:srgbClr val="005D00"/>
              </a:gs>
            </a:gsLst>
            <a:lin ang="2700000" scaled="0"/>
          </a:gradFill>
          <a:ln>
            <a:solidFill>
              <a:srgbClr val="0033CB"/>
            </a:solidFill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5181600"/>
            <a:ext cx="99060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F41D242B-C97B-85A1-207C-F4E33600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7099" y="935021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algn="l"/>
            <a:r>
              <a:rPr lang="en-US"/>
              <a:t>Presented by: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E746D341-0E07-2719-0581-4F3A8D227200}"/>
              </a:ext>
            </a:extLst>
          </p:cNvPr>
          <p:cNvSpPr txBox="1">
            <a:spLocks/>
          </p:cNvSpPr>
          <p:nvPr userDrawn="1"/>
        </p:nvSpPr>
        <p:spPr>
          <a:xfrm>
            <a:off x="15163800" y="91824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970ABD-E3A3-CFFF-4EE0-5CEC7601E2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3014418" y="7826371"/>
            <a:ext cx="4359182" cy="441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Tx/>
              <a:buNone/>
              <a:defRPr sz="2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DEE85D45-8DDD-ABDE-D4B1-702958D69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27301" y="9325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Tx/>
              <a:buNone/>
              <a:defRPr sz="20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1D8780B-1DD2-D718-F8C3-E7010CC848B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941341" y="7826371"/>
            <a:ext cx="4359182" cy="441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sz="2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983035"/>
            <a:ext cx="13411200" cy="2022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F1BCC81E-37E6-35D5-6ED3-52D504655367}"/>
              </a:ext>
            </a:extLst>
          </p:cNvPr>
          <p:cNvSpPr/>
          <p:nvPr userDrawn="1"/>
        </p:nvSpPr>
        <p:spPr>
          <a:xfrm>
            <a:off x="8556216" y="3238500"/>
            <a:ext cx="1175568" cy="137659"/>
          </a:xfrm>
          <a:prstGeom prst="rect">
            <a:avLst/>
          </a:prstGeom>
          <a:gradFill>
            <a:gsLst>
              <a:gs pos="0">
                <a:srgbClr val="0069B0"/>
              </a:gs>
              <a:gs pos="100000">
                <a:srgbClr val="005D00"/>
              </a:gs>
            </a:gsLst>
            <a:lin ang="2700000" scaled="0"/>
          </a:gradFill>
          <a:ln>
            <a:solidFill>
              <a:srgbClr val="0033CB"/>
            </a:solidFill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543300"/>
            <a:ext cx="114300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F41D242B-C97B-85A1-207C-F4E33600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7099" y="935021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20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algn="l"/>
            <a:r>
              <a:rPr lang="en-US"/>
              <a:t>Presented by: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BA23417-A7AE-E763-B12A-38BE5920A19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6741" y="8266321"/>
            <a:ext cx="4333781" cy="1068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Names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DB2E746-738A-C639-B569-1A0C0C37A7C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39819" y="8243434"/>
            <a:ext cx="4333781" cy="1060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Location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EFE39E-5688-E159-CC02-2C15CDA08E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394947"/>
            <a:ext cx="4140200" cy="351917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EADA8E0-94BD-E8D2-56A3-3A0175867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0" y="5259016"/>
            <a:ext cx="5948453" cy="20224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64F2EC-13D5-512F-0D27-E800D2412C42}"/>
              </a:ext>
            </a:extLst>
          </p:cNvPr>
          <p:cNvSpPr txBox="1"/>
          <p:nvPr userDrawn="1"/>
        </p:nvSpPr>
        <p:spPr>
          <a:xfrm>
            <a:off x="10528764" y="5132435"/>
            <a:ext cx="317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>
                <a:latin typeface="Avenir Book" panose="02000503020000020003" pitchFamily="2" charset="0"/>
              </a:rPr>
              <a:t>Sponsored by: </a:t>
            </a:r>
          </a:p>
        </p:txBody>
      </p:sp>
    </p:spTree>
    <p:extLst>
      <p:ext uri="{BB962C8B-B14F-4D97-AF65-F5344CB8AC3E}">
        <p14:creationId xmlns:p14="http://schemas.microsoft.com/office/powerpoint/2010/main" val="284551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E746D341-0E07-2719-0581-4F3A8D227200}"/>
              </a:ext>
            </a:extLst>
          </p:cNvPr>
          <p:cNvSpPr txBox="1">
            <a:spLocks/>
          </p:cNvSpPr>
          <p:nvPr userDrawn="1"/>
        </p:nvSpPr>
        <p:spPr>
          <a:xfrm>
            <a:off x="15163800" y="91824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970ABD-E3A3-CFFF-4EE0-5CEC7601E2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3014418" y="7826371"/>
            <a:ext cx="4359182" cy="441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Tx/>
              <a:buNone/>
              <a:defRPr sz="2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DEE85D45-8DDD-ABDE-D4B1-702958D69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27301" y="9325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Tx/>
              <a:buNone/>
              <a:defRPr sz="20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1D8780B-1DD2-D718-F8C3-E7010CC848B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941341" y="7826371"/>
            <a:ext cx="4359182" cy="441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sz="2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983035"/>
            <a:ext cx="13411200" cy="2022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F1BCC81E-37E6-35D5-6ED3-52D504655367}"/>
              </a:ext>
            </a:extLst>
          </p:cNvPr>
          <p:cNvSpPr/>
          <p:nvPr userDrawn="1"/>
        </p:nvSpPr>
        <p:spPr>
          <a:xfrm>
            <a:off x="8556216" y="3238500"/>
            <a:ext cx="1175568" cy="137659"/>
          </a:xfrm>
          <a:prstGeom prst="rect">
            <a:avLst/>
          </a:prstGeom>
          <a:gradFill>
            <a:gsLst>
              <a:gs pos="0">
                <a:srgbClr val="0069B0"/>
              </a:gs>
              <a:gs pos="100000">
                <a:srgbClr val="005D00"/>
              </a:gs>
            </a:gsLst>
            <a:lin ang="2700000" scaled="0"/>
          </a:gradFill>
          <a:ln>
            <a:solidFill>
              <a:srgbClr val="0033CB"/>
            </a:solidFill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543300"/>
            <a:ext cx="114300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F41D242B-C97B-85A1-207C-F4E33600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7099" y="935021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20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algn="l"/>
            <a:r>
              <a:rPr lang="en-US"/>
              <a:t>Presented by: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BA23417-A7AE-E763-B12A-38BE5920A19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6741" y="8266321"/>
            <a:ext cx="4333781" cy="1068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Names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DB2E746-738A-C639-B569-1A0C0C37A7C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39819" y="8243434"/>
            <a:ext cx="4333781" cy="1060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Location </a:t>
            </a:r>
          </a:p>
        </p:txBody>
      </p:sp>
    </p:spTree>
    <p:extLst>
      <p:ext uri="{BB962C8B-B14F-4D97-AF65-F5344CB8AC3E}">
        <p14:creationId xmlns:p14="http://schemas.microsoft.com/office/powerpoint/2010/main" val="174226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>
            <a:extLst>
              <a:ext uri="{FF2B5EF4-FFF2-40B4-BE49-F238E27FC236}">
                <a16:creationId xmlns:a16="http://schemas.microsoft.com/office/drawing/2014/main" id="{EE2FB79A-9034-3B9A-3E6F-2AA33D0C7215}"/>
              </a:ext>
            </a:extLst>
          </p:cNvPr>
          <p:cNvSpPr/>
          <p:nvPr userDrawn="1"/>
        </p:nvSpPr>
        <p:spPr>
          <a:xfrm>
            <a:off x="8556216" y="5055621"/>
            <a:ext cx="1175568" cy="137659"/>
          </a:xfrm>
          <a:prstGeom prst="rect">
            <a:avLst/>
          </a:prstGeom>
          <a:solidFill>
            <a:srgbClr val="005D00"/>
          </a:solidFill>
        </p:spPr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FB45BC-43B2-78E5-9E50-E34D50E8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34" y="3741658"/>
            <a:ext cx="16416866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D60FDE-136F-90DD-2C09-296D1307A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5105919"/>
            <a:ext cx="6400800" cy="8269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5E597-1CFA-BAE1-0E48-60799C2DB41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63191" y="6170821"/>
            <a:ext cx="6161617" cy="116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EC50641F-2FDE-0359-17A2-7A0A76F84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7099" y="935021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algn="l"/>
            <a:r>
              <a:rPr lang="en-US"/>
              <a:t>Presented by: 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E9B437A-F23D-3A4E-0876-09FE5EA27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27301" y="9325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27AC26B1-D613-0F39-36EF-6F406BD0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6" y="342900"/>
            <a:ext cx="16416866" cy="1143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A802126B-5F3F-ECDF-9EB7-C86641B50086}"/>
              </a:ext>
            </a:extLst>
          </p:cNvPr>
          <p:cNvSpPr/>
          <p:nvPr userDrawn="1"/>
        </p:nvSpPr>
        <p:spPr>
          <a:xfrm>
            <a:off x="8556216" y="1485900"/>
            <a:ext cx="1175568" cy="137659"/>
          </a:xfrm>
          <a:prstGeom prst="rect">
            <a:avLst/>
          </a:prstGeom>
          <a:gradFill>
            <a:gsLst>
              <a:gs pos="0">
                <a:srgbClr val="0069B0"/>
              </a:gs>
              <a:gs pos="100000">
                <a:srgbClr val="005D00"/>
              </a:gs>
            </a:gsLst>
            <a:lin ang="2700000" scaled="0"/>
          </a:gradFill>
        </p:spPr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EC50641F-2FDE-0359-17A2-7A0A76F84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7099" y="935021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algn="l"/>
            <a:r>
              <a:rPr lang="en-US"/>
              <a:t>Presented by: 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E9B437A-F23D-3A4E-0876-09FE5EA27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27301" y="9325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4628994-AB73-8991-56C2-D484730F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566" y="1722561"/>
            <a:ext cx="16416867" cy="7451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Parallelogram 7">
            <a:extLst>
              <a:ext uri="{FF2B5EF4-FFF2-40B4-BE49-F238E27FC236}">
                <a16:creationId xmlns:a16="http://schemas.microsoft.com/office/drawing/2014/main" id="{594DA114-DC23-F1BD-C5C2-25A7A26D771F}"/>
              </a:ext>
            </a:extLst>
          </p:cNvPr>
          <p:cNvSpPr/>
          <p:nvPr userDrawn="1"/>
        </p:nvSpPr>
        <p:spPr>
          <a:xfrm rot="16200000">
            <a:off x="17410176" y="343921"/>
            <a:ext cx="992641" cy="381000"/>
          </a:xfrm>
          <a:custGeom>
            <a:avLst/>
            <a:gdLst>
              <a:gd name="connsiteX0" fmla="*/ 0 w 914400"/>
              <a:gd name="connsiteY0" fmla="*/ 381000 h 381000"/>
              <a:gd name="connsiteX1" fmla="*/ 95250 w 914400"/>
              <a:gd name="connsiteY1" fmla="*/ 0 h 381000"/>
              <a:gd name="connsiteX2" fmla="*/ 914400 w 914400"/>
              <a:gd name="connsiteY2" fmla="*/ 0 h 381000"/>
              <a:gd name="connsiteX3" fmla="*/ 819150 w 914400"/>
              <a:gd name="connsiteY3" fmla="*/ 381000 h 381000"/>
              <a:gd name="connsiteX4" fmla="*/ 0 w 914400"/>
              <a:gd name="connsiteY4" fmla="*/ 381000 h 381000"/>
              <a:gd name="connsiteX0" fmla="*/ 308882 w 1223282"/>
              <a:gd name="connsiteY0" fmla="*/ 381000 h 381000"/>
              <a:gd name="connsiteX1" fmla="*/ 0 w 1223282"/>
              <a:gd name="connsiteY1" fmla="*/ 16329 h 381000"/>
              <a:gd name="connsiteX2" fmla="*/ 1223282 w 1223282"/>
              <a:gd name="connsiteY2" fmla="*/ 0 h 381000"/>
              <a:gd name="connsiteX3" fmla="*/ 1128032 w 1223282"/>
              <a:gd name="connsiteY3" fmla="*/ 381000 h 381000"/>
              <a:gd name="connsiteX4" fmla="*/ 308882 w 1223282"/>
              <a:gd name="connsiteY4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282" h="381000">
                <a:moveTo>
                  <a:pt x="308882" y="381000"/>
                </a:moveTo>
                <a:lnTo>
                  <a:pt x="0" y="16329"/>
                </a:lnTo>
                <a:lnTo>
                  <a:pt x="1223282" y="0"/>
                </a:lnTo>
                <a:lnTo>
                  <a:pt x="1128032" y="381000"/>
                </a:lnTo>
                <a:lnTo>
                  <a:pt x="308882" y="381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7">
            <a:extLst>
              <a:ext uri="{FF2B5EF4-FFF2-40B4-BE49-F238E27FC236}">
                <a16:creationId xmlns:a16="http://schemas.microsoft.com/office/drawing/2014/main" id="{26661677-B09A-03A8-B9F0-A38FF6301F02}"/>
              </a:ext>
            </a:extLst>
          </p:cNvPr>
          <p:cNvSpPr/>
          <p:nvPr userDrawn="1"/>
        </p:nvSpPr>
        <p:spPr>
          <a:xfrm>
            <a:off x="16666779" y="114300"/>
            <a:ext cx="1350282" cy="381000"/>
          </a:xfrm>
          <a:custGeom>
            <a:avLst/>
            <a:gdLst>
              <a:gd name="connsiteX0" fmla="*/ 0 w 914400"/>
              <a:gd name="connsiteY0" fmla="*/ 381000 h 381000"/>
              <a:gd name="connsiteX1" fmla="*/ 95250 w 914400"/>
              <a:gd name="connsiteY1" fmla="*/ 0 h 381000"/>
              <a:gd name="connsiteX2" fmla="*/ 914400 w 914400"/>
              <a:gd name="connsiteY2" fmla="*/ 0 h 381000"/>
              <a:gd name="connsiteX3" fmla="*/ 819150 w 914400"/>
              <a:gd name="connsiteY3" fmla="*/ 381000 h 381000"/>
              <a:gd name="connsiteX4" fmla="*/ 0 w 914400"/>
              <a:gd name="connsiteY4" fmla="*/ 381000 h 381000"/>
              <a:gd name="connsiteX0" fmla="*/ 308882 w 1223282"/>
              <a:gd name="connsiteY0" fmla="*/ 381000 h 381000"/>
              <a:gd name="connsiteX1" fmla="*/ 0 w 1223282"/>
              <a:gd name="connsiteY1" fmla="*/ 16329 h 381000"/>
              <a:gd name="connsiteX2" fmla="*/ 1223282 w 1223282"/>
              <a:gd name="connsiteY2" fmla="*/ 0 h 381000"/>
              <a:gd name="connsiteX3" fmla="*/ 1128032 w 1223282"/>
              <a:gd name="connsiteY3" fmla="*/ 381000 h 381000"/>
              <a:gd name="connsiteX4" fmla="*/ 308882 w 1223282"/>
              <a:gd name="connsiteY4" fmla="*/ 381000 h 381000"/>
              <a:gd name="connsiteX0" fmla="*/ 435882 w 1350282"/>
              <a:gd name="connsiteY0" fmla="*/ 381000 h 381000"/>
              <a:gd name="connsiteX1" fmla="*/ 0 w 1350282"/>
              <a:gd name="connsiteY1" fmla="*/ 29029 h 381000"/>
              <a:gd name="connsiteX2" fmla="*/ 1350282 w 1350282"/>
              <a:gd name="connsiteY2" fmla="*/ 0 h 381000"/>
              <a:gd name="connsiteX3" fmla="*/ 1255032 w 1350282"/>
              <a:gd name="connsiteY3" fmla="*/ 381000 h 381000"/>
              <a:gd name="connsiteX4" fmla="*/ 435882 w 1350282"/>
              <a:gd name="connsiteY4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0282" h="381000">
                <a:moveTo>
                  <a:pt x="435882" y="381000"/>
                </a:moveTo>
                <a:lnTo>
                  <a:pt x="0" y="29029"/>
                </a:lnTo>
                <a:lnTo>
                  <a:pt x="1350282" y="0"/>
                </a:lnTo>
                <a:lnTo>
                  <a:pt x="1255032" y="381000"/>
                </a:lnTo>
                <a:lnTo>
                  <a:pt x="435882" y="381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BCE2D-9C38-B3FA-7745-1F56E9BC0A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952" y="19252"/>
            <a:ext cx="1600200" cy="13601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AD488AD-172F-A9BD-3715-DD05E13B5A2D}"/>
              </a:ext>
            </a:extLst>
          </p:cNvPr>
          <p:cNvSpPr/>
          <p:nvPr userDrawn="1"/>
        </p:nvSpPr>
        <p:spPr>
          <a:xfrm>
            <a:off x="353040" y="338173"/>
            <a:ext cx="17581920" cy="9610655"/>
          </a:xfrm>
          <a:prstGeom prst="rect">
            <a:avLst/>
          </a:prstGeom>
          <a:gradFill flip="none" rotWithShape="1">
            <a:gsLst>
              <a:gs pos="0">
                <a:srgbClr val="0069B0"/>
              </a:gs>
              <a:gs pos="100000">
                <a:srgbClr val="005D00"/>
              </a:gs>
            </a:gsLst>
            <a:lin ang="2700000" scaled="0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2000">
                  <a:schemeClr val="accent1">
                    <a:lumMod val="45000"/>
                    <a:lumOff val="55000"/>
                  </a:schemeClr>
                </a:gs>
                <a:gs pos="6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utoShape 2">
            <a:extLst>
              <a:ext uri="{FF2B5EF4-FFF2-40B4-BE49-F238E27FC236}">
                <a16:creationId xmlns:a16="http://schemas.microsoft.com/office/drawing/2014/main" id="{37D0856D-030C-788D-0B3D-CA9D2E07FDDF}"/>
              </a:ext>
            </a:extLst>
          </p:cNvPr>
          <p:cNvSpPr/>
          <p:nvPr userDrawn="1"/>
        </p:nvSpPr>
        <p:spPr>
          <a:xfrm>
            <a:off x="548705" y="489635"/>
            <a:ext cx="17190590" cy="9307728"/>
          </a:xfrm>
          <a:prstGeom prst="rect">
            <a:avLst/>
          </a:prstGeom>
          <a:solidFill>
            <a:srgbClr val="EFEFEF"/>
          </a:solidFill>
          <a:ln w="101600">
            <a:noFill/>
          </a:ln>
        </p:spPr>
        <p:txBody>
          <a:bodyPr/>
          <a:lstStyle/>
          <a:p>
            <a:pPr algn="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567" y="647700"/>
            <a:ext cx="164168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6" y="2248848"/>
            <a:ext cx="16416867" cy="692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7099" y="935021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algn="l"/>
            <a:r>
              <a:rPr lang="en-US"/>
              <a:t>Presented by: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27301" y="9325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4" r:id="rId4"/>
    <p:sldLayoutId id="2147483655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80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JaYwJnfG48" TargetMode="Externa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-JaYwJnfG48?feature=oembed" TargetMode="Externa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C67F-6708-068A-3BB6-96CDF641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ERU High-Level Processing </a:t>
            </a:r>
            <a:r>
              <a:rPr lang="en-US" sz="5400">
                <a:latin typeface="Century Gothic"/>
              </a:rPr>
              <a:t>–</a:t>
            </a:r>
            <a:r>
              <a:rPr lang="en-US" sz="5400"/>
              <a:t> </a:t>
            </a:r>
            <a:r>
              <a:rPr lang="en-US" sz="5400">
                <a:latin typeface="Century Gothic"/>
              </a:rPr>
              <a:t>Object Detection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6E0DA-21A0-06B5-351C-0D396F5DD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1038" y="9322339"/>
            <a:ext cx="4470709" cy="365125"/>
          </a:xfrm>
        </p:spPr>
        <p:txBody>
          <a:bodyPr/>
          <a:lstStyle/>
          <a:p>
            <a:pPr algn="l"/>
            <a:r>
              <a:rPr lang="en-US">
                <a:latin typeface="Avenir Book"/>
              </a:rPr>
              <a:t>Presented by: Jihun Choi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D9B11-4D37-FA06-4E9F-577A5AB66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C3479A6F-B6A6-F42E-3893-0172000F605C}"/>
              </a:ext>
            </a:extLst>
          </p:cNvPr>
          <p:cNvSpPr txBox="1">
            <a:spLocks/>
          </p:cNvSpPr>
          <p:nvPr/>
        </p:nvSpPr>
        <p:spPr>
          <a:xfrm>
            <a:off x="747795" y="2083638"/>
            <a:ext cx="8156545" cy="1768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+mn-lt"/>
              </a:rPr>
              <a:t>Hardware/Software tools utilized</a:t>
            </a:r>
          </a:p>
          <a:p>
            <a:pPr lvl="1"/>
            <a:r>
              <a:rPr lang="en-US" sz="2000">
                <a:latin typeface="+mn-lt"/>
              </a:rPr>
              <a:t>Raspberry Pi 4, HD USB webcam (CV2), Google coral edge TPU</a:t>
            </a:r>
          </a:p>
          <a:p>
            <a:pPr lvl="1"/>
            <a:r>
              <a:rPr lang="en-US" sz="2000">
                <a:latin typeface="+mn-lt"/>
              </a:rPr>
              <a:t>Ubuntu 20.04, Google </a:t>
            </a:r>
            <a:r>
              <a:rPr lang="en-US" sz="2000" err="1">
                <a:latin typeface="+mn-lt"/>
              </a:rPr>
              <a:t>Colab</a:t>
            </a:r>
            <a:r>
              <a:rPr lang="en-US" sz="2000">
                <a:latin typeface="+mn-lt"/>
              </a:rPr>
              <a:t>, </a:t>
            </a:r>
            <a:r>
              <a:rPr lang="en-US" sz="2000" err="1">
                <a:latin typeface="+mn-lt"/>
              </a:rPr>
              <a:t>TFLite</a:t>
            </a:r>
            <a:r>
              <a:rPr lang="en-US" sz="2000">
                <a:latin typeface="+mn-lt"/>
              </a:rPr>
              <a:t>, </a:t>
            </a:r>
            <a:r>
              <a:rPr lang="en-US" sz="2000" err="1">
                <a:latin typeface="+mn-lt"/>
              </a:rPr>
              <a:t>LabelIMG</a:t>
            </a:r>
            <a:r>
              <a:rPr lang="en-US" sz="2000">
                <a:latin typeface="+mn-lt"/>
              </a:rPr>
              <a:t>, Python3.8</a:t>
            </a:r>
          </a:p>
          <a:p>
            <a:pPr lvl="1"/>
            <a:r>
              <a:rPr lang="en-US" sz="2000" err="1">
                <a:latin typeface="+mn-lt"/>
              </a:rPr>
              <a:t>PiicoDev</a:t>
            </a:r>
            <a:r>
              <a:rPr lang="en-US" sz="2000">
                <a:latin typeface="+mn-lt"/>
              </a:rPr>
              <a:t> Laser Distance Sensor</a:t>
            </a:r>
          </a:p>
          <a:p>
            <a:pPr lvl="1"/>
            <a:endParaRPr lang="en-US" sz="1600">
              <a:latin typeface="+mn-lt"/>
            </a:endParaRPr>
          </a:p>
          <a:p>
            <a:pPr marL="0" indent="0">
              <a:buNone/>
            </a:pPr>
            <a:endParaRPr lang="en-US" sz="2400" b="1">
              <a:latin typeface="+mn-lt"/>
            </a:endParaRPr>
          </a:p>
          <a:p>
            <a:pPr>
              <a:buFontTx/>
              <a:buChar char="-"/>
            </a:pPr>
            <a:endParaRPr lang="en-US" sz="2400" b="1">
              <a:latin typeface="+mn-lt"/>
            </a:endParaRPr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6F418506-BD5E-30CC-77C3-31431010844A}"/>
              </a:ext>
            </a:extLst>
          </p:cNvPr>
          <p:cNvSpPr txBox="1">
            <a:spLocks/>
          </p:cNvSpPr>
          <p:nvPr/>
        </p:nvSpPr>
        <p:spPr>
          <a:xfrm>
            <a:off x="744076" y="3954936"/>
            <a:ext cx="8058008" cy="24386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+mn-lt"/>
              </a:rPr>
              <a:t>Network </a:t>
            </a:r>
          </a:p>
          <a:p>
            <a:pPr lvl="1"/>
            <a:r>
              <a:rPr lang="en-US" sz="2000">
                <a:latin typeface="+mn-lt"/>
              </a:rPr>
              <a:t>Efficientdet_lite_0(current), possibly 0~2 can be used.</a:t>
            </a:r>
          </a:p>
          <a:p>
            <a:pPr lvl="1"/>
            <a:r>
              <a:rPr lang="en-US" sz="2000">
                <a:latin typeface="Candara" panose="020E0502030303020204"/>
              </a:rPr>
              <a:t>Originally trained on COCO(Common Objects in Context) 2017 dataset, optimized for </a:t>
            </a:r>
            <a:r>
              <a:rPr lang="en-US" sz="2000" err="1">
                <a:latin typeface="Candara"/>
              </a:rPr>
              <a:t>TFLite</a:t>
            </a:r>
            <a:r>
              <a:rPr lang="en-US" sz="2000">
                <a:latin typeface="Candara"/>
              </a:rPr>
              <a:t>, designed for performance on mobile CPU, GPU, and </a:t>
            </a:r>
            <a:r>
              <a:rPr lang="en-US" sz="2000" err="1">
                <a:latin typeface="Candara"/>
              </a:rPr>
              <a:t>EdgeTPU</a:t>
            </a:r>
            <a:r>
              <a:rPr lang="en-US" sz="2000">
                <a:latin typeface="Candara"/>
              </a:rPr>
              <a:t>. </a:t>
            </a:r>
            <a:endParaRPr lang="en-US" sz="2000">
              <a:latin typeface="Avenir Book"/>
            </a:endParaRPr>
          </a:p>
          <a:p>
            <a:pPr lvl="1"/>
            <a:r>
              <a:rPr lang="en-US" sz="2000">
                <a:latin typeface="+mn-lt"/>
              </a:rPr>
              <a:t>Retrained through Google </a:t>
            </a:r>
            <a:r>
              <a:rPr lang="en-US" sz="2000" err="1">
                <a:latin typeface="+mn-lt"/>
              </a:rPr>
              <a:t>Colab</a:t>
            </a:r>
            <a:r>
              <a:rPr lang="en-US" sz="2000">
                <a:latin typeface="+mn-lt"/>
              </a:rPr>
              <a:t> using custom dataset (hiker, package, cone, and box).</a:t>
            </a:r>
          </a:p>
          <a:p>
            <a:pPr lvl="1"/>
            <a:endParaRPr lang="en-US" sz="2000">
              <a:latin typeface="+mn-lt"/>
            </a:endParaRPr>
          </a:p>
          <a:p>
            <a:pPr lvl="1"/>
            <a:endParaRPr lang="en-US" sz="1600">
              <a:latin typeface="+mn-lt"/>
            </a:endParaRPr>
          </a:p>
          <a:p>
            <a:pPr marL="0" indent="0">
              <a:buNone/>
            </a:pPr>
            <a:endParaRPr lang="en-US" sz="2400" b="1">
              <a:latin typeface="Candara"/>
            </a:endParaRPr>
          </a:p>
          <a:p>
            <a:pPr>
              <a:buFontTx/>
              <a:buChar char="-"/>
            </a:pPr>
            <a:endParaRPr lang="en-US" sz="2400" b="1">
              <a:latin typeface="+mn-lt"/>
            </a:endParaRPr>
          </a:p>
        </p:txBody>
      </p:sp>
      <p:pic>
        <p:nvPicPr>
          <p:cNvPr id="9" name="Picture 9" descr="A picture containing turner&#10;&#10;Description automatically generated">
            <a:extLst>
              <a:ext uri="{FF2B5EF4-FFF2-40B4-BE49-F238E27FC236}">
                <a16:creationId xmlns:a16="http://schemas.microsoft.com/office/drawing/2014/main" id="{0B9987EE-42FE-388C-98C1-8264FB5C1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638" y="7427513"/>
            <a:ext cx="3183779" cy="1893543"/>
          </a:xfrm>
          <a:prstGeom prst="rect">
            <a:avLst/>
          </a:prstGeom>
        </p:spPr>
      </p:pic>
      <p:pic>
        <p:nvPicPr>
          <p:cNvPr id="10" name="Picture 12" descr="Diagram&#10;&#10;Description automatically generated">
            <a:extLst>
              <a:ext uri="{FF2B5EF4-FFF2-40B4-BE49-F238E27FC236}">
                <a16:creationId xmlns:a16="http://schemas.microsoft.com/office/drawing/2014/main" id="{6CEE66D0-5D52-B708-1368-47A3026B9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536" y="3057516"/>
            <a:ext cx="2103567" cy="1672703"/>
          </a:xfrm>
          <a:prstGeom prst="rect">
            <a:avLst/>
          </a:prstGeom>
        </p:spPr>
      </p:pic>
      <p:pic>
        <p:nvPicPr>
          <p:cNvPr id="16" name="Picture 16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1DB0A00A-C546-4135-EDE6-9379EED4A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14865" y="4269365"/>
            <a:ext cx="2806532" cy="1970000"/>
          </a:xfrm>
        </p:spPr>
      </p:pic>
      <p:pic>
        <p:nvPicPr>
          <p:cNvPr id="17" name="Picture 18" descr="A picture containing text, camera, light, projector&#10;&#10;Description automatically generated">
            <a:extLst>
              <a:ext uri="{FF2B5EF4-FFF2-40B4-BE49-F238E27FC236}">
                <a16:creationId xmlns:a16="http://schemas.microsoft.com/office/drawing/2014/main" id="{20680525-9F39-24EE-4BB4-E16B0707F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4297" y="1398670"/>
            <a:ext cx="1965923" cy="1650613"/>
          </a:xfrm>
          <a:prstGeom prst="rect">
            <a:avLst/>
          </a:prstGeom>
        </p:spPr>
      </p:pic>
      <p:pic>
        <p:nvPicPr>
          <p:cNvPr id="23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CB267696-E48A-850D-C906-B4B48A73E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7663" y="1334561"/>
            <a:ext cx="1247775" cy="819150"/>
          </a:xfrm>
          <a:prstGeom prst="rect">
            <a:avLst/>
          </a:prstGeom>
        </p:spPr>
      </p:pic>
      <p:pic>
        <p:nvPicPr>
          <p:cNvPr id="24" name="Picture 24" descr="A picture containing brick, building material, box, container&#10;&#10;Description automatically generated">
            <a:extLst>
              <a:ext uri="{FF2B5EF4-FFF2-40B4-BE49-F238E27FC236}">
                <a16:creationId xmlns:a16="http://schemas.microsoft.com/office/drawing/2014/main" id="{08B44A86-1C6C-3E81-9E29-84E589BB44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27051" y="1259194"/>
            <a:ext cx="1201480" cy="1201480"/>
          </a:xfrm>
          <a:prstGeom prst="rect">
            <a:avLst/>
          </a:prstGeom>
        </p:spPr>
      </p:pic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D2C0E00B-7C89-A7CF-9955-36C787B2E1D0}"/>
              </a:ext>
            </a:extLst>
          </p:cNvPr>
          <p:cNvSpPr/>
          <p:nvPr/>
        </p:nvSpPr>
        <p:spPr>
          <a:xfrm rot="2220000">
            <a:off x="10934866" y="4104622"/>
            <a:ext cx="706640" cy="2280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DA784985-57B5-8958-5002-383405E34367}"/>
              </a:ext>
            </a:extLst>
          </p:cNvPr>
          <p:cNvSpPr/>
          <p:nvPr/>
        </p:nvSpPr>
        <p:spPr>
          <a:xfrm rot="5400000">
            <a:off x="12864483" y="6719069"/>
            <a:ext cx="877434" cy="2412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0D4F7327-4DEB-B0B2-C419-7AA10F8543F6}"/>
              </a:ext>
            </a:extLst>
          </p:cNvPr>
          <p:cNvSpPr txBox="1">
            <a:spLocks/>
          </p:cNvSpPr>
          <p:nvPr/>
        </p:nvSpPr>
        <p:spPr>
          <a:xfrm>
            <a:off x="656016" y="6652012"/>
            <a:ext cx="7659289" cy="207554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+mn-lt"/>
              </a:rPr>
              <a:t>Implementation</a:t>
            </a:r>
          </a:p>
          <a:p>
            <a:pPr lvl="1"/>
            <a:r>
              <a:rPr lang="en-US" sz="2000">
                <a:latin typeface="+mn-lt"/>
              </a:rPr>
              <a:t>Upon detecting obstacle, I/O signal is sent from inference python script </a:t>
            </a:r>
          </a:p>
          <a:p>
            <a:pPr lvl="1"/>
            <a:r>
              <a:rPr lang="en-US" sz="2000">
                <a:latin typeface="+mn-lt"/>
              </a:rPr>
              <a:t>FPS(Frames per second) and Distance (in mm) printed on live camera screen</a:t>
            </a:r>
          </a:p>
          <a:p>
            <a:pPr lvl="1"/>
            <a:r>
              <a:rPr lang="en-US" sz="2000">
                <a:latin typeface="+mn-lt"/>
              </a:rPr>
              <a:t>Signals will be packaged and interpreted via ROS</a:t>
            </a:r>
          </a:p>
          <a:p>
            <a:pPr lvl="1">
              <a:buFont typeface="Arial" pitchFamily="34" charset="0"/>
              <a:buChar char="–"/>
            </a:pPr>
            <a:endParaRPr lang="en-US" sz="1600">
              <a:latin typeface="+mn-lt"/>
            </a:endParaRPr>
          </a:p>
          <a:p>
            <a:pPr marL="0" indent="0">
              <a:buNone/>
            </a:pPr>
            <a:endParaRPr lang="en-US" sz="2400" b="1">
              <a:latin typeface="+mn-lt"/>
            </a:endParaRPr>
          </a:p>
          <a:p>
            <a:pPr>
              <a:buFontTx/>
              <a:buChar char="-"/>
            </a:pPr>
            <a:endParaRPr lang="en-US" sz="2400" b="1">
              <a:latin typeface="+mn-lt"/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3993D956-EA08-6379-E2AA-82762338096A}"/>
              </a:ext>
            </a:extLst>
          </p:cNvPr>
          <p:cNvSpPr/>
          <p:nvPr/>
        </p:nvSpPr>
        <p:spPr>
          <a:xfrm rot="5400000">
            <a:off x="12838207" y="3631655"/>
            <a:ext cx="877434" cy="2412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C25433A-B64C-DDBC-E089-754F1C991221}"/>
              </a:ext>
            </a:extLst>
          </p:cNvPr>
          <p:cNvSpPr/>
          <p:nvPr/>
        </p:nvSpPr>
        <p:spPr>
          <a:xfrm rot="4440000">
            <a:off x="14963599" y="1605016"/>
            <a:ext cx="198973" cy="606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1ABE575E-AC1D-756D-5DEE-0E9776A7FA3E}"/>
              </a:ext>
            </a:extLst>
          </p:cNvPr>
          <p:cNvSpPr/>
          <p:nvPr/>
        </p:nvSpPr>
        <p:spPr>
          <a:xfrm rot="-3780000">
            <a:off x="11797357" y="1605016"/>
            <a:ext cx="198973" cy="606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E952783E-800C-E9A5-48F5-DB98B2D5B1A0}"/>
              </a:ext>
            </a:extLst>
          </p:cNvPr>
          <p:cNvSpPr/>
          <p:nvPr/>
        </p:nvSpPr>
        <p:spPr>
          <a:xfrm>
            <a:off x="14771142" y="5024277"/>
            <a:ext cx="706640" cy="2280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DDC1BDB-1AB7-5AFD-4424-DE6CFFAEDF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46934" y="4155692"/>
            <a:ext cx="2092544" cy="2028169"/>
          </a:xfrm>
          <a:prstGeom prst="rect">
            <a:avLst/>
          </a:prstGeom>
        </p:spPr>
      </p:pic>
      <p:pic>
        <p:nvPicPr>
          <p:cNvPr id="32" name="Picture 32" descr="Text&#10;&#10;Description automatically generated">
            <a:extLst>
              <a:ext uri="{FF2B5EF4-FFF2-40B4-BE49-F238E27FC236}">
                <a16:creationId xmlns:a16="http://schemas.microsoft.com/office/drawing/2014/main" id="{5BF629B0-13BD-29E0-B18C-20C569CDBE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9811" y="5253858"/>
            <a:ext cx="1733550" cy="1828800"/>
          </a:xfrm>
          <a:prstGeom prst="rect">
            <a:avLst/>
          </a:prstGeom>
        </p:spPr>
      </p:pic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386A7CF0-D2C8-8727-E747-768E2200301D}"/>
              </a:ext>
            </a:extLst>
          </p:cNvPr>
          <p:cNvSpPr/>
          <p:nvPr/>
        </p:nvSpPr>
        <p:spPr>
          <a:xfrm rot="-1620000">
            <a:off x="10921728" y="6127863"/>
            <a:ext cx="706640" cy="2280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5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C67F-6708-068A-3BB6-96CDF641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ERU High-Level Processing </a:t>
            </a:r>
            <a:r>
              <a:rPr lang="en-US" sz="5400">
                <a:latin typeface="Century Gothic"/>
              </a:rPr>
              <a:t>–</a:t>
            </a:r>
            <a:r>
              <a:rPr lang="en-US" sz="5400"/>
              <a:t> </a:t>
            </a:r>
            <a:r>
              <a:rPr lang="en-US" sz="5400">
                <a:latin typeface="Century Gothic"/>
              </a:rPr>
              <a:t>Object Detection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6E0DA-21A0-06B5-351C-0D396F5DD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1038" y="9322339"/>
            <a:ext cx="4470709" cy="365125"/>
          </a:xfrm>
        </p:spPr>
        <p:txBody>
          <a:bodyPr/>
          <a:lstStyle/>
          <a:p>
            <a:pPr algn="l"/>
            <a:r>
              <a:rPr lang="en-US">
                <a:latin typeface="Avenir Book"/>
              </a:rPr>
              <a:t>Presented by: Jihun Choi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D9B11-4D37-FA06-4E9F-577A5AB66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0C111A4-518F-3B61-40ED-2592FFA9A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84" y="1674878"/>
            <a:ext cx="8401755" cy="7469573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F60C605-7F23-DA7A-8F49-050D34A4A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289" y="1728692"/>
            <a:ext cx="8218310" cy="73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C67F-6708-068A-3BB6-96CDF641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ERU High-Level Processing </a:t>
            </a:r>
            <a:r>
              <a:rPr lang="en-US" sz="5400">
                <a:latin typeface="Century Gothic"/>
              </a:rPr>
              <a:t>–</a:t>
            </a:r>
            <a:r>
              <a:rPr lang="en-US" sz="5400"/>
              <a:t> </a:t>
            </a:r>
            <a:r>
              <a:rPr lang="en-US" sz="5400">
                <a:latin typeface="Century Gothic"/>
              </a:rPr>
              <a:t>Object Detection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6E0DA-21A0-06B5-351C-0D396F5DD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1038" y="9322339"/>
            <a:ext cx="4470709" cy="365125"/>
          </a:xfrm>
        </p:spPr>
        <p:txBody>
          <a:bodyPr/>
          <a:lstStyle/>
          <a:p>
            <a:pPr algn="l"/>
            <a:r>
              <a:rPr lang="en-US">
                <a:latin typeface="Avenir Book"/>
              </a:rPr>
              <a:t>Presented by: Jihun Choi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D9B11-4D37-FA06-4E9F-577A5AB66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6F418506-BD5E-30CC-77C3-31431010844A}"/>
              </a:ext>
            </a:extLst>
          </p:cNvPr>
          <p:cNvSpPr txBox="1">
            <a:spLocks/>
          </p:cNvSpPr>
          <p:nvPr/>
        </p:nvSpPr>
        <p:spPr>
          <a:xfrm>
            <a:off x="1596125" y="2175207"/>
            <a:ext cx="9055400" cy="4497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n-lt"/>
              </a:rPr>
              <a:t>Wireless Video Transmission using NDI</a:t>
            </a:r>
          </a:p>
          <a:p>
            <a:pPr lvl="1"/>
            <a:r>
              <a:rPr lang="en-US" sz="2000" dirty="0">
                <a:latin typeface="+mn-lt"/>
              </a:rPr>
              <a:t>FPS measured: About 15~17, max 20</a:t>
            </a:r>
          </a:p>
          <a:p>
            <a:pPr marL="457200" lvl="1" indent="0">
              <a:buNone/>
            </a:pPr>
            <a:endParaRPr lang="en-US" sz="2000" dirty="0">
              <a:latin typeface="+mn-lt"/>
            </a:endParaRPr>
          </a:p>
          <a:p>
            <a:pPr lvl="1"/>
            <a:endParaRPr lang="en-US" sz="2000" dirty="0">
              <a:latin typeface="+mn-lt"/>
            </a:endParaRPr>
          </a:p>
          <a:p>
            <a:r>
              <a:rPr lang="en-US" sz="2600" b="1" dirty="0">
                <a:latin typeface="+mn-lt"/>
              </a:rPr>
              <a:t>NDI Protocol Specifications</a:t>
            </a:r>
          </a:p>
          <a:p>
            <a:pPr lvl="1"/>
            <a:r>
              <a:rPr lang="en-US" sz="1800" dirty="0">
                <a:latin typeface="+mn-lt"/>
              </a:rPr>
              <a:t>By default, it transmits using UDP</a:t>
            </a:r>
          </a:p>
          <a:p>
            <a:pPr lvl="1"/>
            <a:r>
              <a:rPr lang="en-US" sz="1800" dirty="0">
                <a:latin typeface="+mn-lt"/>
              </a:rPr>
              <a:t>Many endpoints can watch the video source on the network</a:t>
            </a:r>
          </a:p>
          <a:p>
            <a:pPr lvl="1"/>
            <a:r>
              <a:rPr lang="en-US" sz="1800" dirty="0">
                <a:latin typeface="+mn-lt"/>
              </a:rPr>
              <a:t>Utilizes </a:t>
            </a:r>
            <a:r>
              <a:rPr lang="en-US" sz="1800" dirty="0" err="1">
                <a:latin typeface="+mn-lt"/>
              </a:rPr>
              <a:t>mDNS</a:t>
            </a:r>
            <a:r>
              <a:rPr lang="en-US" sz="1800" dirty="0">
                <a:latin typeface="+mn-lt"/>
              </a:rPr>
              <a:t> (multicast Domain Name System) to allow for zero configuration discovery</a:t>
            </a: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endParaRPr lang="en-US" sz="2400" b="1" dirty="0">
              <a:latin typeface="Candara"/>
            </a:endParaRPr>
          </a:p>
          <a:p>
            <a:pPr>
              <a:buFontTx/>
              <a:buChar char="-"/>
            </a:pPr>
            <a:endParaRPr lang="en-US" sz="2400" b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72BCAA-0A37-5875-76B7-D7184B9191C6}"/>
              </a:ext>
            </a:extLst>
          </p:cNvPr>
          <p:cNvSpPr txBox="1">
            <a:spLocks/>
          </p:cNvSpPr>
          <p:nvPr/>
        </p:nvSpPr>
        <p:spPr>
          <a:xfrm>
            <a:off x="11275867" y="2061263"/>
            <a:ext cx="5849745" cy="2100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atin typeface="+mn-lt"/>
              </a:rPr>
              <a:t>Demo video Link:</a:t>
            </a:r>
          </a:p>
          <a:p>
            <a:pPr marL="0" indent="0" algn="ctr">
              <a:buNone/>
            </a:pPr>
            <a:r>
              <a:rPr lang="en-US" sz="2400" dirty="0">
                <a:latin typeface="Avenir Book"/>
                <a:hlinkClick r:id="rId3"/>
              </a:rPr>
              <a:t>https://youtu.be/-JaYwJnfG48</a:t>
            </a:r>
            <a:endParaRPr lang="en-US" dirty="0"/>
          </a:p>
          <a:p>
            <a:pPr marL="0" indent="0" algn="ctr">
              <a:buNone/>
            </a:pPr>
            <a:endParaRPr lang="en-US" sz="2400" dirty="0">
              <a:latin typeface="Avenir Book"/>
            </a:endParaRPr>
          </a:p>
          <a:p>
            <a:pPr marL="0" indent="0" algn="ctr">
              <a:buNone/>
            </a:pPr>
            <a:endParaRPr lang="en-US" sz="2400" dirty="0">
              <a:latin typeface="Avenir Book"/>
            </a:endParaRPr>
          </a:p>
          <a:p>
            <a:pPr marL="0" indent="0" algn="ctr">
              <a:buNone/>
            </a:pPr>
            <a:endParaRPr lang="en-US" sz="2400" b="1" dirty="0">
              <a:latin typeface="+mn-lt"/>
            </a:endParaRPr>
          </a:p>
        </p:txBody>
      </p:sp>
      <p:pic>
        <p:nvPicPr>
          <p:cNvPr id="7" name="온라인 미디어 6" title="object detection demo video">
            <a:hlinkClick r:id="" action="ppaction://media"/>
            <a:extLst>
              <a:ext uri="{FF2B5EF4-FFF2-40B4-BE49-F238E27FC236}">
                <a16:creationId xmlns:a16="http://schemas.microsoft.com/office/drawing/2014/main" id="{A718854A-E6D1-24FC-F5A6-B92D9433CB7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441539" y="3398884"/>
            <a:ext cx="7014285" cy="396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7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GCP 2022-23 Slide De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 TEMPLATE" id="{270738EE-B207-45D4-B037-48E656CA7B9F}" vid="{1266263C-2FEE-4E0A-825B-6C5122A6D9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2C1E718B9E8F45A04F511AA7C69C05" ma:contentTypeVersion="6" ma:contentTypeDescription="Create a new document." ma:contentTypeScope="" ma:versionID="f695af9e4bb5ae1e53d833aed65fd6b6">
  <xsd:schema xmlns:xsd="http://www.w3.org/2001/XMLSchema" xmlns:xs="http://www.w3.org/2001/XMLSchema" xmlns:p="http://schemas.microsoft.com/office/2006/metadata/properties" xmlns:ns2="bc2f1161-37da-48e9-969d-ec2c1dcc8ddd" xmlns:ns3="acf52d98-3e42-4b37-8b84-9f4150903b19" targetNamespace="http://schemas.microsoft.com/office/2006/metadata/properties" ma:root="true" ma:fieldsID="df0bc0e0ac302ff173d436adb8d58814" ns2:_="" ns3:_="">
    <xsd:import namespace="bc2f1161-37da-48e9-969d-ec2c1dcc8ddd"/>
    <xsd:import namespace="acf52d98-3e42-4b37-8b84-9f4150903b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f1161-37da-48e9-969d-ec2c1dcc8d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52d98-3e42-4b37-8b84-9f4150903b1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F9432F-8114-4B18-877F-19C2197ABF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D99970-67C4-4783-85B9-AA2D48456ADE}">
  <ds:schemaRefs>
    <ds:schemaRef ds:uri="acf52d98-3e42-4b37-8b84-9f4150903b19"/>
    <ds:schemaRef ds:uri="bc2f1161-37da-48e9-969d-ec2c1dcc8dd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6AE61D4-4D78-44C3-86E7-CB0F8CB74609}">
  <ds:schemaRefs>
    <ds:schemaRef ds:uri="acf52d98-3e42-4b37-8b84-9f4150903b19"/>
    <ds:schemaRef ds:uri="bc2f1161-37da-48e9-969d-ec2c1dcc8dd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TEMPLATE</Template>
  <TotalTime>0</TotalTime>
  <Words>229</Words>
  <Application>Microsoft Office PowerPoint</Application>
  <PresentationFormat>사용자 지정</PresentationFormat>
  <Paragraphs>37</Paragraphs>
  <Slides>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Avenir Book</vt:lpstr>
      <vt:lpstr>Arial</vt:lpstr>
      <vt:lpstr>Calibri</vt:lpstr>
      <vt:lpstr>Candara</vt:lpstr>
      <vt:lpstr>Century Gothic</vt:lpstr>
      <vt:lpstr>NGCP 2022-23 Slide Deck</vt:lpstr>
      <vt:lpstr>ERU High-Level Processing – Object Detection</vt:lpstr>
      <vt:lpstr>ERU High-Level Processing – Object Detection</vt:lpstr>
      <vt:lpstr>ERU High-Level Processing – Object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Northrop Grumman Collaboration Project</dc:title>
  <dc:creator>Oscar Zaragoza-Cuevas</dc:creator>
  <cp:lastModifiedBy>Jihun Choi</cp:lastModifiedBy>
  <cp:revision>4</cp:revision>
  <dcterms:created xsi:type="dcterms:W3CDTF">2022-11-25T21:52:00Z</dcterms:created>
  <dcterms:modified xsi:type="dcterms:W3CDTF">2023-03-14T03:42:26Z</dcterms:modified>
  <dc:identifier>DAFMoy7NtGk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0x0101007A2C1E718B9E8F45A04F511AA7C69C05</vt:lpwstr>
  </property>
</Properties>
</file>