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84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81" r:id="rId22"/>
    <p:sldId id="282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3"/>
    <p:restoredTop sz="94631"/>
  </p:normalViewPr>
  <p:slideViewPr>
    <p:cSldViewPr snapToGrid="0" snapToObjects="1">
      <p:cViewPr varScale="1">
        <p:scale>
          <a:sx n="95" d="100"/>
          <a:sy n="95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415A-8647-2248-BD40-927769871C7C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5D274-17C2-9641-AE27-1DB16FD562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60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3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1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3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2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6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.instacart.com/3-million-instacart-orders-open-sourced-d40d29ead6f2" TargetMode="Externa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Place Solution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Instacart </a:t>
            </a:r>
            <a:r>
              <a:rPr lang="en-US" altLang="ja-JP" dirty="0"/>
              <a:t>Market Basket Analysis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51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</a:t>
            </a:r>
            <a:r>
              <a:rPr lang="en-US" altLang="ja-JP" dirty="0" smtClean="0"/>
              <a:t>Engineering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557" y="1245704"/>
            <a:ext cx="11009243" cy="53437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I made 4 types of features</a:t>
            </a:r>
          </a:p>
          <a:p>
            <a:endParaRPr kumimoji="1"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User</a:t>
            </a:r>
          </a:p>
          <a:p>
            <a:pPr lvl="1"/>
            <a:r>
              <a:rPr lang="en-US" altLang="ja-JP" dirty="0" smtClean="0"/>
              <a:t>What this user like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 smtClean="0"/>
              <a:t>Item</a:t>
            </a:r>
          </a:p>
          <a:p>
            <a:pPr lvl="1"/>
            <a:r>
              <a:rPr lang="en-US" altLang="ja-JP" dirty="0"/>
              <a:t>What this </a:t>
            </a:r>
            <a:r>
              <a:rPr lang="en-US" altLang="ja-JP" dirty="0" smtClean="0"/>
              <a:t>item like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User x Item</a:t>
            </a:r>
          </a:p>
          <a:p>
            <a:pPr lvl="1"/>
            <a:r>
              <a:rPr lang="en-US" altLang="ja-JP" dirty="0" smtClean="0"/>
              <a:t>How do the user feel about the item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 smtClean="0"/>
              <a:t>Datetime</a:t>
            </a:r>
          </a:p>
          <a:p>
            <a:pPr lvl="1"/>
            <a:r>
              <a:rPr lang="en-US" altLang="ja-JP" dirty="0"/>
              <a:t>What this </a:t>
            </a:r>
            <a:r>
              <a:rPr lang="en-US" altLang="ja-JP" dirty="0" smtClean="0"/>
              <a:t>day and hour like</a:t>
            </a:r>
          </a:p>
          <a:p>
            <a:pPr lvl="1"/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*For None model, I can’t use above features except user and datetime. So I convert those to stats(min, mean, max, sum, </a:t>
            </a:r>
            <a:r>
              <a:rPr lang="en-US" altLang="ja-JP" sz="2000" dirty="0" err="1" smtClean="0"/>
              <a:t>std</a:t>
            </a:r>
            <a:r>
              <a:rPr lang="mr-IN" altLang="ja-JP" sz="2000" dirty="0" smtClean="0"/>
              <a:t>…</a:t>
            </a:r>
            <a:r>
              <a:rPr lang="en-US" altLang="ja-JP" sz="2000" dirty="0" smtClean="0"/>
              <a:t>).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087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</a:t>
            </a:r>
            <a:r>
              <a:rPr lang="en-US" altLang="ja-JP" dirty="0" smtClean="0"/>
              <a:t>Importance for reorder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68189"/>
            <a:ext cx="8825821" cy="5738206"/>
          </a:xfrm>
        </p:spPr>
      </p:pic>
    </p:spTree>
    <p:extLst>
      <p:ext uri="{BB962C8B-B14F-4D97-AF65-F5344CB8AC3E}">
        <p14:creationId xmlns:p14="http://schemas.microsoft.com/office/powerpoint/2010/main" val="172717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Importance for </a:t>
            </a:r>
            <a:r>
              <a:rPr lang="en-US" altLang="ja-JP" dirty="0" smtClean="0"/>
              <a:t>None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5" y="990601"/>
            <a:ext cx="8534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 for reorder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Common sense tells me the item bought many times has high probability for reordering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Although the user bought the item many times, there is a timing for not reordering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I could figure out why the user didn’t buy the item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See next page for details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74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ja-JP" dirty="0"/>
              <a:t>u</a:t>
            </a:r>
            <a:r>
              <a:rPr lang="en-US" altLang="ja-JP" dirty="0" smtClean="0"/>
              <a:t>ser_id</a:t>
            </a:r>
            <a:r>
              <a:rPr lang="en-US" altLang="ja-JP" dirty="0"/>
              <a:t>: 54035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62" y="2010876"/>
            <a:ext cx="9751441" cy="48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This user always reorder Cola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But at the order_number=8, the user didn’t reorder Cola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Why didn’t the user reorder Cola?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 guess the user bought Fridge Pack Cola in stead of Cola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Therefore I made some features to catch that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8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4402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5471" y="1439964"/>
            <a:ext cx="11665974" cy="5270551"/>
          </a:xfrm>
        </p:spPr>
        <p:txBody>
          <a:bodyPr/>
          <a:lstStyle/>
          <a:p>
            <a:r>
              <a:rPr kumimoji="1" lang="en-US" altLang="ja-JP" dirty="0" smtClean="0"/>
              <a:t>See this feature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8" y="2112959"/>
            <a:ext cx="7258364" cy="44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days_last_order-max is </a:t>
            </a:r>
            <a:r>
              <a:rPr lang="en-US" altLang="ja-JP" dirty="0"/>
              <a:t>difference between </a:t>
            </a:r>
            <a:r>
              <a:rPr lang="en-US" altLang="ja-JP" dirty="0" smtClean="0"/>
              <a:t>days_since_last_order_this_item</a:t>
            </a:r>
            <a:r>
              <a:rPr lang="en-US" altLang="ja-JP" dirty="0"/>
              <a:t> and </a:t>
            </a:r>
            <a:r>
              <a:rPr lang="en-US" altLang="ja-JP" dirty="0" smtClean="0"/>
              <a:t>useritem_order_days_max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days_since_last_order_this_item </a:t>
            </a:r>
            <a:r>
              <a:rPr lang="en-US" altLang="ja-JP" dirty="0" smtClean="0"/>
              <a:t>is a feature belong to user and item. This means how many days passed since last order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Also, useritem_order_days_max is </a:t>
            </a:r>
            <a:r>
              <a:rPr lang="en-US" altLang="ja-JP" dirty="0"/>
              <a:t>a feature belong to user and item. This means </a:t>
            </a:r>
            <a:r>
              <a:rPr lang="en-US" altLang="ja-JP" dirty="0" smtClean="0"/>
              <a:t>max span(day) of order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For more detail, see the next page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87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1304" y="1690688"/>
            <a:ext cx="11022496" cy="492214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See the index 0, this means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the user bought this item 14 days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ago, and max span is 30 days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en-US" altLang="ja-JP" sz="2400" dirty="0" smtClean="0"/>
              <a:t>So I think this feature says if the user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   is bored or not by that item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3" y="1537252"/>
            <a:ext cx="5783857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4312" y="1497496"/>
            <a:ext cx="10969487" cy="489150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We already know </a:t>
            </a:r>
            <a:r>
              <a:rPr lang="en-US" altLang="ja-JP" sz="2400" dirty="0"/>
              <a:t>Fruits are reordered more frequently than </a:t>
            </a:r>
            <a:r>
              <a:rPr lang="en-US" altLang="ja-JP" sz="2400" dirty="0" smtClean="0"/>
              <a:t>vegetables(</a:t>
            </a:r>
            <a:r>
              <a:rPr lang="en-US" altLang="ja-JP" sz="2400" dirty="0" smtClean="0">
                <a:hlinkClick r:id="rId2"/>
              </a:rPr>
              <a:t>3 Million Instacart Orders, Open Sourced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So I’d like to know how often?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And made this feature</a:t>
            </a:r>
          </a:p>
          <a:p>
            <a:endParaRPr lang="en-US" altLang="ja-JP" sz="2400" dirty="0" smtClean="0"/>
          </a:p>
          <a:p>
            <a:r>
              <a:rPr lang="en-US" altLang="ja-JP" sz="2400" dirty="0"/>
              <a:t>This </a:t>
            </a:r>
            <a:r>
              <a:rPr lang="en-US" altLang="ja-JP" sz="2400" dirty="0" smtClean="0"/>
              <a:t>item_10to1_ratio means </a:t>
            </a:r>
            <a:r>
              <a:rPr kumimoji="1" lang="en-US" altLang="ja-JP" sz="2400" dirty="0" smtClean="0"/>
              <a:t>what’s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the reorder ratio after ordered(1) </a:t>
            </a:r>
          </a:p>
          <a:p>
            <a:pPr marL="0" indent="0">
              <a:buNone/>
            </a:pPr>
            <a:r>
              <a:rPr kumimoji="1" lang="en-US" altLang="ja-JP" sz="2400" dirty="0" smtClean="0"/>
              <a:t>   and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not ordered(0)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56" y="2172527"/>
            <a:ext cx="5446643" cy="3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My Background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Problem Overview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Main Approach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Feature </a:t>
            </a:r>
            <a:r>
              <a:rPr lang="en-US" altLang="ja-JP" dirty="0" smtClean="0"/>
              <a:t>Engineering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Feature Importance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Important Findings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F1 </a:t>
            </a:r>
            <a:r>
              <a:rPr lang="en-US" altLang="ja-JP" dirty="0" smtClean="0"/>
              <a:t>maximization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096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 for None </a:t>
            </a:r>
            <a:r>
              <a:rPr lang="en-US" altLang="ja-JP" dirty="0"/>
              <a:t>-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783" y="1325563"/>
            <a:ext cx="11155017" cy="48514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useritem_sum_pos_cart is made by summing up </a:t>
            </a:r>
            <a:r>
              <a:rPr kumimoji="1" lang="en-US" altLang="ja-JP" sz="2400" dirty="0" smtClean="0"/>
              <a:t>the pos_cart by user and item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So useritem_sum_pos_cart-mean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is mean of above by user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 smtClean="0"/>
              <a:t>This feature says the user who didn’t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buy many items all at once would be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None</a:t>
            </a:r>
          </a:p>
          <a:p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40" y="2036521"/>
            <a:ext cx="6022460" cy="41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Findings for None -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791" y="1325563"/>
            <a:ext cx="11102009" cy="513004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total_buy is number of total order</a:t>
            </a:r>
          </a:p>
          <a:p>
            <a:endParaRPr lang="en-US" altLang="ja-JP" sz="2400" dirty="0" smtClean="0"/>
          </a:p>
          <a:p>
            <a:r>
              <a:rPr kumimoji="1" lang="en-US" altLang="ja-JP" sz="2400" dirty="0" smtClean="0"/>
              <a:t>If userA bought itemA 3 times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in the past, this would be 3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/>
              <a:t>So </a:t>
            </a:r>
            <a:r>
              <a:rPr lang="en-US" altLang="ja-JP" sz="2400" dirty="0" smtClean="0"/>
              <a:t>total_buy-max is max of above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feature </a:t>
            </a:r>
            <a:r>
              <a:rPr kumimoji="1" lang="en-US" altLang="ja-JP" sz="2400" dirty="0" smtClean="0"/>
              <a:t>by user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 smtClean="0"/>
              <a:t>This feature says the user who bought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same item in the past wouldn’t be None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8" y="1683372"/>
            <a:ext cx="5743712" cy="39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Findings for None -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3826" y="1431235"/>
            <a:ext cx="10889974" cy="4745728"/>
          </a:xfrm>
        </p:spPr>
        <p:txBody>
          <a:bodyPr>
            <a:normAutofit/>
          </a:bodyPr>
          <a:lstStyle/>
          <a:p>
            <a:r>
              <a:rPr lang="en-US" altLang="ja-JP" sz="2300" dirty="0" smtClean="0"/>
              <a:t>t-1_is_None is binary feature</a:t>
            </a:r>
          </a:p>
          <a:p>
            <a:endParaRPr lang="en-US" altLang="ja-JP" sz="2300" dirty="0" smtClean="0"/>
          </a:p>
          <a:p>
            <a:r>
              <a:rPr kumimoji="1" lang="en-US" altLang="ja-JP" sz="2300" dirty="0" smtClean="0"/>
              <a:t>This says if the user’s previous order</a:t>
            </a:r>
          </a:p>
          <a:p>
            <a:pPr marL="0" indent="0">
              <a:buNone/>
            </a:pPr>
            <a:r>
              <a:rPr lang="en-US" altLang="ja-JP" sz="2300" dirty="0"/>
              <a:t> </a:t>
            </a:r>
            <a:r>
              <a:rPr lang="en-US" altLang="ja-JP" sz="2300" dirty="0" smtClean="0"/>
              <a:t>  is None</a:t>
            </a:r>
          </a:p>
          <a:p>
            <a:pPr marL="0" indent="0">
              <a:buNone/>
            </a:pPr>
            <a:endParaRPr lang="en-US" altLang="ja-JP" sz="2300" dirty="0" smtClean="0"/>
          </a:p>
          <a:p>
            <a:r>
              <a:rPr kumimoji="1" lang="en-US" altLang="ja-JP" sz="2300" dirty="0" smtClean="0"/>
              <a:t>If previous order was None,</a:t>
            </a:r>
          </a:p>
          <a:p>
            <a:pPr marL="0" indent="0">
              <a:buNone/>
            </a:pPr>
            <a:r>
              <a:rPr lang="en-US" altLang="ja-JP" sz="2300" dirty="0"/>
              <a:t> </a:t>
            </a:r>
            <a:r>
              <a:rPr lang="en-US" altLang="ja-JP" sz="2300" dirty="0" smtClean="0"/>
              <a:t>  the next order would be None</a:t>
            </a:r>
          </a:p>
          <a:p>
            <a:pPr marL="0" indent="0">
              <a:buNone/>
            </a:pPr>
            <a:r>
              <a:rPr kumimoji="1" lang="en-US" altLang="ja-JP" sz="2300" dirty="0"/>
              <a:t> </a:t>
            </a:r>
            <a:r>
              <a:rPr kumimoji="1" lang="en-US" altLang="ja-JP" sz="2300" dirty="0" smtClean="0"/>
              <a:t>  </a:t>
            </a:r>
            <a:r>
              <a:rPr lang="en-US" altLang="ja-JP" sz="2300" dirty="0" smtClean="0"/>
              <a:t>with </a:t>
            </a:r>
            <a:r>
              <a:rPr lang="en-US" altLang="ja-JP" sz="2300" dirty="0"/>
              <a:t>a </a:t>
            </a:r>
            <a:r>
              <a:rPr lang="en-US" altLang="ja-JP" sz="2300" dirty="0" smtClean="0"/>
              <a:t>30</a:t>
            </a:r>
            <a:r>
              <a:rPr lang="en-US" altLang="ja-JP" sz="2300" dirty="0"/>
              <a:t>% possibility</a:t>
            </a:r>
            <a:endParaRPr kumimoji="1" lang="ja-JP" altLang="en-US" sz="23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30" y="1855305"/>
            <a:ext cx="5859869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96" y="278296"/>
            <a:ext cx="10515600" cy="1325563"/>
          </a:xfrm>
        </p:spPr>
        <p:txBody>
          <a:bodyPr/>
          <a:lstStyle/>
          <a:p>
            <a:r>
              <a:rPr lang="en-US" altLang="ja-JP" dirty="0"/>
              <a:t>F1 </a:t>
            </a:r>
            <a:r>
              <a:rPr lang="en-US" altLang="ja-JP" dirty="0" smtClean="0"/>
              <a:t>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5483" y="1603859"/>
            <a:ext cx="11208026" cy="50093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this competition</a:t>
            </a:r>
            <a:r>
              <a:rPr lang="en-US" altLang="ja-JP" dirty="0" smtClean="0"/>
              <a:t>, F1 score were used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So we needed to convert probability to binary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To convert, we also needed to know the threshold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At first, I used 0.2 as threshold that was optimized by grid search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But I saw the comment on discussion that said different order should have different threshold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See the next page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0926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0688"/>
            <a:ext cx="11182350" cy="5081797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38539" y="4121427"/>
            <a:ext cx="11714922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3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the first example, threshold is between 0.9 and 0.3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In the second example, </a:t>
            </a:r>
            <a:r>
              <a:rPr lang="en-US" altLang="ja-JP" dirty="0"/>
              <a:t>threshold </a:t>
            </a:r>
            <a:r>
              <a:rPr lang="en-US" altLang="ja-JP" dirty="0" smtClean="0"/>
              <a:t>is lower than 0.2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As I showed, each order should have each threshold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But using above calculation, we have to prepare all patterns of probability at first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Thus I needed to come up with another calculation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/>
              <a:t>See the next page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861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2034"/>
            <a:ext cx="10515600" cy="980661"/>
          </a:xfrm>
        </p:spPr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4312" y="1391477"/>
            <a:ext cx="10969487" cy="5261114"/>
          </a:xfrm>
        </p:spPr>
        <p:txBody>
          <a:bodyPr/>
          <a:lstStyle/>
          <a:p>
            <a:r>
              <a:rPr kumimoji="1" lang="en-US" altLang="ja-JP" dirty="0" smtClean="0"/>
              <a:t>Lets say itemA:0.9, itemB:0.3</a:t>
            </a:r>
          </a:p>
          <a:p>
            <a:r>
              <a:rPr lang="en-US" altLang="ja-JP" dirty="0"/>
              <a:t>I </a:t>
            </a:r>
            <a:r>
              <a:rPr lang="en-US" altLang="ja-JP" dirty="0" smtClean="0"/>
              <a:t>generated pseudo y_true using randomness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many times</a:t>
            </a:r>
          </a:p>
          <a:p>
            <a:r>
              <a:rPr kumimoji="1" lang="en-US" altLang="ja-JP" dirty="0" smtClean="0"/>
              <a:t>And then checked F1 score from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higher probability item</a:t>
            </a:r>
            <a:r>
              <a:rPr lang="en-US" altLang="ja-JP" dirty="0" smtClean="0"/>
              <a:t> until F1 score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get worse</a:t>
            </a:r>
            <a:endParaRPr kumimoji="1" lang="en-US" altLang="ja-JP" dirty="0" smtClean="0"/>
          </a:p>
          <a:p>
            <a:r>
              <a:rPr lang="en-US" altLang="ja-JP" dirty="0" smtClean="0"/>
              <a:t>We don’t need to calculate all of patterns</a:t>
            </a:r>
          </a:p>
          <a:p>
            <a:pPr marL="0" indent="0">
              <a:buNone/>
            </a:pPr>
            <a:r>
              <a:rPr lang="en-US" altLang="ja-JP" dirty="0" smtClean="0"/>
              <a:t>  like A, B, AB</a:t>
            </a:r>
            <a:r>
              <a:rPr lang="mr-IN" altLang="ja-JP" dirty="0" smtClean="0"/>
              <a:t>…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kumimoji="1" lang="en-US" altLang="ja-JP" dirty="0" smtClean="0"/>
              <a:t>ecause if we should select itemB, we should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select itemA as well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74" y="1391477"/>
            <a:ext cx="2690192" cy="50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026" y="795130"/>
            <a:ext cx="11194774" cy="5381833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F1score_mean(</a:t>
            </a:r>
            <a:r>
              <a:rPr kumimoji="1" lang="en-US" altLang="ja-JP" dirty="0" smtClean="0"/>
              <a:t>              , [A]) -&gt; </a:t>
            </a:r>
            <a:r>
              <a:rPr lang="is-IS" altLang="ja-JP" dirty="0" smtClean="0"/>
              <a:t>0.809747641431</a:t>
            </a:r>
          </a:p>
          <a:p>
            <a:endParaRPr kumimoji="1" lang="is-IS" altLang="ja-JP" dirty="0"/>
          </a:p>
          <a:p>
            <a:endParaRPr lang="is-IS" altLang="ja-JP" dirty="0" smtClean="0"/>
          </a:p>
          <a:p>
            <a:endParaRPr kumimoji="1" lang="is-IS" altLang="ja-JP" dirty="0" smtClean="0"/>
          </a:p>
          <a:p>
            <a:endParaRPr lang="is-IS" altLang="ja-JP" dirty="0"/>
          </a:p>
          <a:p>
            <a:endParaRPr kumimoji="1" lang="is-IS" altLang="ja-JP" dirty="0"/>
          </a:p>
          <a:p>
            <a:r>
              <a:rPr lang="en-US" altLang="ja-JP" dirty="0"/>
              <a:t>F1score_mean(</a:t>
            </a:r>
            <a:r>
              <a:rPr lang="en-US" altLang="ja-JP" dirty="0" smtClean="0"/>
              <a:t>               </a:t>
            </a:r>
            <a:r>
              <a:rPr lang="en-US" altLang="ja-JP" dirty="0"/>
              <a:t>, </a:t>
            </a:r>
            <a:r>
              <a:rPr lang="en-US" altLang="ja-JP" dirty="0" smtClean="0"/>
              <a:t>[A,B]) </a:t>
            </a:r>
            <a:r>
              <a:rPr lang="en-US" altLang="ja-JP" dirty="0"/>
              <a:t>-&gt; </a:t>
            </a:r>
            <a:r>
              <a:rPr lang="is-IS" altLang="ja-JP" dirty="0"/>
              <a:t>0.709004233757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795130"/>
            <a:ext cx="1374349" cy="255767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3918156"/>
            <a:ext cx="1374349" cy="25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 </a:t>
            </a:r>
            <a:r>
              <a:rPr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Bachelor of Economics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Programmer of Financial Industry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Consultant of </a:t>
            </a:r>
            <a:r>
              <a:rPr lang="en-US" altLang="ja-JP" dirty="0" smtClean="0"/>
              <a:t>Financial Industry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 Place at KDDCUP2015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Data Scientist at Yahoo!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75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</a:t>
            </a:r>
            <a:r>
              <a:rPr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competition, we have to predict reorder.</a:t>
            </a:r>
          </a:p>
          <a:p>
            <a:r>
              <a:rPr lang="en-US" altLang="ja-JP" dirty="0" smtClean="0"/>
              <a:t>So, it is little different from general recommendation.</a:t>
            </a:r>
          </a:p>
          <a:p>
            <a:r>
              <a:rPr kumimoji="1" lang="en-US" altLang="ja-JP" dirty="0" smtClean="0"/>
              <a:t>I mean,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763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77" y="1984319"/>
            <a:ext cx="6417511" cy="196356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77" y="4163502"/>
            <a:ext cx="6410838" cy="19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3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2857" y="1480458"/>
            <a:ext cx="10990943" cy="510902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hot(user)?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*prior is regarded as train</a:t>
            </a:r>
            <a:endParaRPr lang="en-US" altLang="ja-JP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" y="2036535"/>
            <a:ext cx="5545778" cy="38127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72" y="2036535"/>
            <a:ext cx="5545778" cy="38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8971" y="1335314"/>
            <a:ext cx="10874829" cy="5355772"/>
          </a:xfrm>
        </p:spPr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smtClean="0"/>
              <a:t>hot(item)?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*Clipped by 500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2095727"/>
            <a:ext cx="5936343" cy="40812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7" y="2095727"/>
            <a:ext cx="5936343" cy="40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 Approach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1943099"/>
            <a:ext cx="11669486" cy="46899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 made 2 models. For predicting reorder and for </a:t>
            </a:r>
            <a:r>
              <a:rPr lang="en-US" altLang="ja-JP" dirty="0"/>
              <a:t>predicting </a:t>
            </a:r>
            <a:r>
              <a:rPr kumimoji="1" lang="en-US" altLang="ja-JP" dirty="0" smtClean="0"/>
              <a:t>None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reorder model’s keys are user_id and product_id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None model’s key is only </a:t>
            </a:r>
            <a:r>
              <a:rPr lang="en-US" altLang="ja-JP" dirty="0" smtClean="0"/>
              <a:t>u</a:t>
            </a:r>
            <a:r>
              <a:rPr kumimoji="1" lang="en-US" altLang="ja-JP" dirty="0" smtClean="0"/>
              <a:t>ser_id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I thought I should use more train data to make better prediction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 decided to use prior as train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As a result of tunings, best window size is 3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See next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94430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9172" y="101601"/>
            <a:ext cx="10515600" cy="928914"/>
          </a:xfrm>
        </p:spPr>
        <p:txBody>
          <a:bodyPr/>
          <a:lstStyle/>
          <a:p>
            <a:r>
              <a:rPr lang="en-US" altLang="ja-JP" dirty="0"/>
              <a:t>Main Approach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1178050"/>
            <a:ext cx="8396830" cy="5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208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847</Words>
  <Application>Microsoft Macintosh PowerPoint</Application>
  <PresentationFormat>ワイド画面</PresentationFormat>
  <Paragraphs>173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Mangal</vt:lpstr>
      <vt:lpstr>Yu Gothic</vt:lpstr>
      <vt:lpstr>Yu Gothic Light</vt:lpstr>
      <vt:lpstr>Arial</vt:lpstr>
      <vt:lpstr>ホワイト</vt:lpstr>
      <vt:lpstr>2nd Place Solution</vt:lpstr>
      <vt:lpstr>Agenda</vt:lpstr>
      <vt:lpstr>My Background</vt:lpstr>
      <vt:lpstr>Problem Overview</vt:lpstr>
      <vt:lpstr>Problem Overview</vt:lpstr>
      <vt:lpstr>Problem Overview</vt:lpstr>
      <vt:lpstr>Problem Overview</vt:lpstr>
      <vt:lpstr>Main Approach</vt:lpstr>
      <vt:lpstr>Main Approach</vt:lpstr>
      <vt:lpstr>Feature Engineering</vt:lpstr>
      <vt:lpstr>Feature Importance for reorder</vt:lpstr>
      <vt:lpstr>Feature Importance for None</vt:lpstr>
      <vt:lpstr>Important Findings for reorder - 1</vt:lpstr>
      <vt:lpstr>Important Findings for reorder - 1</vt:lpstr>
      <vt:lpstr>Important Findings for reorder - 1</vt:lpstr>
      <vt:lpstr>Important Findings for reorder - 2</vt:lpstr>
      <vt:lpstr>Important Findings for reorder - 2</vt:lpstr>
      <vt:lpstr>Important Findings for reorder - 2</vt:lpstr>
      <vt:lpstr>Important Findings for reorder - 3</vt:lpstr>
      <vt:lpstr>Important Findings for None - 1</vt:lpstr>
      <vt:lpstr>Important Findings for None - 2</vt:lpstr>
      <vt:lpstr>Important Findings for None - 3</vt:lpstr>
      <vt:lpstr>F1 maximization</vt:lpstr>
      <vt:lpstr>F1 maximization</vt:lpstr>
      <vt:lpstr>F1 maximization</vt:lpstr>
      <vt:lpstr>F1 maximization</vt:lpstr>
      <vt:lpstr>F1 maximization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Place Solution</dc:title>
  <dc:creator>小野寺　和樹</dc:creator>
  <cp:lastModifiedBy>小野寺　和樹</cp:lastModifiedBy>
  <cp:revision>69</cp:revision>
  <dcterms:created xsi:type="dcterms:W3CDTF">2017-08-25T03:32:24Z</dcterms:created>
  <dcterms:modified xsi:type="dcterms:W3CDTF">2017-08-28T03:50:55Z</dcterms:modified>
</cp:coreProperties>
</file>