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20f4679d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20f4679d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20f4679d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20f4679d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may conclude, it is not a must to have a degree. Over 50% of jobs do not require the applicants to have a degree, having a </a:t>
            </a:r>
            <a:r>
              <a:rPr lang="en-GB"/>
              <a:t>diploma</a:t>
            </a:r>
            <a:r>
              <a:rPr lang="en-GB"/>
              <a:t> or training can help </a:t>
            </a:r>
            <a:r>
              <a:rPr lang="en-GB"/>
              <a:t>increase</a:t>
            </a:r>
            <a:r>
              <a:rPr lang="en-GB"/>
              <a:t> chance to be hired.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20f4679d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20f4679d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Mainly compare degree and non-degree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20f4679d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20f4679d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20f4679d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20f4679d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a289de2d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a289de2d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we were doing the data collection, it is hard to find the complete data since we were not able to </a:t>
            </a:r>
            <a:r>
              <a:rPr lang="en-GB"/>
              <a:t>access</a:t>
            </a:r>
            <a:r>
              <a:rPr lang="en-GB"/>
              <a:t> the API of many websites, </a:t>
            </a:r>
            <a:r>
              <a:rPr lang="en-GB"/>
              <a:t>especially</a:t>
            </a:r>
            <a:r>
              <a:rPr lang="en-GB"/>
              <a:t> for JobsDB.com. During the data cleaning </a:t>
            </a:r>
            <a:r>
              <a:rPr lang="en-GB"/>
              <a:t>process</a:t>
            </a:r>
            <a:r>
              <a:rPr lang="en-GB"/>
              <a:t>, many values are </a:t>
            </a:r>
            <a:r>
              <a:rPr lang="en-GB"/>
              <a:t>missing and not the same. The result will be not really representable sometime.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a289de2d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a289de2d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a289de2d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a289de2d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Open Sans"/>
                <a:ea typeface="Open Sans"/>
                <a:cs typeface="Open Sans"/>
                <a:sym typeface="Open Sans"/>
              </a:rPr>
              <a:t>We are </a:t>
            </a:r>
            <a:r>
              <a:rPr lang="en-GB" sz="1200">
                <a:solidFill>
                  <a:schemeClr val="dk1"/>
                </a:solidFill>
                <a:latin typeface="Open Sans"/>
                <a:ea typeface="Open Sans"/>
                <a:cs typeface="Open Sans"/>
                <a:sym typeface="Open Sans"/>
              </a:rPr>
              <a:t>the members in a research company and our main goal is to help our clients to get into the IT sector, especially for the fresh grad students who lack IT experience. </a:t>
            </a:r>
            <a:r>
              <a:rPr lang="en-GB" sz="1200">
                <a:solidFill>
                  <a:srgbClr val="233A44"/>
                </a:solidFill>
                <a:latin typeface="Open Sans"/>
                <a:ea typeface="Open Sans"/>
                <a:cs typeface="Open Sans"/>
                <a:sym typeface="Open Sans"/>
              </a:rPr>
              <a:t>We are also looking for the demand for entry level job, qualification and the highest paid job in IT Sector</a:t>
            </a:r>
            <a:r>
              <a:rPr lang="en-GB" sz="1200">
                <a:solidFill>
                  <a:schemeClr val="dk1"/>
                </a:solidFill>
                <a:latin typeface="Open Sans"/>
                <a:ea typeface="Open Sans"/>
                <a:cs typeface="Open Sans"/>
                <a:sym typeface="Open Sans"/>
              </a:rPr>
              <a:t>, to name but a few.</a:t>
            </a:r>
            <a:endParaRPr sz="1200">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09761a0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09761a0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Jason</a:t>
            </a:r>
            <a:endParaRPr/>
          </a:p>
          <a:p>
            <a:pPr indent="0" lvl="0" marL="0" rtl="0" algn="l">
              <a:spcBef>
                <a:spcPts val="0"/>
              </a:spcBef>
              <a:spcAft>
                <a:spcPts val="0"/>
              </a:spcAft>
              <a:buNone/>
            </a:pPr>
            <a:r>
              <a:rPr lang="en-GB"/>
              <a:t>As we’re mainly helping fresh grads and people who are unemployed want to get into IT sector, we p</a:t>
            </a:r>
            <a:r>
              <a:rPr lang="en-GB"/>
              <a:t>rovide information to different organisations like university and government to help the fresh grads and unemployees ,training center (e.g. Xccelerate), manpower agents, as well as internships hunters.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a289de2d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289de2d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Jivant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a289de2d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289de2d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Annie: Regex,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a289de2d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289de2d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Here's a bar chart, it shows all career levels that we can find in the website. For the "Not Specified" one, we could just ignore it because it couldn't provide us any information about the level. So we found that about 2000 of openings are in the middle level, which is the most. But as our objective is to nurture early talents, we have to focus on entry level itself.</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09761a0e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09761a0e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we compare it with the whole pool, we would find that one-third of the openings are entry level, which is not bad and means that the business opportunities for us are still considerable.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a289de2d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a289de2d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latin typeface="Open Sans"/>
                <a:ea typeface="Open Sans"/>
                <a:cs typeface="Open Sans"/>
                <a:sym typeface="Open Sans"/>
              </a:rPr>
              <a:t>IT sector provides ard 70 internship posts in 1 month.This is shown that IT sector provided internship opportunities for fresh grad and someone who are new to the IT sector.</a:t>
            </a:r>
            <a:endParaRPr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GB" sz="1200">
                <a:solidFill>
                  <a:schemeClr val="dk1"/>
                </a:solidFill>
                <a:latin typeface="Open Sans"/>
                <a:ea typeface="Open Sans"/>
                <a:cs typeface="Open Sans"/>
                <a:sym typeface="Open Sans"/>
              </a:rPr>
              <a:t>This can help our clients (students in UNI and training centre) to have more  practical opportunities before getting a full-time job.</a:t>
            </a:r>
            <a:endParaRPr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20f4679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20f4679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t>
            </a:r>
            <a:r>
              <a:rPr lang="en-GB">
                <a:solidFill>
                  <a:schemeClr val="dk1"/>
                </a:solidFill>
              </a:rPr>
              <a:t>ere's a bar chart, it shows that </a:t>
            </a:r>
            <a:r>
              <a:rPr lang="en-GB"/>
              <a:t>IT industry has the most job openings, which makes sense by nature, so we decide to focus on the top 10 industries which have high demand for IT talents except for IT industry. </a:t>
            </a:r>
            <a:r>
              <a:rPr lang="en-GB">
                <a:solidFill>
                  <a:schemeClr val="dk1"/>
                </a:solidFill>
              </a:rPr>
              <a:t>Then, we have Telecommunication, Financial Services, Engineering and so on, they're all posting more than 60 job ads related to IT within 30 days, which probably imply that these industries are facing not only digital transformation, but also IT talents shortage. Whatever the reason is, the fact remains that those 3 industries need early talent, and this is an opportunity for us to provide related job trainings or bootcamps.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3294450" y="274755"/>
            <a:ext cx="3054600" cy="1537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sz="6400"/>
              <a:t>Team  2</a:t>
            </a:r>
            <a:endParaRPr sz="6400"/>
          </a:p>
        </p:txBody>
      </p:sp>
      <p:sp>
        <p:nvSpPr>
          <p:cNvPr id="129" name="Google Shape;129;p13"/>
          <p:cNvSpPr txBox="1"/>
          <p:nvPr>
            <p:ph idx="1" type="subTitle"/>
          </p:nvPr>
        </p:nvSpPr>
        <p:spPr>
          <a:xfrm>
            <a:off x="1708125" y="1085350"/>
            <a:ext cx="6598200" cy="10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0"/>
              </a:spcBef>
              <a:spcAft>
                <a:spcPts val="0"/>
              </a:spcAft>
              <a:buNone/>
            </a:pPr>
            <a:r>
              <a:rPr b="1" lang="en-GB" sz="4000"/>
              <a:t>Job hunting Website----JobDB.com</a:t>
            </a:r>
            <a:endParaRPr b="1" sz="4000"/>
          </a:p>
        </p:txBody>
      </p:sp>
      <p:pic>
        <p:nvPicPr>
          <p:cNvPr id="130" name="Google Shape;130;p13"/>
          <p:cNvPicPr preferRelativeResize="0"/>
          <p:nvPr/>
        </p:nvPicPr>
        <p:blipFill>
          <a:blip r:embed="rId3">
            <a:alphaModFix/>
          </a:blip>
          <a:stretch>
            <a:fillRect/>
          </a:stretch>
        </p:blipFill>
        <p:spPr>
          <a:xfrm>
            <a:off x="438400" y="2625325"/>
            <a:ext cx="2090475" cy="2090475"/>
          </a:xfrm>
          <a:prstGeom prst="rect">
            <a:avLst/>
          </a:prstGeom>
          <a:noFill/>
          <a:ln>
            <a:noFill/>
          </a:ln>
        </p:spPr>
      </p:pic>
      <p:pic>
        <p:nvPicPr>
          <p:cNvPr id="131" name="Google Shape;131;p13"/>
          <p:cNvPicPr preferRelativeResize="0"/>
          <p:nvPr/>
        </p:nvPicPr>
        <p:blipFill>
          <a:blip r:embed="rId4">
            <a:alphaModFix/>
          </a:blip>
          <a:stretch>
            <a:fillRect/>
          </a:stretch>
        </p:blipFill>
        <p:spPr>
          <a:xfrm>
            <a:off x="3457900" y="2815949"/>
            <a:ext cx="4393000" cy="2140250"/>
          </a:xfrm>
          <a:prstGeom prst="rect">
            <a:avLst/>
          </a:prstGeom>
          <a:noFill/>
          <a:ln>
            <a:noFill/>
          </a:ln>
        </p:spPr>
      </p:pic>
      <p:sp>
        <p:nvSpPr>
          <p:cNvPr id="132" name="Google Shape;132;p13"/>
          <p:cNvSpPr txBox="1"/>
          <p:nvPr/>
        </p:nvSpPr>
        <p:spPr>
          <a:xfrm>
            <a:off x="1339450" y="1243000"/>
            <a:ext cx="1371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Jivant</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Annie</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Jason</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Cindy</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311700" y="447800"/>
            <a:ext cx="8520600" cy="831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SzPts val="990"/>
              <a:buNone/>
            </a:pPr>
            <a:r>
              <a:rPr lang="en-GB" sz="1500">
                <a:solidFill>
                  <a:schemeClr val="dk2"/>
                </a:solidFill>
                <a:latin typeface="Open Sans"/>
                <a:ea typeface="Open Sans"/>
                <a:cs typeface="Open Sans"/>
                <a:sym typeface="Open Sans"/>
              </a:rPr>
              <a:t>Q4. Average salary of entry level jobs in each industry </a:t>
            </a:r>
            <a:endParaRPr sz="1500">
              <a:solidFill>
                <a:schemeClr val="dk2"/>
              </a:solidFill>
            </a:endParaRPr>
          </a:p>
        </p:txBody>
      </p:sp>
      <p:pic>
        <p:nvPicPr>
          <p:cNvPr id="200" name="Google Shape;200;p22"/>
          <p:cNvPicPr preferRelativeResize="0"/>
          <p:nvPr/>
        </p:nvPicPr>
        <p:blipFill>
          <a:blip r:embed="rId3">
            <a:alphaModFix/>
          </a:blip>
          <a:stretch>
            <a:fillRect/>
          </a:stretch>
        </p:blipFill>
        <p:spPr>
          <a:xfrm>
            <a:off x="1448975" y="943650"/>
            <a:ext cx="4670957" cy="3895051"/>
          </a:xfrm>
          <a:prstGeom prst="rect">
            <a:avLst/>
          </a:prstGeom>
          <a:noFill/>
          <a:ln>
            <a:noFill/>
          </a:ln>
        </p:spPr>
      </p:pic>
      <p:sp>
        <p:nvSpPr>
          <p:cNvPr id="201" name="Google Shape;201;p22"/>
          <p:cNvSpPr txBox="1"/>
          <p:nvPr/>
        </p:nvSpPr>
        <p:spPr>
          <a:xfrm>
            <a:off x="6429400" y="1047900"/>
            <a:ext cx="2278200" cy="2031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Calibri"/>
                <a:ea typeface="Calibri"/>
                <a:cs typeface="Calibri"/>
                <a:sym typeface="Calibri"/>
              </a:rPr>
              <a:t>Salary Findings:</a:t>
            </a:r>
            <a:endParaRPr b="1" sz="18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GB" sz="1700">
                <a:latin typeface="Calibri"/>
                <a:ea typeface="Calibri"/>
                <a:cs typeface="Calibri"/>
                <a:sym typeface="Calibri"/>
              </a:rPr>
              <a:t>Financial services has the highest salary in entry level jobs</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GB" sz="1700">
                <a:latin typeface="Calibri"/>
                <a:ea typeface="Calibri"/>
                <a:cs typeface="Calibri"/>
                <a:sym typeface="Calibri"/>
              </a:rPr>
              <a:t>Followed by Education &amp;  IT</a:t>
            </a:r>
            <a:endParaRPr sz="1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311700" y="476625"/>
            <a:ext cx="8520600" cy="8313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1200"/>
              </a:spcAft>
              <a:buNone/>
            </a:pPr>
            <a:r>
              <a:rPr lang="en-GB" sz="1500">
                <a:solidFill>
                  <a:srgbClr val="1E222B"/>
                </a:solidFill>
                <a:latin typeface="Open Sans"/>
                <a:ea typeface="Open Sans"/>
                <a:cs typeface="Open Sans"/>
                <a:sym typeface="Open Sans"/>
              </a:rPr>
              <a:t>Q5. Find the qualifications requirement in an entry level job </a:t>
            </a:r>
            <a:endParaRPr sz="3200">
              <a:solidFill>
                <a:srgbClr val="1E222B"/>
              </a:solidFill>
            </a:endParaRPr>
          </a:p>
        </p:txBody>
      </p:sp>
      <p:pic>
        <p:nvPicPr>
          <p:cNvPr id="207" name="Google Shape;207;p23"/>
          <p:cNvPicPr preferRelativeResize="0"/>
          <p:nvPr/>
        </p:nvPicPr>
        <p:blipFill>
          <a:blip r:embed="rId3">
            <a:alphaModFix/>
          </a:blip>
          <a:stretch>
            <a:fillRect/>
          </a:stretch>
        </p:blipFill>
        <p:spPr>
          <a:xfrm>
            <a:off x="1116275" y="1053125"/>
            <a:ext cx="3924250" cy="3595776"/>
          </a:xfrm>
          <a:prstGeom prst="rect">
            <a:avLst/>
          </a:prstGeom>
          <a:noFill/>
          <a:ln>
            <a:noFill/>
          </a:ln>
        </p:spPr>
      </p:pic>
      <p:sp>
        <p:nvSpPr>
          <p:cNvPr id="208" name="Google Shape;208;p23"/>
          <p:cNvSpPr txBox="1"/>
          <p:nvPr/>
        </p:nvSpPr>
        <p:spPr>
          <a:xfrm>
            <a:off x="5795750" y="1609800"/>
            <a:ext cx="2712300" cy="1739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Calibri"/>
                <a:ea typeface="Calibri"/>
                <a:cs typeface="Calibri"/>
                <a:sym typeface="Calibri"/>
              </a:rPr>
              <a:t>Qualification </a:t>
            </a:r>
            <a:r>
              <a:rPr b="1" lang="en-GB" sz="1800">
                <a:latin typeface="Calibri"/>
                <a:ea typeface="Calibri"/>
                <a:cs typeface="Calibri"/>
                <a:sym typeface="Calibri"/>
              </a:rPr>
              <a:t>Findings:</a:t>
            </a:r>
            <a:endParaRPr b="1" sz="18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GB" sz="1700">
                <a:latin typeface="Calibri"/>
                <a:ea typeface="Calibri"/>
                <a:cs typeface="Calibri"/>
                <a:sym typeface="Calibri"/>
              </a:rPr>
              <a:t>Having a degree is not a must , but training or education above diploma is required</a:t>
            </a:r>
            <a:endParaRPr sz="17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311700" y="0"/>
            <a:ext cx="8520600" cy="8313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t/>
            </a:r>
            <a:endParaRPr sz="1500">
              <a:solidFill>
                <a:schemeClr val="dk2"/>
              </a:solidFill>
              <a:latin typeface="Open Sans"/>
              <a:ea typeface="Open Sans"/>
              <a:cs typeface="Open Sans"/>
              <a:sym typeface="Open Sans"/>
            </a:endParaRPr>
          </a:p>
          <a:p>
            <a:pPr indent="-323850" lvl="0" marL="457200" rtl="0" algn="l">
              <a:lnSpc>
                <a:spcPct val="150000"/>
              </a:lnSpc>
              <a:spcBef>
                <a:spcPts val="1200"/>
              </a:spcBef>
              <a:spcAft>
                <a:spcPts val="0"/>
              </a:spcAft>
              <a:buClr>
                <a:schemeClr val="dk2"/>
              </a:buClr>
              <a:buSzPts val="1500"/>
              <a:buFont typeface="Open Sans"/>
              <a:buChar char="●"/>
            </a:pPr>
            <a:r>
              <a:rPr lang="en-GB" sz="1500">
                <a:solidFill>
                  <a:schemeClr val="dk2"/>
                </a:solidFill>
                <a:latin typeface="Open Sans"/>
                <a:ea typeface="Open Sans"/>
                <a:cs typeface="Open Sans"/>
                <a:sym typeface="Open Sans"/>
              </a:rPr>
              <a:t>Q6. Average Salary of entry level jobs with different qualifications</a:t>
            </a:r>
            <a:endParaRPr sz="1500">
              <a:solidFill>
                <a:schemeClr val="dk2"/>
              </a:solidFill>
              <a:latin typeface="Open Sans"/>
              <a:ea typeface="Open Sans"/>
              <a:cs typeface="Open Sans"/>
              <a:sym typeface="Open Sans"/>
            </a:endParaRPr>
          </a:p>
        </p:txBody>
      </p:sp>
      <p:sp>
        <p:nvSpPr>
          <p:cNvPr id="214" name="Google Shape;214;p24"/>
          <p:cNvSpPr txBox="1"/>
          <p:nvPr>
            <p:ph idx="1" type="body"/>
          </p:nvPr>
        </p:nvSpPr>
        <p:spPr>
          <a:xfrm>
            <a:off x="7068600" y="5082850"/>
            <a:ext cx="8520600" cy="1146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t/>
            </a:r>
            <a:endParaRPr/>
          </a:p>
        </p:txBody>
      </p:sp>
      <p:pic>
        <p:nvPicPr>
          <p:cNvPr id="215" name="Google Shape;215;p24"/>
          <p:cNvPicPr preferRelativeResize="0"/>
          <p:nvPr/>
        </p:nvPicPr>
        <p:blipFill>
          <a:blip r:embed="rId3">
            <a:alphaModFix/>
          </a:blip>
          <a:stretch>
            <a:fillRect/>
          </a:stretch>
        </p:blipFill>
        <p:spPr>
          <a:xfrm>
            <a:off x="516250" y="901250"/>
            <a:ext cx="5794591" cy="4007400"/>
          </a:xfrm>
          <a:prstGeom prst="rect">
            <a:avLst/>
          </a:prstGeom>
          <a:noFill/>
          <a:ln>
            <a:noFill/>
          </a:ln>
        </p:spPr>
      </p:pic>
      <p:sp>
        <p:nvSpPr>
          <p:cNvPr id="216" name="Google Shape;216;p24"/>
          <p:cNvSpPr txBox="1"/>
          <p:nvPr/>
        </p:nvSpPr>
        <p:spPr>
          <a:xfrm>
            <a:off x="6373475" y="1047900"/>
            <a:ext cx="2278200" cy="2001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Calibri"/>
                <a:ea typeface="Calibri"/>
                <a:cs typeface="Calibri"/>
                <a:sym typeface="Calibri"/>
              </a:rPr>
              <a:t>Salary</a:t>
            </a:r>
            <a:r>
              <a:rPr b="1" lang="en-GB" sz="1800">
                <a:latin typeface="Calibri"/>
                <a:ea typeface="Calibri"/>
                <a:cs typeface="Calibri"/>
                <a:sym typeface="Calibri"/>
              </a:rPr>
              <a:t> Findings:</a:t>
            </a:r>
            <a:endParaRPr b="1" sz="18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GB" sz="1700">
                <a:latin typeface="Calibri"/>
                <a:ea typeface="Calibri"/>
                <a:cs typeface="Calibri"/>
                <a:sym typeface="Calibri"/>
              </a:rPr>
              <a:t>Entry level jobs that require a degree tends to have higher salary</a:t>
            </a:r>
            <a:endParaRPr sz="1700">
              <a:latin typeface="Calibri"/>
              <a:ea typeface="Calibri"/>
              <a:cs typeface="Calibri"/>
              <a:sym typeface="Calibri"/>
            </a:endParaRPr>
          </a:p>
          <a:p>
            <a:pPr indent="0" lvl="0" marL="45720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54000" y="73300"/>
            <a:ext cx="8520600" cy="8313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t/>
            </a:r>
            <a:endParaRPr sz="1500">
              <a:latin typeface="Open Sans"/>
              <a:ea typeface="Open Sans"/>
              <a:cs typeface="Open Sans"/>
              <a:sym typeface="Open Sans"/>
            </a:endParaRPr>
          </a:p>
          <a:p>
            <a:pPr indent="0" lvl="0" marL="457200" rtl="0" algn="l">
              <a:lnSpc>
                <a:spcPct val="150000"/>
              </a:lnSpc>
              <a:spcBef>
                <a:spcPts val="1200"/>
              </a:spcBef>
              <a:spcAft>
                <a:spcPts val="0"/>
              </a:spcAft>
              <a:buNone/>
            </a:pPr>
            <a:r>
              <a:rPr lang="en-GB" sz="1500">
                <a:solidFill>
                  <a:srgbClr val="1E222B"/>
                </a:solidFill>
                <a:latin typeface="Roboto"/>
                <a:ea typeface="Roboto"/>
                <a:cs typeface="Roboto"/>
                <a:sym typeface="Roboto"/>
              </a:rPr>
              <a:t>Q7. What is  job market is looking for regarding experience? </a:t>
            </a:r>
            <a:endParaRPr sz="1500">
              <a:latin typeface="Open Sans"/>
              <a:ea typeface="Open Sans"/>
              <a:cs typeface="Open Sans"/>
              <a:sym typeface="Open Sans"/>
            </a:endParaRPr>
          </a:p>
        </p:txBody>
      </p:sp>
      <p:pic>
        <p:nvPicPr>
          <p:cNvPr id="222" name="Google Shape;222;p25"/>
          <p:cNvPicPr preferRelativeResize="0"/>
          <p:nvPr/>
        </p:nvPicPr>
        <p:blipFill>
          <a:blip r:embed="rId3">
            <a:alphaModFix/>
          </a:blip>
          <a:stretch>
            <a:fillRect/>
          </a:stretch>
        </p:blipFill>
        <p:spPr>
          <a:xfrm>
            <a:off x="1253875" y="1151250"/>
            <a:ext cx="5057625" cy="3319625"/>
          </a:xfrm>
          <a:prstGeom prst="rect">
            <a:avLst/>
          </a:prstGeom>
          <a:noFill/>
          <a:ln>
            <a:noFill/>
          </a:ln>
        </p:spPr>
      </p:pic>
      <p:sp>
        <p:nvSpPr>
          <p:cNvPr id="223" name="Google Shape;223;p25"/>
          <p:cNvSpPr txBox="1"/>
          <p:nvPr/>
        </p:nvSpPr>
        <p:spPr>
          <a:xfrm>
            <a:off x="6457325" y="1248000"/>
            <a:ext cx="2278200" cy="3047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Calibri"/>
                <a:ea typeface="Calibri"/>
                <a:cs typeface="Calibri"/>
                <a:sym typeface="Calibri"/>
              </a:rPr>
              <a:t>Experience </a:t>
            </a:r>
            <a:r>
              <a:rPr b="1" lang="en-GB" sz="1800">
                <a:latin typeface="Calibri"/>
                <a:ea typeface="Calibri"/>
                <a:cs typeface="Calibri"/>
                <a:sym typeface="Calibri"/>
              </a:rPr>
              <a:t>Findings:</a:t>
            </a:r>
            <a:endParaRPr b="1" sz="18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GB" sz="1700">
                <a:latin typeface="Calibri"/>
                <a:ea typeface="Calibri"/>
                <a:cs typeface="Calibri"/>
                <a:sym typeface="Calibri"/>
              </a:rPr>
              <a:t>Many companies </a:t>
            </a:r>
            <a:r>
              <a:rPr lang="en-GB" sz="1700">
                <a:latin typeface="Calibri"/>
                <a:ea typeface="Calibri"/>
                <a:cs typeface="Calibri"/>
                <a:sym typeface="Calibri"/>
              </a:rPr>
              <a:t>don't</a:t>
            </a:r>
            <a:r>
              <a:rPr lang="en-GB" sz="1700">
                <a:latin typeface="Calibri"/>
                <a:ea typeface="Calibri"/>
                <a:cs typeface="Calibri"/>
                <a:sym typeface="Calibri"/>
              </a:rPr>
              <a:t> </a:t>
            </a:r>
            <a:r>
              <a:rPr lang="en-GB" sz="1700">
                <a:latin typeface="Calibri"/>
                <a:ea typeface="Calibri"/>
                <a:cs typeface="Calibri"/>
                <a:sym typeface="Calibri"/>
              </a:rPr>
              <a:t>specify </a:t>
            </a:r>
            <a:r>
              <a:rPr lang="en-GB" sz="1700">
                <a:latin typeface="Calibri"/>
                <a:ea typeface="Calibri"/>
                <a:cs typeface="Calibri"/>
                <a:sym typeface="Calibri"/>
              </a:rPr>
              <a:t>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GB" sz="1700">
                <a:latin typeface="Calibri"/>
                <a:ea typeface="Calibri"/>
                <a:cs typeface="Calibri"/>
                <a:sym typeface="Calibri"/>
              </a:rPr>
              <a:t>Very few jobs requiring experience above 10 years</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GB" sz="1700">
                <a:latin typeface="Calibri"/>
                <a:ea typeface="Calibri"/>
                <a:cs typeface="Calibri"/>
                <a:sym typeface="Calibri"/>
              </a:rPr>
              <a:t>Most jobs require 1-3 years experience</a:t>
            </a:r>
            <a:endParaRPr sz="17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493650" y="0"/>
            <a:ext cx="8520600" cy="831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t/>
            </a:r>
            <a:endParaRPr sz="1600">
              <a:solidFill>
                <a:schemeClr val="dk2"/>
              </a:solidFill>
              <a:highlight>
                <a:schemeClr val="lt1"/>
              </a:highlight>
              <a:latin typeface="Roboto"/>
              <a:ea typeface="Roboto"/>
              <a:cs typeface="Roboto"/>
              <a:sym typeface="Roboto"/>
            </a:endParaRPr>
          </a:p>
          <a:p>
            <a:pPr indent="0" lvl="0" marL="0" rtl="0" algn="l">
              <a:lnSpc>
                <a:spcPct val="150000"/>
              </a:lnSpc>
              <a:spcBef>
                <a:spcPts val="0"/>
              </a:spcBef>
              <a:spcAft>
                <a:spcPts val="1200"/>
              </a:spcAft>
              <a:buNone/>
            </a:pPr>
            <a:r>
              <a:rPr lang="en-GB" sz="1600">
                <a:solidFill>
                  <a:schemeClr val="dk2"/>
                </a:solidFill>
                <a:latin typeface="Open Sans"/>
                <a:ea typeface="Open Sans"/>
                <a:cs typeface="Open Sans"/>
                <a:sym typeface="Open Sans"/>
              </a:rPr>
              <a:t>Q8. The correlation between year of experience and salary </a:t>
            </a:r>
            <a:endParaRPr sz="1600">
              <a:solidFill>
                <a:schemeClr val="dk2"/>
              </a:solidFill>
              <a:highlight>
                <a:schemeClr val="lt1"/>
              </a:highlight>
              <a:latin typeface="Roboto"/>
              <a:ea typeface="Roboto"/>
              <a:cs typeface="Roboto"/>
              <a:sym typeface="Roboto"/>
            </a:endParaRPr>
          </a:p>
        </p:txBody>
      </p:sp>
      <p:pic>
        <p:nvPicPr>
          <p:cNvPr id="229" name="Google Shape;229;p26"/>
          <p:cNvPicPr preferRelativeResize="0"/>
          <p:nvPr/>
        </p:nvPicPr>
        <p:blipFill>
          <a:blip r:embed="rId3">
            <a:alphaModFix/>
          </a:blip>
          <a:stretch>
            <a:fillRect/>
          </a:stretch>
        </p:blipFill>
        <p:spPr>
          <a:xfrm>
            <a:off x="998950" y="924475"/>
            <a:ext cx="3983825" cy="3830851"/>
          </a:xfrm>
          <a:prstGeom prst="rect">
            <a:avLst/>
          </a:prstGeom>
          <a:noFill/>
          <a:ln>
            <a:noFill/>
          </a:ln>
        </p:spPr>
      </p:pic>
      <p:sp>
        <p:nvSpPr>
          <p:cNvPr id="230" name="Google Shape;230;p26"/>
          <p:cNvSpPr txBox="1"/>
          <p:nvPr/>
        </p:nvSpPr>
        <p:spPr>
          <a:xfrm>
            <a:off x="5520875" y="1062250"/>
            <a:ext cx="2124600" cy="306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1" name="Google Shape;231;p26"/>
          <p:cNvSpPr txBox="1"/>
          <p:nvPr/>
        </p:nvSpPr>
        <p:spPr>
          <a:xfrm>
            <a:off x="5534850" y="1090200"/>
            <a:ext cx="2278200" cy="2647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latin typeface="Calibri"/>
                <a:ea typeface="Calibri"/>
                <a:cs typeface="Calibri"/>
                <a:sym typeface="Calibri"/>
              </a:rPr>
              <a:t>Findings:</a:t>
            </a:r>
            <a:endParaRPr b="1" sz="2500">
              <a:latin typeface="Calibri"/>
              <a:ea typeface="Calibri"/>
              <a:cs typeface="Calibri"/>
              <a:sym typeface="Calibri"/>
            </a:endParaRPr>
          </a:p>
          <a:p>
            <a:pPr indent="0" lvl="0" marL="0" rtl="0" algn="l">
              <a:spcBef>
                <a:spcPts val="0"/>
              </a:spcBef>
              <a:spcAft>
                <a:spcPts val="0"/>
              </a:spcAft>
              <a:buNone/>
            </a:pPr>
            <a:r>
              <a:rPr lang="en-GB" sz="1500">
                <a:latin typeface="Calibri"/>
                <a:ea typeface="Calibri"/>
                <a:cs typeface="Calibri"/>
                <a:sym typeface="Calibri"/>
              </a:rPr>
              <a:t>Growth of salary is directly related to experience.</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en-GB" sz="1500">
                <a:latin typeface="Calibri"/>
                <a:ea typeface="Calibri"/>
                <a:cs typeface="Calibri"/>
                <a:sym typeface="Calibri"/>
              </a:rPr>
              <a:t>We have 2 jobs that </a:t>
            </a:r>
            <a:r>
              <a:rPr lang="en-GB" sz="1500">
                <a:latin typeface="Calibri"/>
                <a:ea typeface="Calibri"/>
                <a:cs typeface="Calibri"/>
                <a:sym typeface="Calibri"/>
              </a:rPr>
              <a:t>require</a:t>
            </a:r>
            <a:r>
              <a:rPr lang="en-GB" sz="1500">
                <a:latin typeface="Calibri"/>
                <a:ea typeface="Calibri"/>
                <a:cs typeface="Calibri"/>
                <a:sym typeface="Calibri"/>
              </a:rPr>
              <a:t> 20 years of experience.</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en-GB" sz="1500">
                <a:latin typeface="Calibri"/>
                <a:ea typeface="Calibri"/>
                <a:cs typeface="Calibri"/>
                <a:sym typeface="Calibri"/>
              </a:rPr>
              <a:t>Chief Tech officers in financial </a:t>
            </a:r>
            <a:r>
              <a:rPr lang="en-GB" sz="1500">
                <a:latin typeface="Calibri"/>
                <a:ea typeface="Calibri"/>
                <a:cs typeface="Calibri"/>
                <a:sym typeface="Calibri"/>
              </a:rPr>
              <a:t>services</a:t>
            </a:r>
            <a:r>
              <a:rPr lang="en-GB" sz="1500">
                <a:latin typeface="Calibri"/>
                <a:ea typeface="Calibri"/>
                <a:cs typeface="Calibri"/>
                <a:sym typeface="Calibri"/>
              </a:rPr>
              <a:t>.</a:t>
            </a:r>
            <a:endParaRPr sz="15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494100" y="481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6. Challenges &amp; Next steps</a:t>
            </a:r>
            <a:endParaRPr/>
          </a:p>
        </p:txBody>
      </p:sp>
      <p:sp>
        <p:nvSpPr>
          <p:cNvPr id="237" name="Google Shape;237;p27"/>
          <p:cNvSpPr txBox="1"/>
          <p:nvPr>
            <p:ph idx="1" type="body"/>
          </p:nvPr>
        </p:nvSpPr>
        <p:spPr>
          <a:xfrm>
            <a:off x="494100" y="1371625"/>
            <a:ext cx="8155800" cy="3561300"/>
          </a:xfrm>
          <a:prstGeom prst="rect">
            <a:avLst/>
          </a:prstGeom>
        </p:spPr>
        <p:txBody>
          <a:bodyPr anchorCtr="0" anchor="t" bIns="91425" lIns="91425" spcFirstLastPara="1" rIns="91425" wrap="square" tIns="91425">
            <a:noAutofit/>
          </a:bodyPr>
          <a:lstStyle/>
          <a:p>
            <a:pPr indent="-349964" lvl="0" marL="457200" rtl="0" algn="l">
              <a:lnSpc>
                <a:spcPct val="130000"/>
              </a:lnSpc>
              <a:spcBef>
                <a:spcPts val="0"/>
              </a:spcBef>
              <a:spcAft>
                <a:spcPts val="0"/>
              </a:spcAft>
              <a:buSzPts val="1911"/>
              <a:buChar char="●"/>
            </a:pPr>
            <a:r>
              <a:rPr lang="en-GB" sz="1911"/>
              <a:t>Not accessible to API for many websites</a:t>
            </a:r>
            <a:endParaRPr sz="1911"/>
          </a:p>
          <a:p>
            <a:pPr indent="-349964" lvl="0" marL="457200" rtl="0" algn="l">
              <a:lnSpc>
                <a:spcPct val="130000"/>
              </a:lnSpc>
              <a:spcBef>
                <a:spcPts val="0"/>
              </a:spcBef>
              <a:spcAft>
                <a:spcPts val="0"/>
              </a:spcAft>
              <a:buSzPts val="1911"/>
              <a:buChar char="●"/>
            </a:pPr>
            <a:r>
              <a:rPr lang="en-GB" sz="1911"/>
              <a:t>Some Values are missing or not specified</a:t>
            </a:r>
            <a:r>
              <a:rPr lang="en-GB" sz="1911"/>
              <a:t> </a:t>
            </a:r>
            <a:endParaRPr sz="1911"/>
          </a:p>
          <a:p>
            <a:pPr indent="-349964" lvl="0" marL="457200" rtl="0" algn="l">
              <a:lnSpc>
                <a:spcPct val="130000"/>
              </a:lnSpc>
              <a:spcBef>
                <a:spcPts val="0"/>
              </a:spcBef>
              <a:spcAft>
                <a:spcPts val="0"/>
              </a:spcAft>
              <a:buSzPts val="1911"/>
              <a:buChar char="●"/>
            </a:pPr>
            <a:r>
              <a:rPr lang="en-GB" sz="1911"/>
              <a:t>Values are not same eg.  integers and Text in some columns</a:t>
            </a:r>
            <a:endParaRPr sz="1911"/>
          </a:p>
          <a:p>
            <a:pPr indent="-349964" lvl="0" marL="457200" rtl="0" algn="l">
              <a:lnSpc>
                <a:spcPct val="130000"/>
              </a:lnSpc>
              <a:spcBef>
                <a:spcPts val="0"/>
              </a:spcBef>
              <a:spcAft>
                <a:spcPts val="0"/>
              </a:spcAft>
              <a:buSzPts val="1911"/>
              <a:buChar char="●"/>
            </a:pPr>
            <a:r>
              <a:rPr lang="en-GB" sz="1911"/>
              <a:t>The result may not be representable as the sample size is small </a:t>
            </a:r>
            <a:endParaRPr sz="1911"/>
          </a:p>
          <a:p>
            <a:pPr indent="0" lvl="0" marL="457200" rtl="0" algn="l">
              <a:lnSpc>
                <a:spcPct val="95000"/>
              </a:lnSpc>
              <a:spcBef>
                <a:spcPts val="1200"/>
              </a:spcBef>
              <a:spcAft>
                <a:spcPts val="0"/>
              </a:spcAft>
              <a:buSzPts val="852"/>
              <a:buNone/>
            </a:pPr>
            <a:r>
              <a:rPr b="1" lang="en-GB" sz="1795"/>
              <a:t>Our next steps:</a:t>
            </a:r>
            <a:endParaRPr b="1" sz="1795"/>
          </a:p>
          <a:p>
            <a:pPr indent="-342582" lvl="0" marL="457200" rtl="0" algn="l">
              <a:lnSpc>
                <a:spcPct val="95000"/>
              </a:lnSpc>
              <a:spcBef>
                <a:spcPts val="1200"/>
              </a:spcBef>
              <a:spcAft>
                <a:spcPts val="0"/>
              </a:spcAft>
              <a:buSzPts val="1795"/>
              <a:buChar char="-"/>
            </a:pPr>
            <a:r>
              <a:rPr lang="en-GB" sz="1795"/>
              <a:t>To find out more jobs in different websites </a:t>
            </a:r>
            <a:endParaRPr sz="1795"/>
          </a:p>
          <a:p>
            <a:pPr indent="-342582" lvl="0" marL="457200" rtl="0" algn="l">
              <a:lnSpc>
                <a:spcPct val="95000"/>
              </a:lnSpc>
              <a:spcBef>
                <a:spcPts val="0"/>
              </a:spcBef>
              <a:spcAft>
                <a:spcPts val="0"/>
              </a:spcAft>
              <a:buSzPts val="1795"/>
              <a:buChar char="-"/>
            </a:pPr>
            <a:r>
              <a:rPr lang="en-GB" sz="1795"/>
              <a:t>Improve our codes and analysis</a:t>
            </a:r>
            <a:endParaRPr sz="1795"/>
          </a:p>
          <a:p>
            <a:pPr indent="0" lvl="0" marL="457200" rtl="0" algn="l">
              <a:lnSpc>
                <a:spcPct val="95000"/>
              </a:lnSpc>
              <a:spcBef>
                <a:spcPts val="1200"/>
              </a:spcBef>
              <a:spcAft>
                <a:spcPts val="0"/>
              </a:spcAft>
              <a:buSzPts val="852"/>
              <a:buNone/>
            </a:pPr>
            <a:r>
              <a:t/>
            </a:r>
            <a:endParaRPr sz="1795"/>
          </a:p>
          <a:p>
            <a:pPr indent="0" lvl="0" marL="457200" rtl="0" algn="l">
              <a:lnSpc>
                <a:spcPct val="95000"/>
              </a:lnSpc>
              <a:spcBef>
                <a:spcPts val="1200"/>
              </a:spcBef>
              <a:spcAft>
                <a:spcPts val="0"/>
              </a:spcAft>
              <a:buSzPts val="852"/>
              <a:buNone/>
            </a:pPr>
            <a:r>
              <a:t/>
            </a:r>
            <a:endParaRPr sz="1795"/>
          </a:p>
          <a:p>
            <a:pPr indent="0" lvl="0" marL="457200" rtl="0" algn="l">
              <a:lnSpc>
                <a:spcPct val="95000"/>
              </a:lnSpc>
              <a:spcBef>
                <a:spcPts val="1200"/>
              </a:spcBef>
              <a:spcAft>
                <a:spcPts val="0"/>
              </a:spcAft>
              <a:buSzPts val="852"/>
              <a:buNone/>
            </a:pPr>
            <a:r>
              <a:t/>
            </a:r>
            <a:endParaRPr sz="1795"/>
          </a:p>
          <a:p>
            <a:pPr indent="0" lvl="0" marL="0" rtl="0" algn="l">
              <a:lnSpc>
                <a:spcPct val="95000"/>
              </a:lnSpc>
              <a:spcBef>
                <a:spcPts val="1200"/>
              </a:spcBef>
              <a:spcAft>
                <a:spcPts val="1200"/>
              </a:spcAft>
              <a:buSzPts val="852"/>
              <a:buNone/>
            </a:pPr>
            <a:r>
              <a:t/>
            </a:r>
            <a:endParaRPr sz="139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712000" y="620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7. </a:t>
            </a:r>
            <a:r>
              <a:rPr lang="en-GB"/>
              <a:t>Conclusion</a:t>
            </a:r>
            <a:endParaRPr/>
          </a:p>
        </p:txBody>
      </p:sp>
      <p:sp>
        <p:nvSpPr>
          <p:cNvPr id="243" name="Google Shape;243;p28"/>
          <p:cNvSpPr txBox="1"/>
          <p:nvPr>
            <p:ph idx="1" type="body"/>
          </p:nvPr>
        </p:nvSpPr>
        <p:spPr>
          <a:xfrm>
            <a:off x="583400" y="1246750"/>
            <a:ext cx="7505700" cy="3623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t/>
            </a:r>
            <a:endParaRPr sz="4142"/>
          </a:p>
          <a:p>
            <a:pPr indent="-338865" lvl="0" marL="457200" rtl="0" algn="l">
              <a:lnSpc>
                <a:spcPct val="150000"/>
              </a:lnSpc>
              <a:spcBef>
                <a:spcPts val="1200"/>
              </a:spcBef>
              <a:spcAft>
                <a:spcPts val="0"/>
              </a:spcAft>
              <a:buSzPct val="100000"/>
              <a:buFont typeface="Open Sans"/>
              <a:buChar char="●"/>
            </a:pPr>
            <a:r>
              <a:rPr lang="en-GB" sz="5342">
                <a:latin typeface="Open Sans"/>
                <a:ea typeface="Open Sans"/>
                <a:cs typeface="Open Sans"/>
                <a:sym typeface="Open Sans"/>
              </a:rPr>
              <a:t>For E</a:t>
            </a:r>
            <a:r>
              <a:rPr lang="en-GB" sz="5342">
                <a:latin typeface="Open Sans"/>
                <a:ea typeface="Open Sans"/>
                <a:cs typeface="Open Sans"/>
                <a:sym typeface="Open Sans"/>
              </a:rPr>
              <a:t>ntry level job in the IT sector we found out that Trainings or education above diploma is recommended</a:t>
            </a:r>
            <a:endParaRPr sz="5342">
              <a:latin typeface="Open Sans"/>
              <a:ea typeface="Open Sans"/>
              <a:cs typeface="Open Sans"/>
              <a:sym typeface="Open Sans"/>
            </a:endParaRPr>
          </a:p>
          <a:p>
            <a:pPr indent="-338865" lvl="0" marL="457200" rtl="0" algn="l">
              <a:lnSpc>
                <a:spcPct val="150000"/>
              </a:lnSpc>
              <a:spcBef>
                <a:spcPts val="0"/>
              </a:spcBef>
              <a:spcAft>
                <a:spcPts val="0"/>
              </a:spcAft>
              <a:buSzPct val="100000"/>
              <a:buChar char="●"/>
            </a:pPr>
            <a:r>
              <a:rPr lang="en-GB" sz="5342">
                <a:latin typeface="Open Sans"/>
                <a:ea typeface="Open Sans"/>
                <a:cs typeface="Open Sans"/>
                <a:sym typeface="Open Sans"/>
              </a:rPr>
              <a:t>I</a:t>
            </a:r>
            <a:r>
              <a:rPr lang="en-GB" sz="5342">
                <a:latin typeface="Open Sans"/>
                <a:ea typeface="Open Sans"/>
                <a:cs typeface="Open Sans"/>
                <a:sym typeface="Open Sans"/>
              </a:rPr>
              <a:t>nformation Technology, Telecommunication, Financial Services are the Top 3 industries with most of </a:t>
            </a:r>
            <a:r>
              <a:rPr lang="en-GB" sz="5342">
                <a:latin typeface="Open Sans"/>
                <a:ea typeface="Open Sans"/>
                <a:cs typeface="Open Sans"/>
                <a:sym typeface="Open Sans"/>
              </a:rPr>
              <a:t>the </a:t>
            </a:r>
            <a:r>
              <a:rPr lang="en-GB" sz="5342">
                <a:latin typeface="Open Sans"/>
                <a:ea typeface="Open Sans"/>
                <a:cs typeface="Open Sans"/>
                <a:sym typeface="Open Sans"/>
              </a:rPr>
              <a:t>entry level jobs opening</a:t>
            </a:r>
            <a:endParaRPr sz="5342">
              <a:latin typeface="Open Sans"/>
              <a:ea typeface="Open Sans"/>
              <a:cs typeface="Open Sans"/>
              <a:sym typeface="Open Sans"/>
            </a:endParaRPr>
          </a:p>
          <a:p>
            <a:pPr indent="-338865" lvl="0" marL="457200" rtl="0" algn="l">
              <a:lnSpc>
                <a:spcPct val="150000"/>
              </a:lnSpc>
              <a:spcBef>
                <a:spcPts val="0"/>
              </a:spcBef>
              <a:spcAft>
                <a:spcPts val="0"/>
              </a:spcAft>
              <a:buSzPct val="100000"/>
              <a:buFont typeface="Open Sans"/>
              <a:buChar char="●"/>
            </a:pPr>
            <a:r>
              <a:rPr lang="en-GB" sz="5342">
                <a:latin typeface="Open Sans"/>
                <a:ea typeface="Open Sans"/>
                <a:cs typeface="Open Sans"/>
                <a:sym typeface="Open Sans"/>
              </a:rPr>
              <a:t>Financial Services, Education, IT are </a:t>
            </a:r>
            <a:r>
              <a:rPr lang="en-GB" sz="5342">
                <a:latin typeface="Open Sans"/>
                <a:ea typeface="Open Sans"/>
                <a:cs typeface="Open Sans"/>
                <a:sym typeface="Open Sans"/>
              </a:rPr>
              <a:t>Top 3 industries that have the highest salaries in entry level</a:t>
            </a:r>
            <a:endParaRPr sz="5342">
              <a:latin typeface="Open Sans"/>
              <a:ea typeface="Open Sans"/>
              <a:cs typeface="Open Sans"/>
              <a:sym typeface="Open Sans"/>
            </a:endParaRPr>
          </a:p>
          <a:p>
            <a:pPr indent="-338865" lvl="0" marL="457200" rtl="0" algn="l">
              <a:lnSpc>
                <a:spcPct val="150000"/>
              </a:lnSpc>
              <a:spcBef>
                <a:spcPts val="0"/>
              </a:spcBef>
              <a:spcAft>
                <a:spcPts val="0"/>
              </a:spcAft>
              <a:buSzPct val="100000"/>
              <a:buFont typeface="Open Sans"/>
              <a:buChar char="●"/>
            </a:pPr>
            <a:r>
              <a:rPr lang="en-GB" sz="5342">
                <a:latin typeface="Open Sans"/>
                <a:ea typeface="Open Sans"/>
                <a:cs typeface="Open Sans"/>
                <a:sym typeface="Open Sans"/>
              </a:rPr>
              <a:t>Candidates with a degree tends to have higher salary</a:t>
            </a:r>
            <a:endParaRPr sz="5342">
              <a:latin typeface="Open Sans"/>
              <a:ea typeface="Open Sans"/>
              <a:cs typeface="Open Sans"/>
              <a:sym typeface="Open Sans"/>
            </a:endParaRPr>
          </a:p>
          <a:p>
            <a:pPr indent="-338865" lvl="0" marL="457200" rtl="0" algn="l">
              <a:lnSpc>
                <a:spcPct val="150000"/>
              </a:lnSpc>
              <a:spcBef>
                <a:spcPts val="0"/>
              </a:spcBef>
              <a:spcAft>
                <a:spcPts val="0"/>
              </a:spcAft>
              <a:buSzPct val="100000"/>
              <a:buFont typeface="Open Sans"/>
              <a:buChar char="●"/>
            </a:pPr>
            <a:r>
              <a:rPr lang="en-GB" sz="5342">
                <a:latin typeface="Open Sans"/>
                <a:ea typeface="Open Sans"/>
                <a:cs typeface="Open Sans"/>
                <a:sym typeface="Open Sans"/>
              </a:rPr>
              <a:t>Most entry level jobs requiring 1-3 years of experience</a:t>
            </a:r>
            <a:endParaRPr>
              <a:latin typeface="Open Sans"/>
              <a:ea typeface="Open Sans"/>
              <a:cs typeface="Open Sans"/>
              <a:sym typeface="Open Sans"/>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6" name="Shape 136"/>
        <p:cNvGrpSpPr/>
        <p:nvPr/>
      </p:nvGrpSpPr>
      <p:grpSpPr>
        <a:xfrm>
          <a:off x="0" y="0"/>
          <a:ext cx="0" cy="0"/>
          <a:chOff x="0" y="0"/>
          <a:chExt cx="0" cy="0"/>
        </a:xfrm>
      </p:grpSpPr>
      <p:sp>
        <p:nvSpPr>
          <p:cNvPr id="137" name="Google Shape;137;p14"/>
          <p:cNvSpPr txBox="1"/>
          <p:nvPr>
            <p:ph type="title"/>
          </p:nvPr>
        </p:nvSpPr>
        <p:spPr>
          <a:xfrm>
            <a:off x="311700" y="513550"/>
            <a:ext cx="8520600" cy="14034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arabicPeriod"/>
            </a:pPr>
            <a:r>
              <a:rPr lang="en-GB"/>
              <a:t>Our Aims ---What are we going to do?</a:t>
            </a:r>
            <a:r>
              <a:rPr lang="en-GB">
                <a:solidFill>
                  <a:srgbClr val="000000"/>
                </a:solidFill>
              </a:rPr>
              <a:t> </a:t>
            </a:r>
            <a:endParaRPr>
              <a:solidFill>
                <a:srgbClr val="000000"/>
              </a:solidFill>
            </a:endParaRPr>
          </a:p>
          <a:p>
            <a:pPr indent="0" lvl="0" marL="457200" rtl="0" algn="l">
              <a:spcBef>
                <a:spcPts val="0"/>
              </a:spcBef>
              <a:spcAft>
                <a:spcPts val="0"/>
              </a:spcAft>
              <a:buNone/>
            </a:pPr>
            <a:r>
              <a:rPr lang="en-GB">
                <a:solidFill>
                  <a:srgbClr val="4A86E8"/>
                </a:solidFill>
              </a:rPr>
              <a:t>FOCUS ON IT Sector</a:t>
            </a:r>
            <a:endParaRPr>
              <a:solidFill>
                <a:srgbClr val="4A86E8"/>
              </a:solidFill>
            </a:endParaRPr>
          </a:p>
        </p:txBody>
      </p:sp>
      <p:sp>
        <p:nvSpPr>
          <p:cNvPr id="138" name="Google Shape;138;p14"/>
          <p:cNvSpPr txBox="1"/>
          <p:nvPr>
            <p:ph idx="1" type="body"/>
          </p:nvPr>
        </p:nvSpPr>
        <p:spPr>
          <a:xfrm>
            <a:off x="311700" y="1670500"/>
            <a:ext cx="9144000" cy="3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000000"/>
              </a:solidFill>
              <a:highlight>
                <a:srgbClr val="FCFCFC"/>
              </a:highlight>
            </a:endParaRPr>
          </a:p>
          <a:p>
            <a:pPr indent="-336550" lvl="0" marL="457200" rtl="0" algn="l">
              <a:lnSpc>
                <a:spcPct val="150000"/>
              </a:lnSpc>
              <a:spcBef>
                <a:spcPts val="0"/>
              </a:spcBef>
              <a:spcAft>
                <a:spcPts val="0"/>
              </a:spcAft>
              <a:buClr>
                <a:srgbClr val="000000"/>
              </a:buClr>
              <a:buSzPts val="1700"/>
              <a:buChar char="●"/>
            </a:pPr>
            <a:r>
              <a:rPr lang="en-GB" sz="1700">
                <a:solidFill>
                  <a:srgbClr val="000000"/>
                </a:solidFill>
              </a:rPr>
              <a:t>We are the members in a  research company</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GB" sz="1700">
                <a:solidFill>
                  <a:srgbClr val="000000"/>
                </a:solidFill>
              </a:rPr>
              <a:t>Our main clients : someone who would like to get into the IT sector </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GB" sz="1700">
                <a:solidFill>
                  <a:srgbClr val="000000"/>
                </a:solidFill>
              </a:rPr>
              <a:t>Our main goal : helping students to get into the IT sector</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GB" sz="1700">
                <a:solidFill>
                  <a:srgbClr val="000000"/>
                </a:solidFill>
              </a:rPr>
              <a:t>Looking for the demand for entry level job in the IT market</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GB" sz="1700">
                <a:solidFill>
                  <a:srgbClr val="000000"/>
                </a:solidFill>
              </a:rPr>
              <a:t>Looking for the qualification for landing an entry level job </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GB" sz="1700">
                <a:solidFill>
                  <a:srgbClr val="000000"/>
                </a:solidFill>
              </a:rPr>
              <a:t>Find</a:t>
            </a:r>
            <a:r>
              <a:rPr lang="en-GB" sz="1700">
                <a:solidFill>
                  <a:srgbClr val="000000"/>
                </a:solidFill>
              </a:rPr>
              <a:t> the </a:t>
            </a:r>
            <a:r>
              <a:rPr lang="en-GB" sz="1700">
                <a:solidFill>
                  <a:srgbClr val="000000"/>
                </a:solidFill>
              </a:rPr>
              <a:t>highest paid job in IT Sector</a:t>
            </a:r>
            <a:endParaRPr sz="1700">
              <a:solidFill>
                <a:srgbClr val="000000"/>
              </a:solidFill>
            </a:endParaRPr>
          </a:p>
          <a:p>
            <a:pPr indent="-257175" lvl="0" marL="457200" rtl="0" algn="l">
              <a:lnSpc>
                <a:spcPct val="95000"/>
              </a:lnSpc>
              <a:spcBef>
                <a:spcPts val="0"/>
              </a:spcBef>
              <a:spcAft>
                <a:spcPts val="0"/>
              </a:spcAft>
              <a:buSzPts val="450"/>
              <a:buChar char="-"/>
            </a:pPr>
            <a:r>
              <a:t/>
            </a:r>
            <a:endParaRPr sz="450"/>
          </a:p>
        </p:txBody>
      </p:sp>
      <p:pic>
        <p:nvPicPr>
          <p:cNvPr id="139" name="Google Shape;139;p14"/>
          <p:cNvPicPr preferRelativeResize="0"/>
          <p:nvPr/>
        </p:nvPicPr>
        <p:blipFill>
          <a:blip r:embed="rId3">
            <a:alphaModFix/>
          </a:blip>
          <a:stretch>
            <a:fillRect/>
          </a:stretch>
        </p:blipFill>
        <p:spPr>
          <a:xfrm>
            <a:off x="6204348" y="2959423"/>
            <a:ext cx="2252900" cy="156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3" name="Shape 143"/>
        <p:cNvGrpSpPr/>
        <p:nvPr/>
      </p:nvGrpSpPr>
      <p:grpSpPr>
        <a:xfrm>
          <a:off x="0" y="0"/>
          <a:ext cx="0" cy="0"/>
          <a:chOff x="0" y="0"/>
          <a:chExt cx="0" cy="0"/>
        </a:xfrm>
      </p:grpSpPr>
      <p:sp>
        <p:nvSpPr>
          <p:cNvPr id="144" name="Google Shape;144;p15"/>
          <p:cNvSpPr txBox="1"/>
          <p:nvPr>
            <p:ph type="title"/>
          </p:nvPr>
        </p:nvSpPr>
        <p:spPr>
          <a:xfrm>
            <a:off x="311700" y="361875"/>
            <a:ext cx="8520600" cy="150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3300">
                <a:highlight>
                  <a:srgbClr val="FCFCFC"/>
                </a:highlight>
              </a:rPr>
              <a:t>2. </a:t>
            </a:r>
            <a:r>
              <a:rPr lang="en-GB" sz="3300">
                <a:highlight>
                  <a:srgbClr val="FCFCFC"/>
                </a:highlight>
              </a:rPr>
              <a:t>Business Value</a:t>
            </a:r>
            <a:r>
              <a:rPr lang="en-GB" sz="3500">
                <a:solidFill>
                  <a:srgbClr val="6AA84F"/>
                </a:solidFill>
                <a:highlight>
                  <a:srgbClr val="FCFCFC"/>
                </a:highlight>
              </a:rPr>
              <a:t> - How?</a:t>
            </a:r>
            <a:endParaRPr sz="3500">
              <a:solidFill>
                <a:srgbClr val="6AA84F"/>
              </a:solidFill>
            </a:endParaRPr>
          </a:p>
        </p:txBody>
      </p:sp>
      <p:sp>
        <p:nvSpPr>
          <p:cNvPr id="145" name="Google Shape;145;p15"/>
          <p:cNvSpPr txBox="1"/>
          <p:nvPr>
            <p:ph idx="1" type="body"/>
          </p:nvPr>
        </p:nvSpPr>
        <p:spPr>
          <a:xfrm>
            <a:off x="456250" y="1082125"/>
            <a:ext cx="8520600" cy="364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t/>
            </a:r>
            <a:endParaRPr b="1" sz="1650">
              <a:latin typeface="Arial"/>
              <a:ea typeface="Arial"/>
              <a:cs typeface="Arial"/>
              <a:sym typeface="Arial"/>
            </a:endParaRPr>
          </a:p>
          <a:p>
            <a:pPr indent="-359804" lvl="0" marL="457200" rtl="0" algn="l">
              <a:lnSpc>
                <a:spcPct val="150000"/>
              </a:lnSpc>
              <a:spcBef>
                <a:spcPts val="0"/>
              </a:spcBef>
              <a:spcAft>
                <a:spcPts val="0"/>
              </a:spcAft>
              <a:buSzPts val="2066"/>
              <a:buChar char="●"/>
            </a:pPr>
            <a:r>
              <a:rPr lang="en-GB" sz="2066"/>
              <a:t>Provide information to University</a:t>
            </a:r>
            <a:endParaRPr sz="2066"/>
          </a:p>
          <a:p>
            <a:pPr indent="-359804" lvl="0" marL="457200" rtl="0" algn="l">
              <a:lnSpc>
                <a:spcPct val="150000"/>
              </a:lnSpc>
              <a:spcBef>
                <a:spcPts val="0"/>
              </a:spcBef>
              <a:spcAft>
                <a:spcPts val="0"/>
              </a:spcAft>
              <a:buSzPts val="2066"/>
              <a:buChar char="●"/>
            </a:pPr>
            <a:r>
              <a:rPr lang="en-GB" sz="2066"/>
              <a:t>info to government to help fresh grad and unemployees</a:t>
            </a:r>
            <a:endParaRPr sz="2066"/>
          </a:p>
          <a:p>
            <a:pPr indent="0" lvl="0" marL="914400" rtl="0" algn="l">
              <a:lnSpc>
                <a:spcPct val="150000"/>
              </a:lnSpc>
              <a:spcBef>
                <a:spcPts val="0"/>
              </a:spcBef>
              <a:spcAft>
                <a:spcPts val="0"/>
              </a:spcAft>
              <a:buNone/>
            </a:pPr>
            <a:r>
              <a:rPr lang="en-GB" sz="2066"/>
              <a:t>e.g. Cyberport &amp; Science park</a:t>
            </a:r>
            <a:endParaRPr sz="2066"/>
          </a:p>
          <a:p>
            <a:pPr indent="-359804" lvl="0" marL="457200" rtl="0" algn="l">
              <a:lnSpc>
                <a:spcPct val="150000"/>
              </a:lnSpc>
              <a:spcBef>
                <a:spcPts val="0"/>
              </a:spcBef>
              <a:spcAft>
                <a:spcPts val="0"/>
              </a:spcAft>
              <a:buSzPts val="2066"/>
              <a:buChar char="●"/>
            </a:pPr>
            <a:r>
              <a:rPr lang="en-GB" sz="2066"/>
              <a:t>info to Training Center</a:t>
            </a:r>
            <a:endParaRPr sz="2066"/>
          </a:p>
          <a:p>
            <a:pPr indent="0" lvl="0" marL="914400" rtl="0" algn="l">
              <a:lnSpc>
                <a:spcPct val="150000"/>
              </a:lnSpc>
              <a:spcBef>
                <a:spcPts val="0"/>
              </a:spcBef>
              <a:spcAft>
                <a:spcPts val="0"/>
              </a:spcAft>
              <a:buNone/>
            </a:pPr>
            <a:r>
              <a:rPr lang="en-GB" sz="2066"/>
              <a:t>e.g. Xccelerate</a:t>
            </a:r>
            <a:endParaRPr sz="2066"/>
          </a:p>
          <a:p>
            <a:pPr indent="-359804" lvl="0" marL="457200" rtl="0" algn="l">
              <a:lnSpc>
                <a:spcPct val="150000"/>
              </a:lnSpc>
              <a:spcBef>
                <a:spcPts val="0"/>
              </a:spcBef>
              <a:spcAft>
                <a:spcPts val="0"/>
              </a:spcAft>
              <a:buSzPts val="2066"/>
              <a:buChar char="●"/>
            </a:pPr>
            <a:r>
              <a:rPr lang="en-GB" sz="2066"/>
              <a:t>info to Manpower Agents</a:t>
            </a:r>
            <a:endParaRPr sz="2066"/>
          </a:p>
          <a:p>
            <a:pPr indent="-359804" lvl="0" marL="457200" rtl="0" algn="l">
              <a:lnSpc>
                <a:spcPct val="150000"/>
              </a:lnSpc>
              <a:spcBef>
                <a:spcPts val="0"/>
              </a:spcBef>
              <a:spcAft>
                <a:spcPts val="0"/>
              </a:spcAft>
              <a:buSzPts val="2066"/>
              <a:buChar char="●"/>
            </a:pPr>
            <a:r>
              <a:rPr lang="en-GB" sz="2066"/>
              <a:t>info to Internships hunters</a:t>
            </a:r>
            <a:endParaRPr sz="2066"/>
          </a:p>
          <a:p>
            <a:pPr indent="0" lvl="0" marL="0" rtl="0" algn="l">
              <a:lnSpc>
                <a:spcPct val="150000"/>
              </a:lnSpc>
              <a:spcBef>
                <a:spcPts val="0"/>
              </a:spcBef>
              <a:spcAft>
                <a:spcPts val="1200"/>
              </a:spcAft>
              <a:buNone/>
            </a:pPr>
            <a:r>
              <a:t/>
            </a:r>
            <a:endParaRPr sz="2216"/>
          </a:p>
        </p:txBody>
      </p:sp>
      <p:pic>
        <p:nvPicPr>
          <p:cNvPr id="146" name="Google Shape;146;p15"/>
          <p:cNvPicPr preferRelativeResize="0"/>
          <p:nvPr/>
        </p:nvPicPr>
        <p:blipFill>
          <a:blip r:embed="rId3">
            <a:alphaModFix/>
          </a:blip>
          <a:stretch>
            <a:fillRect/>
          </a:stretch>
        </p:blipFill>
        <p:spPr>
          <a:xfrm>
            <a:off x="5032776" y="2464600"/>
            <a:ext cx="2792827" cy="2091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251200" y="2133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ts val="990"/>
              <a:buFont typeface="Arial"/>
              <a:buNone/>
            </a:pPr>
            <a:r>
              <a:rPr lang="en-GB" sz="4400">
                <a:highlight>
                  <a:srgbClr val="FCFCFC"/>
                </a:highlight>
              </a:rPr>
              <a:t>3. </a:t>
            </a:r>
            <a:r>
              <a:rPr lang="en-GB" sz="4400">
                <a:highlight>
                  <a:srgbClr val="FCFCFC"/>
                </a:highlight>
              </a:rPr>
              <a:t>Data Collection </a:t>
            </a:r>
            <a:endParaRPr sz="4400">
              <a:highlight>
                <a:srgbClr val="FCFCFC"/>
              </a:highlight>
            </a:endParaRPr>
          </a:p>
          <a:p>
            <a:pPr indent="0" lvl="0" marL="0" rtl="0" algn="l">
              <a:spcBef>
                <a:spcPts val="0"/>
              </a:spcBef>
              <a:spcAft>
                <a:spcPts val="0"/>
              </a:spcAft>
              <a:buNone/>
            </a:pPr>
            <a:r>
              <a:t/>
            </a:r>
            <a:endParaRPr b="1" sz="1850">
              <a:highlight>
                <a:srgbClr val="FCFCFC"/>
              </a:highlight>
              <a:latin typeface="Open Sans"/>
              <a:ea typeface="Open Sans"/>
              <a:cs typeface="Open Sans"/>
              <a:sym typeface="Open Sans"/>
            </a:endParaRPr>
          </a:p>
        </p:txBody>
      </p:sp>
      <p:sp>
        <p:nvSpPr>
          <p:cNvPr id="152" name="Google Shape;152;p16"/>
          <p:cNvSpPr txBox="1"/>
          <p:nvPr>
            <p:ph idx="1" type="body"/>
          </p:nvPr>
        </p:nvSpPr>
        <p:spPr>
          <a:xfrm>
            <a:off x="400200" y="986350"/>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Collecting the data by using web scraping, Beautiful Soup on the website on JobsDB.com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Clr>
                <a:schemeClr val="dk1"/>
              </a:buClr>
              <a:buSzPts val="1100"/>
              <a:buFont typeface="Arial"/>
              <a:buNone/>
            </a:pPr>
            <a:r>
              <a:t/>
            </a:r>
            <a:endParaRPr/>
          </a:p>
        </p:txBody>
      </p:sp>
      <p:pic>
        <p:nvPicPr>
          <p:cNvPr id="153" name="Google Shape;153;p16"/>
          <p:cNvPicPr preferRelativeResize="0"/>
          <p:nvPr/>
        </p:nvPicPr>
        <p:blipFill>
          <a:blip r:embed="rId3">
            <a:alphaModFix/>
          </a:blip>
          <a:stretch>
            <a:fillRect/>
          </a:stretch>
        </p:blipFill>
        <p:spPr>
          <a:xfrm>
            <a:off x="667200" y="1494925"/>
            <a:ext cx="6201499" cy="3135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408725" y="192050"/>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400">
                <a:highlight>
                  <a:srgbClr val="FCFCFC"/>
                </a:highlight>
              </a:rPr>
              <a:t>4.Data Cleaning/Preprocessing </a:t>
            </a:r>
            <a:endParaRPr sz="3400"/>
          </a:p>
        </p:txBody>
      </p:sp>
      <p:sp>
        <p:nvSpPr>
          <p:cNvPr id="159" name="Google Shape;159;p17"/>
          <p:cNvSpPr txBox="1"/>
          <p:nvPr>
            <p:ph idx="1" type="body"/>
          </p:nvPr>
        </p:nvSpPr>
        <p:spPr>
          <a:xfrm>
            <a:off x="408725" y="405800"/>
            <a:ext cx="8520600" cy="378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950">
              <a:highlight>
                <a:srgbClr val="FCFCFC"/>
              </a:highlight>
            </a:endParaRPr>
          </a:p>
          <a:p>
            <a:pPr indent="-307975" lvl="0" marL="457200" rtl="0" algn="l">
              <a:lnSpc>
                <a:spcPct val="150000"/>
              </a:lnSpc>
              <a:spcBef>
                <a:spcPts val="0"/>
              </a:spcBef>
              <a:spcAft>
                <a:spcPts val="0"/>
              </a:spcAft>
              <a:buSzPts val="1250"/>
              <a:buChar char="●"/>
            </a:pPr>
            <a:r>
              <a:rPr lang="en-GB" sz="1250">
                <a:highlight>
                  <a:srgbClr val="FCFCFC"/>
                </a:highlight>
              </a:rPr>
              <a:t>Industry: </a:t>
            </a:r>
            <a:endParaRPr sz="1250">
              <a:highlight>
                <a:srgbClr val="FCFCFC"/>
              </a:highlight>
            </a:endParaRPr>
          </a:p>
          <a:p>
            <a:pPr indent="-307975" lvl="0" marL="457200" rtl="0" algn="l">
              <a:lnSpc>
                <a:spcPct val="150000"/>
              </a:lnSpc>
              <a:spcBef>
                <a:spcPts val="0"/>
              </a:spcBef>
              <a:spcAft>
                <a:spcPts val="0"/>
              </a:spcAft>
              <a:buSzPts val="1250"/>
              <a:buChar char="●"/>
            </a:pPr>
            <a:r>
              <a:rPr lang="en-GB" sz="1250">
                <a:highlight>
                  <a:srgbClr val="FCFCFC"/>
                </a:highlight>
              </a:rPr>
              <a:t>Eg, from (Education &gt; Teacher, Education &gt; Tutor / Instructor, Information Technology (IT) &gt; Technical / Functional Consulting)</a:t>
            </a:r>
            <a:endParaRPr sz="1250">
              <a:highlight>
                <a:srgbClr val="FCFCFC"/>
              </a:highlight>
            </a:endParaRPr>
          </a:p>
          <a:p>
            <a:pPr indent="-307975" lvl="0" marL="457200" rtl="0" algn="l">
              <a:lnSpc>
                <a:spcPct val="150000"/>
              </a:lnSpc>
              <a:spcBef>
                <a:spcPts val="0"/>
              </a:spcBef>
              <a:spcAft>
                <a:spcPts val="0"/>
              </a:spcAft>
              <a:buSzPts val="1250"/>
              <a:buChar char="●"/>
            </a:pPr>
            <a:r>
              <a:rPr lang="en-GB" sz="1250">
                <a:highlight>
                  <a:srgbClr val="FCFCFC"/>
                </a:highlight>
              </a:rPr>
              <a:t>To (Education)</a:t>
            </a:r>
            <a:endParaRPr sz="1250">
              <a:highlight>
                <a:srgbClr val="FCFCFC"/>
              </a:highlight>
            </a:endParaRPr>
          </a:p>
          <a:p>
            <a:pPr indent="-307975" lvl="0" marL="457200" rtl="0" algn="l">
              <a:lnSpc>
                <a:spcPct val="150000"/>
              </a:lnSpc>
              <a:spcBef>
                <a:spcPts val="0"/>
              </a:spcBef>
              <a:spcAft>
                <a:spcPts val="0"/>
              </a:spcAft>
              <a:buSzPts val="1250"/>
              <a:buChar char="●"/>
            </a:pPr>
            <a:r>
              <a:rPr lang="en-GB" sz="1250">
                <a:highlight>
                  <a:srgbClr val="FCFCFC"/>
                </a:highlight>
              </a:rPr>
              <a:t>salary: extract only the numbers and find the average</a:t>
            </a:r>
            <a:endParaRPr sz="1250">
              <a:highlight>
                <a:srgbClr val="FCFCFC"/>
              </a:highlight>
            </a:endParaRPr>
          </a:p>
          <a:p>
            <a:pPr indent="0" lvl="0" marL="0" rtl="0" algn="l">
              <a:lnSpc>
                <a:spcPct val="150000"/>
              </a:lnSpc>
              <a:spcBef>
                <a:spcPts val="0"/>
              </a:spcBef>
              <a:spcAft>
                <a:spcPts val="0"/>
              </a:spcAft>
              <a:buNone/>
            </a:pPr>
            <a:r>
              <a:t/>
            </a:r>
            <a:endParaRPr sz="1950">
              <a:highlight>
                <a:srgbClr val="FCFCFC"/>
              </a:highlight>
            </a:endParaRPr>
          </a:p>
          <a:p>
            <a:pPr indent="0" lvl="0" marL="0" rtl="0" algn="l">
              <a:lnSpc>
                <a:spcPct val="150000"/>
              </a:lnSpc>
              <a:spcBef>
                <a:spcPts val="0"/>
              </a:spcBef>
              <a:spcAft>
                <a:spcPts val="0"/>
              </a:spcAft>
              <a:buNone/>
            </a:pPr>
            <a:r>
              <a:t/>
            </a:r>
            <a:endParaRPr sz="2100"/>
          </a:p>
          <a:p>
            <a:pPr indent="0" lvl="0" marL="0" rtl="0" algn="l">
              <a:spcBef>
                <a:spcPts val="1200"/>
              </a:spcBef>
              <a:spcAft>
                <a:spcPts val="1200"/>
              </a:spcAft>
              <a:buNone/>
            </a:pPr>
            <a:r>
              <a:t/>
            </a:r>
            <a:endParaRPr sz="2100"/>
          </a:p>
        </p:txBody>
      </p:sp>
      <p:pic>
        <p:nvPicPr>
          <p:cNvPr id="160" name="Google Shape;160;p17"/>
          <p:cNvPicPr preferRelativeResize="0"/>
          <p:nvPr/>
        </p:nvPicPr>
        <p:blipFill>
          <a:blip r:embed="rId3">
            <a:alphaModFix/>
          </a:blip>
          <a:stretch>
            <a:fillRect/>
          </a:stretch>
        </p:blipFill>
        <p:spPr>
          <a:xfrm>
            <a:off x="668525" y="2571750"/>
            <a:ext cx="7605801" cy="226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620250" y="324850"/>
            <a:ext cx="7903500" cy="466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n-GB" sz="1500">
                <a:solidFill>
                  <a:srgbClr val="1E222B"/>
                </a:solidFill>
                <a:latin typeface="Open Sans"/>
                <a:ea typeface="Open Sans"/>
                <a:cs typeface="Open Sans"/>
                <a:sym typeface="Open Sans"/>
              </a:rPr>
              <a:t>Q1. Find the job opening for different career level</a:t>
            </a:r>
            <a:endParaRPr sz="3200">
              <a:solidFill>
                <a:srgbClr val="1E222B"/>
              </a:solidFill>
            </a:endParaRPr>
          </a:p>
        </p:txBody>
      </p:sp>
      <p:pic>
        <p:nvPicPr>
          <p:cNvPr id="166" name="Google Shape;166;p18"/>
          <p:cNvPicPr preferRelativeResize="0"/>
          <p:nvPr/>
        </p:nvPicPr>
        <p:blipFill>
          <a:blip r:embed="rId3">
            <a:alphaModFix/>
          </a:blip>
          <a:stretch>
            <a:fillRect/>
          </a:stretch>
        </p:blipFill>
        <p:spPr>
          <a:xfrm>
            <a:off x="504099" y="1128800"/>
            <a:ext cx="7113299" cy="3440801"/>
          </a:xfrm>
          <a:prstGeom prst="rect">
            <a:avLst/>
          </a:prstGeom>
          <a:noFill/>
          <a:ln>
            <a:noFill/>
          </a:ln>
        </p:spPr>
      </p:pic>
      <p:sp>
        <p:nvSpPr>
          <p:cNvPr id="167" name="Google Shape;167;p18"/>
          <p:cNvSpPr txBox="1"/>
          <p:nvPr/>
        </p:nvSpPr>
        <p:spPr>
          <a:xfrm>
            <a:off x="328900" y="1927675"/>
            <a:ext cx="100500" cy="171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68" name="Google Shape;168;p18"/>
          <p:cNvSpPr txBox="1"/>
          <p:nvPr/>
        </p:nvSpPr>
        <p:spPr>
          <a:xfrm>
            <a:off x="635625" y="728600"/>
            <a:ext cx="6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Key point: middle level has the most openings but we should focus on the entry level</a:t>
            </a:r>
            <a:endParaRPr>
              <a:latin typeface="Calibri"/>
              <a:ea typeface="Calibri"/>
              <a:cs typeface="Calibri"/>
              <a:sym typeface="Calibri"/>
            </a:endParaRPr>
          </a:p>
        </p:txBody>
      </p:sp>
      <p:sp>
        <p:nvSpPr>
          <p:cNvPr id="169" name="Google Shape;169;p18"/>
          <p:cNvSpPr txBox="1"/>
          <p:nvPr/>
        </p:nvSpPr>
        <p:spPr>
          <a:xfrm>
            <a:off x="6499275" y="1998325"/>
            <a:ext cx="2278200" cy="2293500"/>
          </a:xfrm>
          <a:prstGeom prst="rect">
            <a:avLst/>
          </a:prstGeom>
          <a:solidFill>
            <a:schemeClr val="dk1"/>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Calibri"/>
                <a:ea typeface="Calibri"/>
                <a:cs typeface="Calibri"/>
                <a:sym typeface="Calibri"/>
              </a:rPr>
              <a:t>Carer level</a:t>
            </a:r>
            <a:r>
              <a:rPr b="1" lang="en-GB" sz="1800">
                <a:latin typeface="Calibri"/>
                <a:ea typeface="Calibri"/>
                <a:cs typeface="Calibri"/>
                <a:sym typeface="Calibri"/>
              </a:rPr>
              <a:t> Findings:</a:t>
            </a:r>
            <a:endParaRPr b="1" sz="18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GB" sz="1700">
                <a:latin typeface="Calibri"/>
                <a:ea typeface="Calibri"/>
                <a:cs typeface="Calibri"/>
                <a:sym typeface="Calibri"/>
              </a:rPr>
              <a:t>Middle level jobs are highly advertised followed by Entry level</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GB" sz="1700">
                <a:latin typeface="Calibri"/>
                <a:ea typeface="Calibri"/>
                <a:cs typeface="Calibri"/>
                <a:sym typeface="Calibri"/>
              </a:rPr>
              <a:t>Top Level very few jobs</a:t>
            </a:r>
            <a:endParaRPr sz="1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9"/>
          <p:cNvPicPr preferRelativeResize="0"/>
          <p:nvPr/>
        </p:nvPicPr>
        <p:blipFill>
          <a:blip r:embed="rId3">
            <a:alphaModFix/>
          </a:blip>
          <a:stretch>
            <a:fillRect/>
          </a:stretch>
        </p:blipFill>
        <p:spPr>
          <a:xfrm>
            <a:off x="934550" y="885225"/>
            <a:ext cx="4290976" cy="3519201"/>
          </a:xfrm>
          <a:prstGeom prst="rect">
            <a:avLst/>
          </a:prstGeom>
          <a:noFill/>
          <a:ln>
            <a:noFill/>
          </a:ln>
        </p:spPr>
      </p:pic>
      <p:sp>
        <p:nvSpPr>
          <p:cNvPr id="175" name="Google Shape;175;p19"/>
          <p:cNvSpPr txBox="1"/>
          <p:nvPr>
            <p:ph type="title"/>
          </p:nvPr>
        </p:nvSpPr>
        <p:spPr>
          <a:xfrm>
            <a:off x="678325" y="324850"/>
            <a:ext cx="6030600" cy="466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n-GB" sz="1500">
                <a:solidFill>
                  <a:schemeClr val="dk2"/>
                </a:solidFill>
                <a:latin typeface="Open Sans"/>
                <a:ea typeface="Open Sans"/>
                <a:cs typeface="Open Sans"/>
                <a:sym typeface="Open Sans"/>
              </a:rPr>
              <a:t>Q1. Find the job opening --- only for entry level</a:t>
            </a:r>
            <a:endParaRPr sz="3200">
              <a:solidFill>
                <a:schemeClr val="dk2"/>
              </a:solidFill>
            </a:endParaRPr>
          </a:p>
        </p:txBody>
      </p:sp>
      <p:sp>
        <p:nvSpPr>
          <p:cNvPr id="176" name="Google Shape;176;p19"/>
          <p:cNvSpPr txBox="1"/>
          <p:nvPr/>
        </p:nvSpPr>
        <p:spPr>
          <a:xfrm>
            <a:off x="5660650" y="1998325"/>
            <a:ext cx="2725500" cy="1293000"/>
          </a:xfrm>
          <a:prstGeom prst="rect">
            <a:avLst/>
          </a:prstGeom>
          <a:solidFill>
            <a:schemeClr val="dk1"/>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Calibri"/>
                <a:ea typeface="Calibri"/>
                <a:cs typeface="Calibri"/>
                <a:sym typeface="Calibri"/>
              </a:rPr>
              <a:t>Entry level Jobs </a:t>
            </a:r>
            <a:r>
              <a:rPr b="1" lang="en-GB" sz="1800">
                <a:latin typeface="Calibri"/>
                <a:ea typeface="Calibri"/>
                <a:cs typeface="Calibri"/>
                <a:sym typeface="Calibri"/>
              </a:rPr>
              <a:t>Findings:</a:t>
            </a:r>
            <a:endParaRPr b="1" sz="18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GB" sz="1700">
                <a:latin typeface="Calibri"/>
                <a:ea typeface="Calibri"/>
                <a:cs typeface="Calibri"/>
                <a:sym typeface="Calibri"/>
              </a:rPr>
              <a:t>entry level openings account for ⅓ out of the whole pool</a:t>
            </a: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225950" y="479725"/>
            <a:ext cx="8520600" cy="8313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1200"/>
              </a:spcAft>
              <a:buNone/>
            </a:pPr>
            <a:r>
              <a:rPr lang="en-GB" sz="1500">
                <a:solidFill>
                  <a:schemeClr val="dk2"/>
                </a:solidFill>
                <a:latin typeface="Open Sans"/>
                <a:ea typeface="Open Sans"/>
                <a:cs typeface="Open Sans"/>
                <a:sym typeface="Open Sans"/>
              </a:rPr>
              <a:t>Q2. Find the number of internship </a:t>
            </a:r>
            <a:endParaRPr sz="3200">
              <a:solidFill>
                <a:schemeClr val="dk2"/>
              </a:solidFill>
            </a:endParaRPr>
          </a:p>
        </p:txBody>
      </p:sp>
      <p:sp>
        <p:nvSpPr>
          <p:cNvPr id="182" name="Google Shape;182;p20"/>
          <p:cNvSpPr txBox="1"/>
          <p:nvPr>
            <p:ph idx="1" type="body"/>
          </p:nvPr>
        </p:nvSpPr>
        <p:spPr>
          <a:xfrm>
            <a:off x="462700" y="1885975"/>
            <a:ext cx="4874700" cy="15468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300"/>
          </a:p>
          <a:p>
            <a:pPr indent="0" lvl="0" marL="457200" rtl="0" algn="l">
              <a:lnSpc>
                <a:spcPct val="150000"/>
              </a:lnSpc>
              <a:spcBef>
                <a:spcPts val="1200"/>
              </a:spcBef>
              <a:spcAft>
                <a:spcPts val="1200"/>
              </a:spcAft>
              <a:buNone/>
            </a:pPr>
            <a:r>
              <a:t/>
            </a:r>
            <a:endParaRPr/>
          </a:p>
        </p:txBody>
      </p:sp>
      <p:pic>
        <p:nvPicPr>
          <p:cNvPr id="183" name="Google Shape;183;p20"/>
          <p:cNvPicPr preferRelativeResize="0"/>
          <p:nvPr/>
        </p:nvPicPr>
        <p:blipFill>
          <a:blip r:embed="rId3">
            <a:alphaModFix/>
          </a:blip>
          <a:stretch>
            <a:fillRect/>
          </a:stretch>
        </p:blipFill>
        <p:spPr>
          <a:xfrm>
            <a:off x="504887" y="1045450"/>
            <a:ext cx="4790313" cy="3577099"/>
          </a:xfrm>
          <a:prstGeom prst="rect">
            <a:avLst/>
          </a:prstGeom>
          <a:noFill/>
          <a:ln>
            <a:noFill/>
          </a:ln>
        </p:spPr>
      </p:pic>
      <p:sp>
        <p:nvSpPr>
          <p:cNvPr id="184" name="Google Shape;184;p20"/>
          <p:cNvSpPr txBox="1"/>
          <p:nvPr/>
        </p:nvSpPr>
        <p:spPr>
          <a:xfrm>
            <a:off x="6815150" y="2186000"/>
            <a:ext cx="6172200" cy="72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85" name="Google Shape;185;p20"/>
          <p:cNvSpPr txBox="1"/>
          <p:nvPr/>
        </p:nvSpPr>
        <p:spPr>
          <a:xfrm>
            <a:off x="910800" y="910825"/>
            <a:ext cx="60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86" name="Google Shape;186;p20"/>
          <p:cNvSpPr txBox="1"/>
          <p:nvPr/>
        </p:nvSpPr>
        <p:spPr>
          <a:xfrm>
            <a:off x="6268275" y="910825"/>
            <a:ext cx="18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7" name="Google Shape;187;p20"/>
          <p:cNvSpPr txBox="1"/>
          <p:nvPr/>
        </p:nvSpPr>
        <p:spPr>
          <a:xfrm>
            <a:off x="5337400" y="1705400"/>
            <a:ext cx="3000000" cy="1554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Calibri"/>
                <a:ea typeface="Calibri"/>
                <a:cs typeface="Calibri"/>
                <a:sym typeface="Calibri"/>
              </a:rPr>
              <a:t>Internship </a:t>
            </a:r>
            <a:r>
              <a:rPr b="1" lang="en-GB" sz="1800">
                <a:latin typeface="Calibri"/>
                <a:ea typeface="Calibri"/>
                <a:cs typeface="Calibri"/>
                <a:sym typeface="Calibri"/>
              </a:rPr>
              <a:t>Findings:</a:t>
            </a:r>
            <a:endParaRPr b="1" sz="18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GB" sz="1700">
                <a:latin typeface="Open Sans"/>
                <a:ea typeface="Open Sans"/>
                <a:cs typeface="Open Sans"/>
                <a:sym typeface="Open Sans"/>
              </a:rPr>
              <a:t>Companies post around 70 internship jobs in a month.</a:t>
            </a:r>
            <a:endParaRPr sz="1700">
              <a:latin typeface="Calibri"/>
              <a:ea typeface="Calibri"/>
              <a:cs typeface="Calibri"/>
              <a:sym typeface="Calibri"/>
            </a:endParaRPr>
          </a:p>
          <a:p>
            <a:pPr indent="0" lvl="0" marL="45720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236700" y="557225"/>
            <a:ext cx="8520600" cy="831300"/>
          </a:xfrm>
          <a:prstGeom prst="rect">
            <a:avLst/>
          </a:prstGeom>
        </p:spPr>
        <p:txBody>
          <a:bodyPr anchorCtr="0" anchor="t" bIns="91425" lIns="91425" spcFirstLastPara="1" rIns="91425" wrap="square" tIns="91425">
            <a:normAutofit fontScale="90000"/>
          </a:bodyPr>
          <a:lstStyle/>
          <a:p>
            <a:pPr indent="0" lvl="0" marL="457200" rtl="0" algn="l">
              <a:lnSpc>
                <a:spcPct val="150000"/>
              </a:lnSpc>
              <a:spcBef>
                <a:spcPts val="0"/>
              </a:spcBef>
              <a:spcAft>
                <a:spcPts val="0"/>
              </a:spcAft>
              <a:buNone/>
            </a:pPr>
            <a:r>
              <a:rPr lang="en-GB" sz="1666">
                <a:solidFill>
                  <a:schemeClr val="dk2"/>
                </a:solidFill>
                <a:latin typeface="Open Sans"/>
                <a:ea typeface="Open Sans"/>
                <a:cs typeface="Open Sans"/>
                <a:sym typeface="Open Sans"/>
              </a:rPr>
              <a:t>Q3. Find the Top 10 </a:t>
            </a:r>
            <a:r>
              <a:rPr lang="en-GB" sz="1666">
                <a:solidFill>
                  <a:schemeClr val="dk2"/>
                </a:solidFill>
                <a:highlight>
                  <a:srgbClr val="FFFFFF"/>
                </a:highlight>
                <a:latin typeface="Open Sans"/>
                <a:ea typeface="Open Sans"/>
                <a:cs typeface="Open Sans"/>
                <a:sym typeface="Open Sans"/>
              </a:rPr>
              <a:t>industries with maximum number of job adverts in a month</a:t>
            </a:r>
            <a:endParaRPr sz="1666">
              <a:solidFill>
                <a:schemeClr val="dk2"/>
              </a:solidFill>
              <a:highlight>
                <a:srgbClr val="FFFFFF"/>
              </a:highlight>
              <a:latin typeface="Open Sans"/>
              <a:ea typeface="Open Sans"/>
              <a:cs typeface="Open Sans"/>
              <a:sym typeface="Open Sans"/>
            </a:endParaRPr>
          </a:p>
          <a:p>
            <a:pPr indent="0" lvl="0" marL="457200" rtl="0" algn="l">
              <a:lnSpc>
                <a:spcPct val="150000"/>
              </a:lnSpc>
              <a:spcBef>
                <a:spcPts val="1200"/>
              </a:spcBef>
              <a:spcAft>
                <a:spcPts val="1200"/>
              </a:spcAft>
              <a:buNone/>
            </a:pPr>
            <a:r>
              <a:t/>
            </a:r>
            <a:endParaRPr sz="1300">
              <a:latin typeface="Open Sans"/>
              <a:ea typeface="Open Sans"/>
              <a:cs typeface="Open Sans"/>
              <a:sym typeface="Open Sans"/>
            </a:endParaRPr>
          </a:p>
        </p:txBody>
      </p:sp>
      <p:pic>
        <p:nvPicPr>
          <p:cNvPr id="193" name="Google Shape;193;p21"/>
          <p:cNvPicPr preferRelativeResize="0"/>
          <p:nvPr/>
        </p:nvPicPr>
        <p:blipFill>
          <a:blip r:embed="rId3">
            <a:alphaModFix/>
          </a:blip>
          <a:stretch>
            <a:fillRect/>
          </a:stretch>
        </p:blipFill>
        <p:spPr>
          <a:xfrm>
            <a:off x="989075" y="1113200"/>
            <a:ext cx="6578239" cy="3450175"/>
          </a:xfrm>
          <a:prstGeom prst="rect">
            <a:avLst/>
          </a:prstGeom>
          <a:noFill/>
          <a:ln>
            <a:noFill/>
          </a:ln>
        </p:spPr>
      </p:pic>
      <p:sp>
        <p:nvSpPr>
          <p:cNvPr id="194" name="Google Shape;194;p21"/>
          <p:cNvSpPr txBox="1"/>
          <p:nvPr/>
        </p:nvSpPr>
        <p:spPr>
          <a:xfrm>
            <a:off x="4432625" y="1930188"/>
            <a:ext cx="3134700" cy="1816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Calibri"/>
                <a:ea typeface="Calibri"/>
                <a:cs typeface="Calibri"/>
                <a:sym typeface="Calibri"/>
              </a:rPr>
              <a:t>Hiring Industries</a:t>
            </a:r>
            <a:r>
              <a:rPr b="1" lang="en-GB" sz="1800">
                <a:latin typeface="Calibri"/>
                <a:ea typeface="Calibri"/>
                <a:cs typeface="Calibri"/>
                <a:sym typeface="Calibri"/>
              </a:rPr>
              <a:t> Findings:</a:t>
            </a:r>
            <a:endParaRPr b="1" sz="18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GB" sz="1700">
                <a:latin typeface="Open Sans"/>
                <a:ea typeface="Open Sans"/>
                <a:cs typeface="Open Sans"/>
                <a:sym typeface="Open Sans"/>
              </a:rPr>
              <a:t>Maximum jobs advertised by I.T followed by Telecom, Education  &amp; Engineering</a:t>
            </a:r>
            <a:endParaRPr sz="17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