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tIns="91440" rIns="91440" bIns="91440" anchor="b">
            <a:noAutofit/>
          </a:bodyPr>
          <a:lstStyle/>
          <a:p>
            <a:pPr indent="0" algn="r">
              <a:lnSpc>
                <a:spcPct val="100000"/>
              </a:lnSpc>
              <a:buNone/>
            </a:pPr>
            <a:r>
              <a:rPr lang="fr-FR" sz="6000" b="1" u="none" strike="noStrike">
                <a:solidFill>
                  <a:schemeClr val="accent1"/>
                </a:solidFill>
                <a:effectLst/>
                <a:uFillTx/>
                <a:latin typeface="Space Grotesk"/>
                <a:ea typeface="Space Grotesk"/>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3"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5"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1"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tIns="91440" rIns="91440" bIns="91440" anchor="b">
            <a:noAutofit/>
          </a:bodyPr>
          <a:lstStyle/>
          <a:p>
            <a:pPr indent="0">
              <a:lnSpc>
                <a:spcPct val="100000"/>
              </a:lnSpc>
              <a:buNone/>
            </a:pPr>
            <a:r>
              <a:rPr lang="fr-FR" sz="7400" b="1" u="none" strike="noStrike">
                <a:solidFill>
                  <a:schemeClr val="accent1"/>
                </a:solidFill>
                <a:effectLst/>
                <a:uFillTx/>
                <a:latin typeface="Space Grotesk"/>
                <a:ea typeface="Space Grotesk"/>
              </a:rPr>
              <a:t>xx%</a:t>
            </a:r>
            <a:endParaRPr lang="fr-FR" sz="74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2"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4"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tIns="45000" rIns="90000" bIns="45000" anchor="t">
            <a:normAutofit fontScale="62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sp>
        <p:nvSpPr>
          <p:cNvPr id="19" name="Google Shape;86;p18"/>
          <p:cNvSpPr/>
          <p:nvPr/>
        </p:nvSpPr>
        <p:spPr>
          <a:xfrm>
            <a:off x="6732360" y="3519720"/>
            <a:ext cx="21826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Hind"/>
                <a:ea typeface="Hind"/>
              </a:rPr>
              <a:t>CREDITS:</a:t>
            </a:r>
            <a:r>
              <a:rPr lang="en" sz="1000" b="0" u="none" strike="noStrike">
                <a:solidFill>
                  <a:schemeClr val="dk1"/>
                </a:solidFill>
                <a:effectLst/>
                <a:uFillTx/>
                <a:latin typeface="Hind"/>
                <a:ea typeface="Hind"/>
              </a:rPr>
              <a:t> This presentation template was created by </a:t>
            </a:r>
            <a:r>
              <a:rPr lang="en" sz="1000" b="1" u="sng" strike="noStrike">
                <a:solidFill>
                  <a:schemeClr val="dk1"/>
                </a:solidFill>
                <a:effectLst/>
                <a:uFillTx/>
                <a:latin typeface="Hind"/>
                <a:ea typeface="Hind"/>
                <a:hlinkClick r:id="rId2"/>
              </a:rPr>
              <a:t>Slidesgo</a:t>
            </a:r>
            <a:r>
              <a:rPr lang="en" sz="1000" b="0" u="none" strike="noStrike">
                <a:solidFill>
                  <a:schemeClr val="dk1"/>
                </a:solidFill>
                <a:effectLst/>
                <a:uFillTx/>
                <a:latin typeface="Hind"/>
                <a:ea typeface="Hind"/>
              </a:rPr>
              <a:t>, and includes icons, infographics &amp; images by </a:t>
            </a:r>
            <a:r>
              <a:rPr lang="en" sz="1000" b="1" u="sng" strike="noStrike">
                <a:solidFill>
                  <a:schemeClr val="dk1"/>
                </a:solidFill>
                <a:effectLst/>
                <a:uFillTx/>
                <a:latin typeface="Hind"/>
                <a:ea typeface="Hind"/>
                <a:hlinkClick r:id="rId3"/>
              </a:rPr>
              <a:t>Freepik</a:t>
            </a:r>
            <a:r>
              <a:rPr lang="en" sz="1000" b="0" u="sng" strike="noStrike">
                <a:solidFill>
                  <a:schemeClr val="dk1"/>
                </a:solidFill>
                <a:effectLst/>
                <a:uFillTx/>
                <a:latin typeface="Hind"/>
                <a:ea typeface="Hind"/>
              </a:rPr>
              <a:t> </a:t>
            </a:r>
            <a:endParaRPr lang="en-US" sz="1000" b="0" u="none" strike="noStrike">
              <a:solidFill>
                <a:srgbClr val="FFFFFF"/>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228600" y="447840"/>
            <a:ext cx="7724520" cy="24285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7700" b="1" u="none" strike="noStrike" dirty="0">
                <a:solidFill>
                  <a:schemeClr val="dk1"/>
                </a:solidFill>
                <a:effectLst/>
                <a:uFillTx/>
                <a:latin typeface="Space Grotesk"/>
                <a:ea typeface="Space Grotesk"/>
              </a:rPr>
              <a:t>AI Course</a:t>
            </a:r>
            <a:endParaRPr lang="fr-FR" sz="7700" b="0" u="none" strike="noStrike" dirty="0">
              <a:solidFill>
                <a:schemeClr val="dk1"/>
              </a:solidFill>
              <a:effectLst/>
              <a:uFillTx/>
              <a:latin typeface="Arial"/>
            </a:endParaRPr>
          </a:p>
        </p:txBody>
      </p:sp>
      <p:sp>
        <p:nvSpPr>
          <p:cNvPr id="38" name="PlaceHolder 2"/>
          <p:cNvSpPr>
            <a:spLocks noGrp="1"/>
          </p:cNvSpPr>
          <p:nvPr>
            <p:ph type="subTitle"/>
          </p:nvPr>
        </p:nvSpPr>
        <p:spPr>
          <a:xfrm>
            <a:off x="2676600" y="3009960"/>
            <a:ext cx="6238440" cy="828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US" sz="1600" b="0" u="none" strike="noStrike">
                <a:solidFill>
                  <a:schemeClr val="dk1"/>
                </a:solidFill>
                <a:effectLst/>
                <a:uFillTx/>
                <a:latin typeface="Hind"/>
                <a:ea typeface="Hind"/>
              </a:rPr>
              <a:t>Modern and Comprehensive AI Concepts and Practices</a:t>
            </a:r>
            <a:endParaRPr lang="en-US" sz="1600" b="0" u="none" strike="noStrike">
              <a:solidFill>
                <a:srgbClr val="FFFFFF"/>
              </a:solidFill>
              <a:effectLst/>
              <a:uFillTx/>
              <a:latin typeface="OpenSymbol"/>
            </a:endParaRPr>
          </a:p>
        </p:txBody>
      </p:sp>
      <p:sp>
        <p:nvSpPr>
          <p:cNvPr id="39" name="Google Shape;106;p25"/>
          <p:cNvSpPr/>
          <p:nvPr/>
        </p:nvSpPr>
        <p:spPr>
          <a:xfrm>
            <a:off x="8182080" y="228600"/>
            <a:ext cx="732960" cy="369332"/>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200" b="1" dirty="0">
                <a:solidFill>
                  <a:schemeClr val="dk1"/>
                </a:solidFill>
                <a:latin typeface="Arial"/>
              </a:rPr>
              <a:t>Choity</a:t>
            </a:r>
          </a:p>
          <a:p>
            <a:pPr algn="ctr" defTabSz="914400">
              <a:lnSpc>
                <a:spcPct val="100000"/>
              </a:lnSpc>
              <a:tabLst>
                <a:tab pos="0" algn="l"/>
              </a:tabLst>
            </a:pPr>
            <a:r>
              <a:rPr lang="en" sz="1200" b="1" u="none" strike="noStrike" dirty="0">
                <a:solidFill>
                  <a:schemeClr val="dk1"/>
                </a:solidFill>
                <a:effectLst/>
                <a:uFillTx/>
                <a:latin typeface="Arial"/>
              </a:rPr>
              <a:t>Mollick</a:t>
            </a:r>
            <a:endParaRPr lang="en-US" sz="1200" b="0" u="none" strike="noStrike" dirty="0">
              <a:solidFill>
                <a:srgbClr val="FFFFFF"/>
              </a:solidFill>
              <a:effectLst/>
              <a:uFillTx/>
              <a:latin typeface="OpenSymbol"/>
            </a:endParaRPr>
          </a:p>
        </p:txBody>
      </p:sp>
      <p:cxnSp>
        <p:nvCxnSpPr>
          <p:cNvPr id="41" name="Google Shape;108;p25"/>
          <p:cNvCxnSpPr/>
          <p:nvPr/>
        </p:nvCxnSpPr>
        <p:spPr>
          <a:xfrm>
            <a:off x="114120" y="4451760"/>
            <a:ext cx="360" cy="749160"/>
          </a:xfrm>
          <a:prstGeom prst="straightConnector1">
            <a:avLst/>
          </a:prstGeom>
          <a:ln w="9525">
            <a:solidFill>
              <a:srgbClr val="FFFFFF"/>
            </a:solidFill>
            <a:round/>
          </a:ln>
        </p:spPr>
      </p:cxnSp>
      <p:cxnSp>
        <p:nvCxnSpPr>
          <p:cNvPr id="42" name="Google Shape;109;p25"/>
          <p:cNvCxnSpPr/>
          <p:nvPr/>
        </p:nvCxnSpPr>
        <p:spPr>
          <a:xfrm>
            <a:off x="5219280" y="3838320"/>
            <a:ext cx="369648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2600" b="1" u="none" strike="noStrike">
                <a:solidFill>
                  <a:schemeClr val="dk1"/>
                </a:solidFill>
                <a:effectLst/>
                <a:uFillTx/>
                <a:latin typeface="Space Grotesk"/>
                <a:ea typeface="Space Grotesk"/>
              </a:rPr>
              <a:t>Game Playing Algorithms: Minimax, Alpha-Beta Pruning, and GUI Implementations</a:t>
            </a:r>
            <a:endParaRPr lang="fr-FR" sz="2600" b="0" u="none" strike="noStrike">
              <a:solidFill>
                <a:schemeClr val="dk1"/>
              </a:solidFill>
              <a:effectLst/>
              <a:uFillTx/>
              <a:latin typeface="Arial"/>
            </a:endParaRPr>
          </a:p>
        </p:txBody>
      </p:sp>
      <p:sp>
        <p:nvSpPr>
          <p:cNvPr id="62" name="PlaceHolder 2"/>
          <p:cNvSpPr>
            <a:spLocks noGrp="1"/>
          </p:cNvSpPr>
          <p:nvPr>
            <p:ph type="subTitle"/>
          </p:nvPr>
        </p:nvSpPr>
        <p:spPr>
          <a:xfrm>
            <a:off x="1419120" y="2629080"/>
            <a:ext cx="7495920" cy="1628280"/>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Game playing algorithms simulate decision-making in competitive environments. The </a:t>
            </a:r>
            <a:r>
              <a:rPr lang="en-US" sz="1600" b="1" u="none" strike="noStrike" dirty="0">
                <a:solidFill>
                  <a:schemeClr val="dk1"/>
                </a:solidFill>
                <a:effectLst/>
                <a:uFillTx/>
                <a:latin typeface="Hind"/>
                <a:ea typeface="Hind"/>
              </a:rPr>
              <a:t>Minimax algorithm</a:t>
            </a:r>
            <a:r>
              <a:rPr lang="en-US" sz="1600" b="0" u="none" strike="noStrike" dirty="0">
                <a:solidFill>
                  <a:schemeClr val="dk1"/>
                </a:solidFill>
                <a:effectLst/>
                <a:uFillTx/>
                <a:latin typeface="Hind"/>
                <a:ea typeface="Hind"/>
              </a:rPr>
              <a:t> evaluates the best possible moves, while </a:t>
            </a:r>
            <a:r>
              <a:rPr lang="en-US" sz="1600" b="1" u="none" strike="noStrike" dirty="0">
                <a:solidFill>
                  <a:schemeClr val="dk1"/>
                </a:solidFill>
                <a:effectLst/>
                <a:uFillTx/>
                <a:latin typeface="Hind"/>
                <a:ea typeface="Hind"/>
              </a:rPr>
              <a:t>Alpha-Beta pruning</a:t>
            </a:r>
            <a:r>
              <a:rPr lang="en-US" sz="1600" b="0" u="none" strike="noStrike" dirty="0">
                <a:solidFill>
                  <a:schemeClr val="dk1"/>
                </a:solidFill>
                <a:effectLst/>
                <a:uFillTx/>
                <a:latin typeface="Hind"/>
                <a:ea typeface="Hind"/>
              </a:rPr>
              <a:t> enhances this by eliminating unnecessary calculations, optimizing performance. Practical lab implementations include GUI versions of chess, tic-tac-toe, and guessing games, showcasing algorithm applications in interactive AI systems.</a:t>
            </a:r>
            <a:endParaRPr lang="en-US" sz="1600" b="0" u="none" strike="noStrike" dirty="0">
              <a:solidFill>
                <a:srgbClr val="FFFFFF"/>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1" u="none" strike="noStrike">
                <a:solidFill>
                  <a:schemeClr val="dk1"/>
                </a:solidFill>
                <a:effectLst/>
                <a:uFillTx/>
                <a:latin typeface="Space Grotesk"/>
                <a:ea typeface="Space Grotesk"/>
              </a:rPr>
              <a:t>Conclusions</a:t>
            </a:r>
            <a:endParaRPr lang="fr-FR" sz="2600" b="0" u="none" strike="noStrike">
              <a:solidFill>
                <a:schemeClr val="dk1"/>
              </a:solidFill>
              <a:effectLst/>
              <a:uFillTx/>
              <a:latin typeface="Arial"/>
            </a:endParaRPr>
          </a:p>
        </p:txBody>
      </p:sp>
      <p:sp>
        <p:nvSpPr>
          <p:cNvPr id="64" name="PlaceHolder 2"/>
          <p:cNvSpPr>
            <a:spLocks noGrp="1"/>
          </p:cNvSpPr>
          <p:nvPr>
            <p:ph type="subTitle"/>
          </p:nvPr>
        </p:nvSpPr>
        <p:spPr>
          <a:xfrm>
            <a:off x="228600" y="1209240"/>
            <a:ext cx="4352400" cy="3705480"/>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This AI course integrates theoretical foundations with practical lab exercises, covering key areas like agent design, search algorithms, CSPs, and game-playing techniques. The blend of concepts and hands-on tasks fosters a comprehensive understanding of AI’s capabilities. Graduates are equipped to develop intelligent systems that apply theory effectively in real-world scenarios.</a:t>
            </a:r>
            <a:endParaRPr lang="en-US" sz="1600" b="0" u="none" strike="noStrike" dirty="0">
              <a:solidFill>
                <a:srgbClr val="FFFFFF"/>
              </a:solidFill>
              <a:effectLst/>
              <a:uFillTx/>
              <a:latin typeface="OpenSymbol"/>
            </a:endParaRPr>
          </a:p>
        </p:txBody>
      </p:sp>
      <p:pic>
        <p:nvPicPr>
          <p:cNvPr id="6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416160"/>
            <a:ext cx="5619240" cy="2377800"/>
          </a:xfrm>
          <a:prstGeom prst="rect">
            <a:avLst/>
          </a:prstGeom>
          <a:noFill/>
          <a:ln w="0">
            <a:noFill/>
          </a:ln>
        </p:spPr>
        <p:txBody>
          <a:bodyPr lIns="91440" tIns="91440" rIns="91440" bIns="91440" anchor="b">
            <a:spAutoFit/>
          </a:bodyPr>
          <a:lstStyle/>
          <a:p>
            <a:pPr indent="0">
              <a:lnSpc>
                <a:spcPct val="100000"/>
              </a:lnSpc>
              <a:buNone/>
              <a:tabLst>
                <a:tab pos="0" algn="l"/>
              </a:tabLst>
            </a:pPr>
            <a:r>
              <a:rPr lang="en" sz="7200" b="1" u="none" strike="noStrike">
                <a:solidFill>
                  <a:schemeClr val="dk1"/>
                </a:solidFill>
                <a:effectLst/>
                <a:uFillTx/>
                <a:latin typeface="Space Grotesk"/>
                <a:ea typeface="Space Grotesk"/>
              </a:rPr>
              <a:t>Thank you</a:t>
            </a:r>
            <a:endParaRPr lang="fr-FR" sz="7200" b="0" u="none" strike="noStrike">
              <a:solidFill>
                <a:schemeClr val="dk1"/>
              </a:solidFill>
              <a:effectLst/>
              <a:uFillTx/>
              <a:latin typeface="Arial"/>
            </a:endParaRPr>
          </a:p>
        </p:txBody>
      </p:sp>
      <p:sp>
        <p:nvSpPr>
          <p:cNvPr id="67" name="PlaceHolder 2"/>
          <p:cNvSpPr>
            <a:spLocks noGrp="1"/>
          </p:cNvSpPr>
          <p:nvPr>
            <p:ph type="subTitle"/>
          </p:nvPr>
        </p:nvSpPr>
        <p:spPr>
          <a:xfrm>
            <a:off x="228600" y="1962000"/>
            <a:ext cx="2609640" cy="400110"/>
          </a:xfrm>
          <a:prstGeom prst="rect">
            <a:avLst/>
          </a:prstGeom>
          <a:noFill/>
          <a:ln w="0">
            <a:noFill/>
          </a:ln>
        </p:spPr>
        <p:txBody>
          <a:bodyPr lIns="91440" tIns="91440" rIns="91440" bIns="91440" anchor="t">
            <a:spAutoFit/>
          </a:bodyPr>
          <a:lstStyle/>
          <a:p>
            <a:pPr indent="0">
              <a:lnSpc>
                <a:spcPct val="100000"/>
              </a:lnSpc>
              <a:buNone/>
              <a:tabLst>
                <a:tab pos="0" algn="l"/>
              </a:tabLst>
            </a:pPr>
            <a:endParaRPr lang="en-US" sz="1400" b="0" u="none" strike="noStrike" dirty="0">
              <a:solidFill>
                <a:srgbClr val="FFFFFF"/>
              </a:solidFill>
              <a:effectLst/>
              <a:uFillTx/>
              <a:latin typeface="OpenSymbol"/>
            </a:endParaRPr>
          </a:p>
        </p:txBody>
      </p:sp>
      <p:cxnSp>
        <p:nvCxnSpPr>
          <p:cNvPr id="69" name="Google Shape;311;p38"/>
          <p:cNvCxnSpPr>
            <a:cxnSpLocks/>
          </p:cNvCxnSpPr>
          <p:nvPr/>
        </p:nvCxnSpPr>
        <p:spPr>
          <a:xfrm>
            <a:off x="228600" y="1881829"/>
            <a:ext cx="4201633" cy="0"/>
          </a:xfrm>
          <a:prstGeom prst="straightConnector1">
            <a:avLst/>
          </a:prstGeom>
          <a:ln w="9525">
            <a:solidFill>
              <a:srgbClr val="FFFFFF"/>
            </a:solidFill>
            <a:round/>
          </a:ln>
        </p:spPr>
      </p:cxnSp>
      <p:grpSp>
        <p:nvGrpSpPr>
          <p:cNvPr id="70" name="Google Shape;312;p38"/>
          <p:cNvGrpSpPr/>
          <p:nvPr/>
        </p:nvGrpSpPr>
        <p:grpSpPr>
          <a:xfrm>
            <a:off x="8580960" y="3185280"/>
            <a:ext cx="257760" cy="257760"/>
            <a:chOff x="8580960" y="3185280"/>
            <a:chExt cx="257760" cy="257760"/>
          </a:xfrm>
        </p:grpSpPr>
        <p:sp>
          <p:nvSpPr>
            <p:cNvPr id="71" name="Google Shape;313;p38"/>
            <p:cNvSpPr/>
            <p:nvPr/>
          </p:nvSpPr>
          <p:spPr>
            <a:xfrm>
              <a:off x="8653680" y="3248280"/>
              <a:ext cx="112320" cy="132120"/>
            </a:xfrm>
            <a:custGeom>
              <a:avLst/>
              <a:gdLst>
                <a:gd name="textAreaLeft" fmla="*/ 0 w 112320"/>
                <a:gd name="textAreaRight" fmla="*/ 112680 w 112320"/>
                <a:gd name="textAreaTop" fmla="*/ 0 h 132120"/>
                <a:gd name="textAreaBottom" fmla="*/ 132480 h 132120"/>
              </a:gdLst>
              <a:ahLst/>
              <a:cxnLst/>
              <a:rect l="textAreaLeft" t="textAreaTop" r="textAreaRight" b="textAreaBottom"/>
              <a:pathLst>
                <a:path w="1496854" h="1758990">
                  <a:moveTo>
                    <a:pt x="0" y="0"/>
                  </a:moveTo>
                  <a:lnTo>
                    <a:pt x="1229717" y="1758990"/>
                  </a:lnTo>
                  <a:lnTo>
                    <a:pt x="1496855" y="1758990"/>
                  </a:lnTo>
                  <a:lnTo>
                    <a:pt x="267166" y="0"/>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 name="Google Shape;314;p38"/>
            <p:cNvSpPr/>
            <p:nvPr/>
          </p:nvSpPr>
          <p:spPr>
            <a:xfrm>
              <a:off x="8580960" y="3185280"/>
              <a:ext cx="257760" cy="257760"/>
            </a:xfrm>
            <a:custGeom>
              <a:avLst/>
              <a:gdLst>
                <a:gd name="textAreaLeft" fmla="*/ 0 w 257760"/>
                <a:gd name="textAreaRight" fmla="*/ 258120 w 257760"/>
                <a:gd name="textAreaTop" fmla="*/ 0 h 257760"/>
                <a:gd name="textAreaBottom" fmla="*/ 258120 h 257760"/>
              </a:gdLst>
              <a:ahLst/>
              <a:cxnLst/>
              <a:rect l="textAreaLeft" t="textAreaTop" r="textAreaRight" b="textAreaBottom"/>
              <a:pathLst>
                <a:path w="3429000" h="3429000">
                  <a:moveTo>
                    <a:pt x="1714500" y="0"/>
                  </a:moveTo>
                  <a:cubicBezTo>
                    <a:pt x="767627" y="0"/>
                    <a:pt x="0" y="767627"/>
                    <a:pt x="0" y="1714500"/>
                  </a:cubicBezTo>
                  <a:cubicBezTo>
                    <a:pt x="0" y="2661374"/>
                    <a:pt x="767627" y="3429000"/>
                    <a:pt x="1714500" y="3429000"/>
                  </a:cubicBezTo>
                  <a:cubicBezTo>
                    <a:pt x="2661374" y="3429000"/>
                    <a:pt x="3429000" y="2661374"/>
                    <a:pt x="3429000" y="1714500"/>
                  </a:cubicBezTo>
                  <a:cubicBezTo>
                    <a:pt x="3429000" y="767627"/>
                    <a:pt x="2661374" y="0"/>
                    <a:pt x="1714500" y="0"/>
                  </a:cubicBezTo>
                  <a:close/>
                  <a:moveTo>
                    <a:pt x="2113209" y="2721067"/>
                  </a:moveTo>
                  <a:lnTo>
                    <a:pt x="1575663" y="1938768"/>
                  </a:lnTo>
                  <a:lnTo>
                    <a:pt x="902663" y="2721067"/>
                  </a:lnTo>
                  <a:lnTo>
                    <a:pt x="728725" y="2721067"/>
                  </a:lnTo>
                  <a:lnTo>
                    <a:pt x="1498448" y="1826397"/>
                  </a:lnTo>
                  <a:lnTo>
                    <a:pt x="728725" y="706173"/>
                  </a:lnTo>
                  <a:lnTo>
                    <a:pt x="1315791" y="706173"/>
                  </a:lnTo>
                  <a:lnTo>
                    <a:pt x="1824804" y="1446971"/>
                  </a:lnTo>
                  <a:lnTo>
                    <a:pt x="2462089" y="706173"/>
                  </a:lnTo>
                  <a:lnTo>
                    <a:pt x="2635998" y="706173"/>
                  </a:lnTo>
                  <a:lnTo>
                    <a:pt x="1902047" y="1559343"/>
                  </a:lnTo>
                  <a:lnTo>
                    <a:pt x="1901991" y="1559343"/>
                  </a:lnTo>
                  <a:lnTo>
                    <a:pt x="2700247" y="2721067"/>
                  </a:lnTo>
                  <a:lnTo>
                    <a:pt x="2113181" y="272106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3" name="Google Shape;315;p38"/>
          <p:cNvGrpSpPr/>
          <p:nvPr/>
        </p:nvGrpSpPr>
        <p:grpSpPr>
          <a:xfrm>
            <a:off x="7267680" y="3191400"/>
            <a:ext cx="314640" cy="238320"/>
            <a:chOff x="7267680" y="3191400"/>
            <a:chExt cx="238320" cy="238320"/>
          </a:xfrm>
        </p:grpSpPr>
        <p:sp>
          <p:nvSpPr>
            <p:cNvPr id="74" name="Google Shape;316;p38"/>
            <p:cNvSpPr/>
            <p:nvPr/>
          </p:nvSpPr>
          <p:spPr>
            <a:xfrm>
              <a:off x="7380360" y="3233160"/>
              <a:ext cx="81360" cy="196560"/>
            </a:xfrm>
            <a:custGeom>
              <a:avLst/>
              <a:gdLst>
                <a:gd name="textAreaLeft" fmla="*/ 0 w 81360"/>
                <a:gd name="textAreaRight" fmla="*/ 81720 w 81360"/>
                <a:gd name="textAreaTop" fmla="*/ 0 h 196560"/>
                <a:gd name="textAreaBottom" fmla="*/ 196920 h 19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5" name="Google Shape;317;p38"/>
            <p:cNvSpPr/>
            <p:nvPr/>
          </p:nvSpPr>
          <p:spPr>
            <a:xfrm>
              <a:off x="726768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6" name="Google Shape;318;p38"/>
          <p:cNvGrpSpPr/>
          <p:nvPr/>
        </p:nvGrpSpPr>
        <p:grpSpPr>
          <a:xfrm>
            <a:off x="8138520" y="3191400"/>
            <a:ext cx="238320" cy="238320"/>
            <a:chOff x="8138520" y="3191400"/>
            <a:chExt cx="238320" cy="238320"/>
          </a:xfrm>
        </p:grpSpPr>
        <p:sp>
          <p:nvSpPr>
            <p:cNvPr id="77" name="Google Shape;319;p38"/>
            <p:cNvSpPr/>
            <p:nvPr/>
          </p:nvSpPr>
          <p:spPr>
            <a:xfrm>
              <a:off x="8188200" y="3233880"/>
              <a:ext cx="13680" cy="13680"/>
            </a:xfrm>
            <a:custGeom>
              <a:avLst/>
              <a:gdLst>
                <a:gd name="textAreaLeft" fmla="*/ 0 w 13680"/>
                <a:gd name="textAreaRight" fmla="*/ 14040 w 13680"/>
                <a:gd name="textAreaTop" fmla="*/ 0 h 13680"/>
                <a:gd name="textAreaBottom" fmla="*/ 14040 h 136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320;p38"/>
            <p:cNvSpPr/>
            <p:nvPr/>
          </p:nvSpPr>
          <p:spPr>
            <a:xfrm>
              <a:off x="813852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321;p38"/>
            <p:cNvSpPr/>
            <p:nvPr/>
          </p:nvSpPr>
          <p:spPr>
            <a:xfrm>
              <a:off x="8244000" y="3289320"/>
              <a:ext cx="83520" cy="97920"/>
            </a:xfrm>
            <a:custGeom>
              <a:avLst/>
              <a:gdLst>
                <a:gd name="textAreaLeft" fmla="*/ 0 w 83520"/>
                <a:gd name="textAreaRight" fmla="*/ 83880 w 83520"/>
                <a:gd name="textAreaTop" fmla="*/ 0 h 97920"/>
                <a:gd name="textAreaBottom" fmla="*/ 98280 h 979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322;p38"/>
            <p:cNvSpPr/>
            <p:nvPr/>
          </p:nvSpPr>
          <p:spPr>
            <a:xfrm>
              <a:off x="8188200" y="3289680"/>
              <a:ext cx="13680" cy="97560"/>
            </a:xfrm>
            <a:custGeom>
              <a:avLst/>
              <a:gdLst>
                <a:gd name="textAreaLeft" fmla="*/ 0 w 13680"/>
                <a:gd name="textAreaRight" fmla="*/ 14040 w 13680"/>
                <a:gd name="textAreaTop" fmla="*/ 0 h 97560"/>
                <a:gd name="textAreaBottom" fmla="*/ 97920 h 975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81" name="Google Shape;323;p38"/>
          <p:cNvGrpSpPr/>
          <p:nvPr/>
        </p:nvGrpSpPr>
        <p:grpSpPr>
          <a:xfrm>
            <a:off x="7701840" y="3191400"/>
            <a:ext cx="238320" cy="238320"/>
            <a:chOff x="7701840" y="3191400"/>
            <a:chExt cx="238320" cy="238320"/>
          </a:xfrm>
        </p:grpSpPr>
        <p:sp>
          <p:nvSpPr>
            <p:cNvPr id="82" name="Google Shape;324;p38"/>
            <p:cNvSpPr/>
            <p:nvPr/>
          </p:nvSpPr>
          <p:spPr>
            <a:xfrm>
              <a:off x="7744320" y="3233880"/>
              <a:ext cx="153360" cy="153360"/>
            </a:xfrm>
            <a:custGeom>
              <a:avLst/>
              <a:gdLst>
                <a:gd name="textAreaLeft" fmla="*/ 0 w 153360"/>
                <a:gd name="textAreaRight" fmla="*/ 153720 w 153360"/>
                <a:gd name="textAreaTop" fmla="*/ 0 h 153360"/>
                <a:gd name="textAreaBottom" fmla="*/ 153720 h 15336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 name="Google Shape;325;p38"/>
            <p:cNvSpPr/>
            <p:nvPr/>
          </p:nvSpPr>
          <p:spPr>
            <a:xfrm>
              <a:off x="7786440" y="3275640"/>
              <a:ext cx="69480" cy="69480"/>
            </a:xfrm>
            <a:custGeom>
              <a:avLst/>
              <a:gdLst>
                <a:gd name="textAreaLeft" fmla="*/ 0 w 69480"/>
                <a:gd name="textAreaRight" fmla="*/ 69840 w 69480"/>
                <a:gd name="textAreaTop" fmla="*/ 0 h 69480"/>
                <a:gd name="textAreaBottom" fmla="*/ 69840 h 6948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326;p38"/>
            <p:cNvSpPr/>
            <p:nvPr/>
          </p:nvSpPr>
          <p:spPr>
            <a:xfrm>
              <a:off x="770184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2600" b="1" u="none" strike="noStrike" dirty="0">
                <a:solidFill>
                  <a:schemeClr val="dk1"/>
                </a:solidFill>
                <a:effectLst/>
                <a:uFillTx/>
                <a:latin typeface="Space Grotesk"/>
                <a:ea typeface="Space Grotesk"/>
              </a:rPr>
              <a:t>Introduction</a:t>
            </a:r>
            <a:endParaRPr lang="fr-FR" sz="2600" b="0" u="none" strike="noStrike" dirty="0">
              <a:solidFill>
                <a:schemeClr val="dk1"/>
              </a:solidFill>
              <a:effectLst/>
              <a:uFillTx/>
              <a:latin typeface="Arial"/>
            </a:endParaRPr>
          </a:p>
        </p:txBody>
      </p:sp>
      <p:sp>
        <p:nvSpPr>
          <p:cNvPr id="44" name="PlaceHolder 2"/>
          <p:cNvSpPr>
            <a:spLocks noGrp="1"/>
          </p:cNvSpPr>
          <p:nvPr>
            <p:ph type="subTitle"/>
          </p:nvPr>
        </p:nvSpPr>
        <p:spPr>
          <a:xfrm>
            <a:off x="1524000" y="2629080"/>
            <a:ext cx="7391040" cy="1628280"/>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This presentation covers key elements of the AI course, blending theory with practical lab tasks. It highlights fundamental AI concepts, various agent types, and essential algorithms. The goal is to provide a cohesive understanding of AI principles and their applications through engaging hands-on exercises.</a:t>
            </a:r>
            <a:endParaRPr lang="en-US" sz="1600" b="0" u="none" strike="noStrike" dirty="0">
              <a:solidFill>
                <a:srgbClr val="FFFFFF"/>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228600" y="885959"/>
            <a:ext cx="7495920" cy="210533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US" sz="3200" b="1" u="none" strike="noStrike" dirty="0">
                <a:solidFill>
                  <a:schemeClr val="dk1"/>
                </a:solidFill>
                <a:effectLst/>
                <a:uFillTx/>
                <a:latin typeface="Space Grotesk"/>
                <a:ea typeface="Space Grotesk"/>
              </a:rPr>
              <a:t>AI Course Overview</a:t>
            </a:r>
            <a:endParaRPr lang="fr-FR" sz="3200" b="0" u="none" strike="noStrike" dirty="0">
              <a:solidFill>
                <a:schemeClr val="dk1"/>
              </a:solidFill>
              <a:effectLst/>
              <a:uFillTx/>
              <a:latin typeface="Arial"/>
            </a:endParaRPr>
          </a:p>
        </p:txBody>
      </p:sp>
      <p:sp>
        <p:nvSpPr>
          <p:cNvPr id="46" name="PlaceHolder 2"/>
          <p:cNvSpPr>
            <a:spLocks noGrp="1"/>
          </p:cNvSpPr>
          <p:nvPr>
            <p:ph type="subTitle"/>
          </p:nvPr>
        </p:nvSpPr>
        <p:spPr>
          <a:xfrm>
            <a:off x="5826642" y="2629080"/>
            <a:ext cx="3088398" cy="1629000"/>
          </a:xfrm>
          <a:prstGeom prst="rect">
            <a:avLst/>
          </a:prstGeom>
          <a:noFill/>
          <a:ln w="0">
            <a:noFill/>
          </a:ln>
        </p:spPr>
        <p:txBody>
          <a:bodyPr wrap="square" lIns="91440" tIns="91440" rIns="91440" bIns="91440" anchor="t">
            <a:spAutoFit/>
          </a:bodyPr>
          <a:lstStyle/>
          <a:p>
            <a:pPr indent="0" algn="ctr">
              <a:buNone/>
            </a:pPr>
            <a:endParaRPr lang="en-US" sz="1200" b="0" u="none" strike="noStrike" dirty="0">
              <a:solidFill>
                <a:schemeClr val="dk1"/>
              </a:solidFill>
              <a:effectLst/>
              <a:uFillTx/>
              <a:latin typeface="Hind"/>
              <a:ea typeface="Hi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1" u="none" strike="noStrike">
                <a:solidFill>
                  <a:schemeClr val="dk1"/>
                </a:solidFill>
                <a:effectLst/>
                <a:uFillTx/>
                <a:latin typeface="Space Grotesk"/>
                <a:ea typeface="Space Grotesk"/>
              </a:rPr>
              <a:t>Introduction to AI: Definitions, Goals, and Applications</a:t>
            </a:r>
            <a:endParaRPr lang="fr-FR" sz="2600" b="0" u="none" strike="noStrike">
              <a:solidFill>
                <a:schemeClr val="dk1"/>
              </a:solidFill>
              <a:effectLst/>
              <a:uFillTx/>
              <a:latin typeface="Arial"/>
            </a:endParaRPr>
          </a:p>
        </p:txBody>
      </p:sp>
      <p:sp>
        <p:nvSpPr>
          <p:cNvPr id="48" name="PlaceHolder 2"/>
          <p:cNvSpPr>
            <a:spLocks noGrp="1"/>
          </p:cNvSpPr>
          <p:nvPr>
            <p:ph type="subTitle"/>
          </p:nvPr>
        </p:nvSpPr>
        <p:spPr>
          <a:xfrm>
            <a:off x="228600" y="1878419"/>
            <a:ext cx="4352400" cy="3036301"/>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600" b="0" i="1" u="none" strike="noStrike" dirty="0">
                <a:solidFill>
                  <a:schemeClr val="dk1"/>
                </a:solidFill>
                <a:effectLst/>
                <a:uFillTx/>
                <a:latin typeface="Hind"/>
                <a:ea typeface="Hind"/>
              </a:rPr>
              <a:t>Artificial Intelligence (AI)</a:t>
            </a:r>
            <a:r>
              <a:rPr lang="en-US" sz="1600" b="0" u="none" strike="noStrike" dirty="0">
                <a:solidFill>
                  <a:schemeClr val="dk1"/>
                </a:solidFill>
                <a:effectLst/>
                <a:uFillTx/>
                <a:latin typeface="Hind"/>
                <a:ea typeface="Hind"/>
              </a:rPr>
              <a:t> explores how machines simulate human intelligence. Key </a:t>
            </a:r>
            <a:r>
              <a:rPr lang="en-US" sz="1600" b="1" u="none" strike="noStrike" dirty="0">
                <a:solidFill>
                  <a:schemeClr val="dk1"/>
                </a:solidFill>
                <a:effectLst/>
                <a:uFillTx/>
                <a:latin typeface="Hind"/>
                <a:ea typeface="Hind"/>
              </a:rPr>
              <a:t>goals of AI</a:t>
            </a:r>
            <a:r>
              <a:rPr lang="en-US" sz="1600" b="0" u="none" strike="noStrike" dirty="0">
                <a:solidFill>
                  <a:schemeClr val="dk1"/>
                </a:solidFill>
                <a:effectLst/>
                <a:uFillTx/>
                <a:latin typeface="Hind"/>
                <a:ea typeface="Hind"/>
              </a:rPr>
              <a:t> include problem-solving, learning, and adapting. Applications span healthcare, robotics, and natural language processing. Understanding AIs foundation sets the stage for deeper exploration of algorithms and agent behaviors used in intelligent systems.</a:t>
            </a:r>
            <a:endParaRPr lang="en-US" sz="1600" b="0" u="none" strike="noStrike" dirty="0">
              <a:solidFill>
                <a:srgbClr val="FFFFFF"/>
              </a:solidFill>
              <a:effectLst/>
              <a:uFillTx/>
              <a:latin typeface="OpenSymbol"/>
            </a:endParaRPr>
          </a:p>
        </p:txBody>
      </p:sp>
      <p:pic>
        <p:nvPicPr>
          <p:cNvPr id="49"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2600" b="1" u="none" strike="noStrike">
                <a:solidFill>
                  <a:schemeClr val="dk1"/>
                </a:solidFill>
                <a:effectLst/>
                <a:uFillTx/>
                <a:latin typeface="Space Grotesk"/>
                <a:ea typeface="Space Grotesk"/>
              </a:rPr>
              <a:t>AI Agents: Types, Goals, and Rationality</a:t>
            </a:r>
            <a:endParaRPr lang="fr-FR" sz="2600" b="0" u="none" strike="noStrike">
              <a:solidFill>
                <a:schemeClr val="dk1"/>
              </a:solidFill>
              <a:effectLst/>
              <a:uFillTx/>
              <a:latin typeface="Arial"/>
            </a:endParaRPr>
          </a:p>
        </p:txBody>
      </p:sp>
      <p:sp>
        <p:nvSpPr>
          <p:cNvPr id="51" name="PlaceHolder 2"/>
          <p:cNvSpPr>
            <a:spLocks noGrp="1"/>
          </p:cNvSpPr>
          <p:nvPr>
            <p:ph type="subTitle"/>
          </p:nvPr>
        </p:nvSpPr>
        <p:spPr>
          <a:xfrm>
            <a:off x="1573619" y="2629080"/>
            <a:ext cx="7341421" cy="1628280"/>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AI agents vary from </a:t>
            </a:r>
            <a:r>
              <a:rPr lang="en-US" sz="1600" b="0" i="1" u="none" strike="noStrike" dirty="0">
                <a:solidFill>
                  <a:schemeClr val="dk1"/>
                </a:solidFill>
                <a:effectLst/>
                <a:uFillTx/>
                <a:latin typeface="Hind"/>
                <a:ea typeface="Hind"/>
              </a:rPr>
              <a:t>simple reflex</a:t>
            </a:r>
            <a:r>
              <a:rPr lang="en-US" sz="1600" b="0" u="none" strike="noStrike" dirty="0">
                <a:solidFill>
                  <a:schemeClr val="dk1"/>
                </a:solidFill>
                <a:effectLst/>
                <a:uFillTx/>
                <a:latin typeface="Hind"/>
                <a:ea typeface="Hind"/>
              </a:rPr>
              <a:t> to </a:t>
            </a:r>
            <a:r>
              <a:rPr lang="en-US" sz="1600" b="0" i="1" u="none" strike="noStrike" dirty="0">
                <a:solidFill>
                  <a:schemeClr val="dk1"/>
                </a:solidFill>
                <a:effectLst/>
                <a:uFillTx/>
                <a:latin typeface="Hind"/>
                <a:ea typeface="Hind"/>
              </a:rPr>
              <a:t>learning agents</a:t>
            </a:r>
            <a:r>
              <a:rPr lang="en-US" sz="1600" b="0" u="none" strike="noStrike" dirty="0">
                <a:solidFill>
                  <a:schemeClr val="dk1"/>
                </a:solidFill>
                <a:effectLst/>
                <a:uFillTx/>
                <a:latin typeface="Hind"/>
                <a:ea typeface="Hind"/>
              </a:rPr>
              <a:t>, each designed for specific tasks and environments. They operate with distinct </a:t>
            </a:r>
            <a:r>
              <a:rPr lang="en-US" sz="1600" b="1" u="none" strike="noStrike" dirty="0">
                <a:solidFill>
                  <a:schemeClr val="dk1"/>
                </a:solidFill>
                <a:effectLst/>
                <a:uFillTx/>
                <a:latin typeface="Hind"/>
                <a:ea typeface="Hind"/>
              </a:rPr>
              <a:t>goals</a:t>
            </a:r>
            <a:r>
              <a:rPr lang="en-US" sz="1600" b="0" u="none" strike="noStrike" dirty="0">
                <a:solidFill>
                  <a:schemeClr val="dk1"/>
                </a:solidFill>
                <a:effectLst/>
                <a:uFillTx/>
                <a:latin typeface="Hind"/>
                <a:ea typeface="Hind"/>
              </a:rPr>
              <a:t> and act rationally to achieve them. Concepts like </a:t>
            </a:r>
            <a:r>
              <a:rPr lang="en-US" sz="1600" b="0" i="1" u="none" strike="noStrike" dirty="0">
                <a:solidFill>
                  <a:schemeClr val="dk1"/>
                </a:solidFill>
                <a:effectLst/>
                <a:uFillTx/>
                <a:latin typeface="Hind"/>
                <a:ea typeface="Hind"/>
              </a:rPr>
              <a:t>utility-based</a:t>
            </a:r>
            <a:r>
              <a:rPr lang="en-US" sz="1600" b="0" u="none" strike="noStrike" dirty="0">
                <a:solidFill>
                  <a:schemeClr val="dk1"/>
                </a:solidFill>
                <a:effectLst/>
                <a:uFillTx/>
                <a:latin typeface="Hind"/>
                <a:ea typeface="Hind"/>
              </a:rPr>
              <a:t> and </a:t>
            </a:r>
            <a:r>
              <a:rPr lang="en-US" sz="1600" b="0" i="1" u="none" strike="noStrike" dirty="0">
                <a:solidFill>
                  <a:schemeClr val="dk1"/>
                </a:solidFill>
                <a:effectLst/>
                <a:uFillTx/>
                <a:latin typeface="Hind"/>
                <a:ea typeface="Hind"/>
              </a:rPr>
              <a:t>goal-based</a:t>
            </a:r>
            <a:r>
              <a:rPr lang="en-US" sz="1600" b="0" u="none" strike="noStrike" dirty="0">
                <a:solidFill>
                  <a:schemeClr val="dk1"/>
                </a:solidFill>
                <a:effectLst/>
                <a:uFillTx/>
                <a:latin typeface="Hind"/>
                <a:ea typeface="Hind"/>
              </a:rPr>
              <a:t> agents provide frameworks for decision-making processes under different environmental conditions.</a:t>
            </a:r>
            <a:endParaRPr lang="en-US" sz="1600" b="0" u="none" strike="noStrike" dirty="0">
              <a:solidFill>
                <a:srgbClr val="FFFFFF"/>
              </a:solidFill>
              <a:effectLst/>
              <a:uFillTx/>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2600" b="1" u="none" strike="noStrike">
                <a:solidFill>
                  <a:schemeClr val="dk1"/>
                </a:solidFill>
                <a:effectLst/>
                <a:uFillTx/>
                <a:latin typeface="Space Grotesk"/>
                <a:ea typeface="Space Grotesk"/>
              </a:rPr>
              <a:t>AI Environments: Characteristics and Classifications</a:t>
            </a:r>
            <a:endParaRPr lang="fr-FR" sz="2600" b="0" u="none" strike="noStrike">
              <a:solidFill>
                <a:schemeClr val="dk1"/>
              </a:solidFill>
              <a:effectLst/>
              <a:uFillTx/>
              <a:latin typeface="Arial"/>
            </a:endParaRPr>
          </a:p>
        </p:txBody>
      </p:sp>
      <p:sp>
        <p:nvSpPr>
          <p:cNvPr id="53" name="PlaceHolder 2"/>
          <p:cNvSpPr>
            <a:spLocks noGrp="1"/>
          </p:cNvSpPr>
          <p:nvPr>
            <p:ph type="subTitle"/>
          </p:nvPr>
        </p:nvSpPr>
        <p:spPr>
          <a:xfrm>
            <a:off x="1419120" y="2629080"/>
            <a:ext cx="7495920" cy="1628280"/>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AI environments differ in attributes such as </a:t>
            </a:r>
            <a:r>
              <a:rPr lang="en-US" sz="1600" b="0" i="1" u="none" strike="noStrike" dirty="0">
                <a:solidFill>
                  <a:schemeClr val="dk1"/>
                </a:solidFill>
                <a:effectLst/>
                <a:uFillTx/>
                <a:latin typeface="Hind"/>
                <a:ea typeface="Hind"/>
              </a:rPr>
              <a:t>observability</a:t>
            </a:r>
            <a:r>
              <a:rPr lang="en-US" sz="1600" b="0" u="none" strike="noStrike" dirty="0">
                <a:solidFill>
                  <a:schemeClr val="dk1"/>
                </a:solidFill>
                <a:effectLst/>
                <a:uFillTx/>
                <a:latin typeface="Hind"/>
                <a:ea typeface="Hind"/>
              </a:rPr>
              <a:t>, </a:t>
            </a:r>
            <a:r>
              <a:rPr lang="en-US" sz="1600" b="0" i="1" u="none" strike="noStrike" dirty="0">
                <a:solidFill>
                  <a:schemeClr val="dk1"/>
                </a:solidFill>
                <a:effectLst/>
                <a:uFillTx/>
                <a:latin typeface="Hind"/>
                <a:ea typeface="Hind"/>
              </a:rPr>
              <a:t>determinism</a:t>
            </a:r>
            <a:r>
              <a:rPr lang="en-US" sz="1600" b="0" u="none" strike="noStrike" dirty="0">
                <a:solidFill>
                  <a:schemeClr val="dk1"/>
                </a:solidFill>
                <a:effectLst/>
                <a:uFillTx/>
                <a:latin typeface="Hind"/>
                <a:ea typeface="Hind"/>
              </a:rPr>
              <a:t>, and </a:t>
            </a:r>
            <a:r>
              <a:rPr lang="en-US" sz="1600" b="0" i="1" u="none" strike="noStrike" dirty="0">
                <a:solidFill>
                  <a:schemeClr val="dk1"/>
                </a:solidFill>
                <a:effectLst/>
                <a:uFillTx/>
                <a:latin typeface="Hind"/>
                <a:ea typeface="Hind"/>
              </a:rPr>
              <a:t>dynamics</a:t>
            </a:r>
            <a:r>
              <a:rPr lang="en-US" sz="1600" b="0" u="none" strike="noStrike" dirty="0">
                <a:solidFill>
                  <a:schemeClr val="dk1"/>
                </a:solidFill>
                <a:effectLst/>
                <a:uFillTx/>
                <a:latin typeface="Hind"/>
                <a:ea typeface="Hind"/>
              </a:rPr>
              <a:t>. They can be </a:t>
            </a:r>
            <a:r>
              <a:rPr lang="en-US" sz="1600" b="1" u="none" strike="noStrike" dirty="0">
                <a:solidFill>
                  <a:schemeClr val="dk1"/>
                </a:solidFill>
                <a:effectLst/>
                <a:uFillTx/>
                <a:latin typeface="Hind"/>
                <a:ea typeface="Hind"/>
              </a:rPr>
              <a:t>fully or partially observable</a:t>
            </a:r>
            <a:r>
              <a:rPr lang="en-US" sz="1600" b="0" u="none" strike="noStrike" dirty="0">
                <a:solidFill>
                  <a:schemeClr val="dk1"/>
                </a:solidFill>
                <a:effectLst/>
                <a:uFillTx/>
                <a:latin typeface="Hind"/>
                <a:ea typeface="Hind"/>
              </a:rPr>
              <a:t>, </a:t>
            </a:r>
            <a:r>
              <a:rPr lang="en-US" sz="1600" b="0" i="1" u="none" strike="noStrike" dirty="0">
                <a:solidFill>
                  <a:schemeClr val="dk1"/>
                </a:solidFill>
                <a:effectLst/>
                <a:uFillTx/>
                <a:latin typeface="Hind"/>
                <a:ea typeface="Hind"/>
              </a:rPr>
              <a:t>deterministic or stochastic</a:t>
            </a:r>
            <a:r>
              <a:rPr lang="en-US" sz="1600" b="0" u="none" strike="noStrike" dirty="0">
                <a:solidFill>
                  <a:schemeClr val="dk1"/>
                </a:solidFill>
                <a:effectLst/>
                <a:uFillTx/>
                <a:latin typeface="Hind"/>
                <a:ea typeface="Hind"/>
              </a:rPr>
              <a:t>, and </a:t>
            </a:r>
            <a:r>
              <a:rPr lang="en-US" sz="1600" b="0" i="1" u="none" strike="noStrike" dirty="0">
                <a:solidFill>
                  <a:schemeClr val="dk1"/>
                </a:solidFill>
                <a:effectLst/>
                <a:uFillTx/>
                <a:latin typeface="Hind"/>
                <a:ea typeface="Hind"/>
              </a:rPr>
              <a:t>static or dynamic</a:t>
            </a:r>
            <a:r>
              <a:rPr lang="en-US" sz="1600" b="0" u="none" strike="noStrike" dirty="0">
                <a:solidFill>
                  <a:schemeClr val="dk1"/>
                </a:solidFill>
                <a:effectLst/>
                <a:uFillTx/>
                <a:latin typeface="Hind"/>
                <a:ea typeface="Hind"/>
              </a:rPr>
              <a:t>. Understanding these characteristics helps tailor AI agents and algorithms to effectively interact with and adapt to their surroundings, optimizing performance in complex, real-world scenarios.</a:t>
            </a:r>
            <a:endParaRPr lang="en-US" sz="1600" b="0" u="none" strike="noStrike" dirty="0">
              <a:solidFill>
                <a:srgbClr val="FFFFFF"/>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200" b="1" u="none" strike="noStrike" dirty="0">
                <a:solidFill>
                  <a:schemeClr val="dk1"/>
                </a:solidFill>
                <a:effectLst/>
                <a:uFillTx/>
                <a:latin typeface="Space Grotesk"/>
                <a:ea typeface="Space Grotesk"/>
              </a:rPr>
              <a:t>AI Algorithms and Lab Tasks</a:t>
            </a:r>
            <a:endParaRPr lang="fr-FR" sz="3200" b="0" u="none" strike="noStrike" dirty="0">
              <a:solidFill>
                <a:schemeClr val="dk1"/>
              </a:solidFill>
              <a:effectLst/>
              <a:uFillTx/>
              <a:latin typeface="Arial"/>
            </a:endParaRPr>
          </a:p>
        </p:txBody>
      </p:sp>
      <p:sp>
        <p:nvSpPr>
          <p:cNvPr id="55" name="PlaceHolder 2"/>
          <p:cNvSpPr>
            <a:spLocks noGrp="1"/>
          </p:cNvSpPr>
          <p:nvPr>
            <p:ph type="subTitle"/>
          </p:nvPr>
        </p:nvSpPr>
        <p:spPr>
          <a:xfrm>
            <a:off x="2523960" y="2629080"/>
            <a:ext cx="6391080" cy="1629000"/>
          </a:xfrm>
          <a:prstGeom prst="rect">
            <a:avLst/>
          </a:prstGeom>
          <a:noFill/>
          <a:ln w="0">
            <a:noFill/>
          </a:ln>
        </p:spPr>
        <p:txBody>
          <a:bodyPr lIns="91440" tIns="91440" rIns="91440" bIns="91440" anchor="t">
            <a:spAutoFit/>
          </a:bodyPr>
          <a:lstStyle/>
          <a:p>
            <a:pPr indent="0" algn="ctr">
              <a:buNone/>
            </a:pPr>
            <a:endParaRPr lang="en-US" sz="1200" b="0" u="none" strike="noStrike">
              <a:solidFill>
                <a:schemeClr val="dk1"/>
              </a:solidFill>
              <a:effectLst/>
              <a:uFillTx/>
              <a:latin typeface="Hind"/>
              <a:ea typeface="Hi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2600" b="1" u="none" strike="noStrike">
                <a:solidFill>
                  <a:schemeClr val="dk1"/>
                </a:solidFill>
                <a:effectLst/>
                <a:uFillTx/>
                <a:latin typeface="Space Grotesk"/>
                <a:ea typeface="Space Grotesk"/>
              </a:rPr>
              <a:t>Search Algorithms: Uninformed, Informed, and Heuristic Approaches</a:t>
            </a:r>
            <a:endParaRPr lang="fr-FR" sz="2600" b="0" u="none" strike="noStrike">
              <a:solidFill>
                <a:schemeClr val="dk1"/>
              </a:solidFill>
              <a:effectLst/>
              <a:uFillTx/>
              <a:latin typeface="Arial"/>
            </a:endParaRPr>
          </a:p>
        </p:txBody>
      </p:sp>
      <p:sp>
        <p:nvSpPr>
          <p:cNvPr id="57" name="PlaceHolder 2"/>
          <p:cNvSpPr>
            <a:spLocks noGrp="1"/>
          </p:cNvSpPr>
          <p:nvPr>
            <p:ph type="subTitle"/>
          </p:nvPr>
        </p:nvSpPr>
        <p:spPr>
          <a:xfrm>
            <a:off x="1077433" y="2629080"/>
            <a:ext cx="7837607" cy="1628280"/>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Search algorithms form the foundation for problem-solving in AI. They include </a:t>
            </a:r>
            <a:r>
              <a:rPr lang="en-US" sz="1600" b="1" u="none" strike="noStrike" dirty="0">
                <a:solidFill>
                  <a:schemeClr val="dk1"/>
                </a:solidFill>
                <a:effectLst/>
                <a:uFillTx/>
                <a:latin typeface="Hind"/>
                <a:ea typeface="Hind"/>
              </a:rPr>
              <a:t>uninformed methods</a:t>
            </a:r>
            <a:r>
              <a:rPr lang="en-US" sz="1600" b="0" u="none" strike="noStrike" dirty="0">
                <a:solidFill>
                  <a:schemeClr val="dk1"/>
                </a:solidFill>
                <a:effectLst/>
                <a:uFillTx/>
                <a:latin typeface="Hind"/>
                <a:ea typeface="Hind"/>
              </a:rPr>
              <a:t> like BFS and DFS, as well as </a:t>
            </a:r>
            <a:r>
              <a:rPr lang="en-US" sz="1600" b="1" u="none" strike="noStrike" dirty="0">
                <a:solidFill>
                  <a:schemeClr val="dk1"/>
                </a:solidFill>
                <a:effectLst/>
                <a:uFillTx/>
                <a:latin typeface="Hind"/>
                <a:ea typeface="Hind"/>
              </a:rPr>
              <a:t>informed techniques</a:t>
            </a:r>
            <a:r>
              <a:rPr lang="en-US" sz="1600" b="0" u="none" strike="noStrike" dirty="0">
                <a:solidFill>
                  <a:schemeClr val="dk1"/>
                </a:solidFill>
                <a:effectLst/>
                <a:uFillTx/>
                <a:latin typeface="Hind"/>
                <a:ea typeface="Hind"/>
              </a:rPr>
              <a:t> such as A and best-first search. Heuristic approaches enhance efficiency by guiding the search process, enabling faster and more effective solutions to complex problems like the 8-puzzle and n-queen challenges.</a:t>
            </a:r>
            <a:endParaRPr lang="en-US" sz="1600" b="0" u="none" strike="noStrike" dirty="0">
              <a:solidFill>
                <a:srgbClr val="FFFFFF"/>
              </a:solidFill>
              <a:effectLst/>
              <a:uFillTx/>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1" u="none" strike="noStrike" dirty="0">
                <a:solidFill>
                  <a:schemeClr val="dk1"/>
                </a:solidFill>
                <a:effectLst/>
                <a:uFillTx/>
                <a:latin typeface="Space Grotesk"/>
                <a:ea typeface="Space Grotesk"/>
              </a:rPr>
              <a:t>Constraint Satisfaction Problems: Techniques and Applications</a:t>
            </a:r>
            <a:endParaRPr lang="fr-FR" sz="2600" b="0" u="none" strike="noStrike" dirty="0">
              <a:solidFill>
                <a:schemeClr val="dk1"/>
              </a:solidFill>
              <a:effectLst/>
              <a:uFillTx/>
              <a:latin typeface="Arial"/>
            </a:endParaRPr>
          </a:p>
        </p:txBody>
      </p:sp>
      <p:sp>
        <p:nvSpPr>
          <p:cNvPr id="59" name="PlaceHolder 2"/>
          <p:cNvSpPr>
            <a:spLocks noGrp="1"/>
          </p:cNvSpPr>
          <p:nvPr>
            <p:ph type="subTitle"/>
          </p:nvPr>
        </p:nvSpPr>
        <p:spPr>
          <a:xfrm>
            <a:off x="228600" y="1821712"/>
            <a:ext cx="4352400" cy="3093008"/>
          </a:xfrm>
          <a:prstGeom prst="rect">
            <a:avLst/>
          </a:prstGeom>
          <a:noFill/>
          <a:ln w="0">
            <a:noFill/>
          </a:ln>
        </p:spPr>
        <p:txBody>
          <a:bodyPr lIns="91440" tIns="91440" rIns="91440" bIns="91440" anchor="t">
            <a:noAutofit/>
          </a:bodyPr>
          <a:lstStyle/>
          <a:p>
            <a:pPr indent="0">
              <a:lnSpc>
                <a:spcPct val="120000"/>
              </a:lnSpc>
              <a:buNone/>
              <a:tabLst>
                <a:tab pos="0" algn="l"/>
              </a:tabLst>
            </a:pPr>
            <a:r>
              <a:rPr lang="en-US" sz="1600" b="0" u="none" strike="noStrike" dirty="0">
                <a:solidFill>
                  <a:schemeClr val="dk1"/>
                </a:solidFill>
                <a:effectLst/>
                <a:uFillTx/>
                <a:latin typeface="Hind"/>
                <a:ea typeface="Hind"/>
              </a:rPr>
              <a:t>Constraint Satisfaction Problems (CSPs) involve finding values that meet a set of restrictions. Techniques like </a:t>
            </a:r>
            <a:r>
              <a:rPr lang="en-US" sz="1600" b="1" u="none" strike="noStrike" dirty="0">
                <a:solidFill>
                  <a:schemeClr val="dk1"/>
                </a:solidFill>
                <a:effectLst/>
                <a:uFillTx/>
                <a:latin typeface="Hind"/>
                <a:ea typeface="Hind"/>
              </a:rPr>
              <a:t>backtracking</a:t>
            </a:r>
            <a:r>
              <a:rPr lang="en-US" sz="1600" b="0" u="none" strike="noStrike" dirty="0">
                <a:solidFill>
                  <a:schemeClr val="dk1"/>
                </a:solidFill>
                <a:effectLst/>
                <a:uFillTx/>
                <a:latin typeface="Hind"/>
                <a:ea typeface="Hind"/>
              </a:rPr>
              <a:t>, </a:t>
            </a:r>
            <a:r>
              <a:rPr lang="en-US" sz="1600" b="0" i="1" u="none" strike="noStrike" dirty="0">
                <a:solidFill>
                  <a:schemeClr val="dk1"/>
                </a:solidFill>
                <a:effectLst/>
                <a:uFillTx/>
                <a:latin typeface="Hind"/>
                <a:ea typeface="Hind"/>
              </a:rPr>
              <a:t>arc consistency</a:t>
            </a:r>
            <a:r>
              <a:rPr lang="en-US" sz="1600" b="0" u="none" strike="noStrike" dirty="0">
                <a:solidFill>
                  <a:schemeClr val="dk1"/>
                </a:solidFill>
                <a:effectLst/>
                <a:uFillTx/>
                <a:latin typeface="Hind"/>
                <a:ea typeface="Hind"/>
              </a:rPr>
              <a:t>, and heuristics such as Minimum Remaining Value improve solving efficiency. Applications include map-coloring and cryptarithmetic puzzles, demonstrating AI’s ability to manage complex, constraint-driven challenges using systematic problem-solving methods.</a:t>
            </a:r>
            <a:endParaRPr lang="en-US" sz="1600" b="0" u="none" strike="noStrike" dirty="0">
              <a:solidFill>
                <a:srgbClr val="FFFFFF"/>
              </a:solidFill>
              <a:effectLst/>
              <a:uFillTx/>
              <a:latin typeface="OpenSymbol"/>
            </a:endParaRPr>
          </a:p>
        </p:txBody>
      </p:sp>
      <p:pic>
        <p:nvPicPr>
          <p:cNvPr id="60"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theme/theme1.xml><?xml version="1.0" encoding="utf-8"?>
<a:theme xmlns:a="http://schemas.openxmlformats.org/drawingml/2006/main"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508</Words>
  <Application>Microsoft Office PowerPoint</Application>
  <PresentationFormat>On-screen Show (16:9)</PresentationFormat>
  <Paragraphs>23</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Hind</vt:lpstr>
      <vt:lpstr>OpenSymbol</vt:lpstr>
      <vt:lpstr>Space Grotesk</vt:lpstr>
      <vt:lpstr>Symbol</vt:lpstr>
      <vt:lpstr>Wingdings</vt:lpstr>
      <vt:lpstr>Dark Theme by Slidesgo</vt:lpstr>
      <vt:lpstr>Slidesgo Final Pages</vt:lpstr>
      <vt:lpstr>AI Course</vt:lpstr>
      <vt:lpstr>Introduction</vt:lpstr>
      <vt:lpstr>AI Course Overview</vt:lpstr>
      <vt:lpstr>Introduction to AI: Definitions, Goals, and Applications</vt:lpstr>
      <vt:lpstr>AI Agents: Types, Goals, and Rationality</vt:lpstr>
      <vt:lpstr>AI Environments: Characteristics and Classifications</vt:lpstr>
      <vt:lpstr>AI Algorithms and Lab Tasks</vt:lpstr>
      <vt:lpstr>Search Algorithms: Uninformed, Informed, and Heuristic Approaches</vt:lpstr>
      <vt:lpstr>Constraint Satisfaction Problems: Techniques and Applications</vt:lpstr>
      <vt:lpstr>Game Playing Algorithms: Minimax, Alpha-Beta Pruning, and GUI Implementations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Course</dc:title>
  <dc:creator>HP</dc:creator>
  <cp:lastModifiedBy>HP</cp:lastModifiedBy>
  <cp:revision>1</cp:revision>
  <dcterms:modified xsi:type="dcterms:W3CDTF">2025-10-27T03:31:32Z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2025-10-27T02:11:54Z</dcterms:created>
  <dc:creator>Unknown Creator</dc:creator>
  <dc:description/>
  <dc:language>en-US</dc:language>
  <cp:lastModifiedBy>Unknown Creator</cp:lastModifiedBy>
  <dcterms:modified xsi:type="dcterms:W3CDTF">2025-10-27T02:11:54Z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