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Franklin Gothic Book" panose="020B0503020102020204" pitchFamily="34" charset="0"/>
      <p:regular r:id="rId19"/>
      <p:italic r:id="rId20"/>
    </p:embeddedFont>
    <p:embeddedFont>
      <p:font typeface="나눔스퀘어라운드 Bold" panose="020B0600000101010101" pitchFamily="50" charset="-127"/>
      <p:bold r:id="rId21"/>
    </p:embeddedFont>
    <p:embeddedFont>
      <p:font typeface="나눔스퀘어라운드 ExtraBold" panose="020B0600000101010101" pitchFamily="50" charset="-127"/>
      <p:bold r:id="rId22"/>
    </p:embeddedFont>
    <p:embeddedFont>
      <p:font typeface="나눔스퀘어라운드 Light" panose="020B0600000101010101" pitchFamily="50" charset="-127"/>
      <p:regular r:id="rId23"/>
    </p:embeddedFont>
    <p:embeddedFont>
      <p:font typeface="나눔스퀘어라운드 Regular" panose="020B0600000101010101" pitchFamily="50" charset="-127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895"/>
    <a:srgbClr val="EFEDE3"/>
    <a:srgbClr val="FFCC66"/>
    <a:srgbClr val="E2DE86"/>
    <a:srgbClr val="C9D64E"/>
    <a:srgbClr val="EBC581"/>
    <a:srgbClr val="DBA891"/>
    <a:srgbClr val="E3B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bigkinds.or.kr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aver.com/main/ranking/popularDay.nhn?rankingType=popular_day&amp;sectionId=100&amp;date=200712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FDC6-82D4-4F85-9234-10B6F38D3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뉴스 제목 빈도 노출과 대선 당선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373E9-48BB-4893-9C8B-E0BAB446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975" y="5080229"/>
            <a:ext cx="2825029" cy="615721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이재용 김다은 최종욱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이현아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변우성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김동현</a:t>
            </a:r>
          </a:p>
        </p:txBody>
      </p:sp>
    </p:spTree>
    <p:extLst>
      <p:ext uri="{BB962C8B-B14F-4D97-AF65-F5344CB8AC3E}">
        <p14:creationId xmlns:p14="http://schemas.microsoft.com/office/powerpoint/2010/main" val="189908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9A250-D619-4736-A642-07962C61ED7A}"/>
              </a:ext>
            </a:extLst>
          </p:cNvPr>
          <p:cNvSpPr txBox="1">
            <a:spLocks/>
          </p:cNvSpPr>
          <p:nvPr/>
        </p:nvSpPr>
        <p:spPr>
          <a:xfrm>
            <a:off x="1212209" y="408964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17</a:t>
            </a:r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 대선 </a:t>
            </a:r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(2007</a:t>
            </a:r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6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4777C1-C00C-4E2D-A3FA-8480E14CEDE9}"/>
              </a:ext>
            </a:extLst>
          </p:cNvPr>
          <p:cNvCxnSpPr>
            <a:cxnSpLocks/>
          </p:cNvCxnSpPr>
          <p:nvPr/>
        </p:nvCxnSpPr>
        <p:spPr>
          <a:xfrm>
            <a:off x="997602" y="1217229"/>
            <a:ext cx="10496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C4F90F-A4DA-4F49-A37F-838CBC1B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48" y="1601869"/>
            <a:ext cx="6253044" cy="473747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3930BC-B04B-48CF-8537-A2B96D7691DE}"/>
              </a:ext>
            </a:extLst>
          </p:cNvPr>
          <p:cNvGrpSpPr/>
          <p:nvPr/>
        </p:nvGrpSpPr>
        <p:grpSpPr>
          <a:xfrm>
            <a:off x="997602" y="1728037"/>
            <a:ext cx="5449601" cy="4854471"/>
            <a:chOff x="997602" y="1728037"/>
            <a:chExt cx="5449601" cy="4854471"/>
          </a:xfrm>
        </p:grpSpPr>
        <p:pic>
          <p:nvPicPr>
            <p:cNvPr id="7" name="그림 6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8D35A211-9092-4ED5-BCD9-05151FDF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602" y="1728037"/>
              <a:ext cx="5449601" cy="448513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09961-E569-4DAD-B453-8D8B7119686E}"/>
                </a:ext>
              </a:extLst>
            </p:cNvPr>
            <p:cNvSpPr txBox="1"/>
            <p:nvPr/>
          </p:nvSpPr>
          <p:spPr>
            <a:xfrm>
              <a:off x="2697699" y="621317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1570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CABD6-8DEE-4A64-A604-C956F4652BD6}"/>
              </a:ext>
            </a:extLst>
          </p:cNvPr>
          <p:cNvGrpSpPr/>
          <p:nvPr/>
        </p:nvGrpSpPr>
        <p:grpSpPr>
          <a:xfrm>
            <a:off x="6577795" y="1728038"/>
            <a:ext cx="5449601" cy="4854470"/>
            <a:chOff x="6577795" y="1728038"/>
            <a:chExt cx="5449601" cy="4854470"/>
          </a:xfrm>
        </p:grpSpPr>
        <p:pic>
          <p:nvPicPr>
            <p:cNvPr id="9" name="그림 8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52484674-A458-4321-9924-274D83F2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7795" y="1728038"/>
              <a:ext cx="5449601" cy="44851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A7BFC8-98BD-48FA-A121-0EF504BE3531}"/>
                </a:ext>
              </a:extLst>
            </p:cNvPr>
            <p:cNvSpPr txBox="1"/>
            <p:nvPr/>
          </p:nvSpPr>
          <p:spPr>
            <a:xfrm>
              <a:off x="8250871" y="621317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391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111802-E837-48ED-BF32-EE2E60F76F1B}"/>
              </a:ext>
            </a:extLst>
          </p:cNvPr>
          <p:cNvGrpSpPr/>
          <p:nvPr/>
        </p:nvGrpSpPr>
        <p:grpSpPr>
          <a:xfrm>
            <a:off x="6577795" y="1728038"/>
            <a:ext cx="5449599" cy="4854470"/>
            <a:chOff x="6577795" y="1728038"/>
            <a:chExt cx="5449599" cy="485447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626331F-AC07-4874-9A69-0A59512B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7795" y="1728038"/>
              <a:ext cx="5449599" cy="448513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F3E9F9-F0ED-414D-9749-2A20E5819B1B}"/>
                </a:ext>
              </a:extLst>
            </p:cNvPr>
            <p:cNvSpPr txBox="1"/>
            <p:nvPr/>
          </p:nvSpPr>
          <p:spPr>
            <a:xfrm>
              <a:off x="8250870" y="621317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790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9A250-D619-4736-A642-07962C61ED7A}"/>
              </a:ext>
            </a:extLst>
          </p:cNvPr>
          <p:cNvSpPr txBox="1">
            <a:spLocks/>
          </p:cNvSpPr>
          <p:nvPr/>
        </p:nvSpPr>
        <p:spPr>
          <a:xfrm>
            <a:off x="1212209" y="408964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18</a:t>
            </a:r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 대선 </a:t>
            </a:r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(2012</a:t>
            </a:r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6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4777C1-C00C-4E2D-A3FA-8480E14CEDE9}"/>
              </a:ext>
            </a:extLst>
          </p:cNvPr>
          <p:cNvCxnSpPr>
            <a:cxnSpLocks/>
          </p:cNvCxnSpPr>
          <p:nvPr/>
        </p:nvCxnSpPr>
        <p:spPr>
          <a:xfrm>
            <a:off x="997602" y="1217229"/>
            <a:ext cx="10496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DC4F90F-A4DA-4F49-A37F-838CBC1B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848" y="1612467"/>
            <a:ext cx="6253044" cy="471627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3930BC-B04B-48CF-8537-A2B96D7691DE}"/>
              </a:ext>
            </a:extLst>
          </p:cNvPr>
          <p:cNvGrpSpPr/>
          <p:nvPr/>
        </p:nvGrpSpPr>
        <p:grpSpPr>
          <a:xfrm>
            <a:off x="997602" y="1728037"/>
            <a:ext cx="5449601" cy="4854471"/>
            <a:chOff x="997602" y="1728037"/>
            <a:chExt cx="5449601" cy="48544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35A211-9092-4ED5-BCD9-05151FDF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602" y="1728037"/>
              <a:ext cx="5449601" cy="44851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09961-E569-4DAD-B453-8D8B7119686E}"/>
                </a:ext>
              </a:extLst>
            </p:cNvPr>
            <p:cNvSpPr txBox="1"/>
            <p:nvPr/>
          </p:nvSpPr>
          <p:spPr>
            <a:xfrm>
              <a:off x="2697699" y="621317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1694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CABD6-8DEE-4A64-A604-C956F4652BD6}"/>
              </a:ext>
            </a:extLst>
          </p:cNvPr>
          <p:cNvGrpSpPr/>
          <p:nvPr/>
        </p:nvGrpSpPr>
        <p:grpSpPr>
          <a:xfrm>
            <a:off x="6577796" y="1728038"/>
            <a:ext cx="5449599" cy="4854470"/>
            <a:chOff x="6577796" y="1728038"/>
            <a:chExt cx="5449599" cy="48544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484674-A458-4321-9924-274D83F2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7796" y="1728038"/>
              <a:ext cx="5449599" cy="44851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A7BFC8-98BD-48FA-A121-0EF504BE3531}"/>
                </a:ext>
              </a:extLst>
            </p:cNvPr>
            <p:cNvSpPr txBox="1"/>
            <p:nvPr/>
          </p:nvSpPr>
          <p:spPr>
            <a:xfrm>
              <a:off x="8250871" y="621317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1049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2015ED-88BB-4A24-965E-832865381877}"/>
              </a:ext>
            </a:extLst>
          </p:cNvPr>
          <p:cNvGrpSpPr/>
          <p:nvPr/>
        </p:nvGrpSpPr>
        <p:grpSpPr>
          <a:xfrm>
            <a:off x="6577796" y="1728038"/>
            <a:ext cx="5449599" cy="4843159"/>
            <a:chOff x="6577796" y="1728038"/>
            <a:chExt cx="5449599" cy="484315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A301B28-54D3-4649-A7DA-9BC6C8F5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7796" y="1728038"/>
              <a:ext cx="5449599" cy="44851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A033F1-63A4-4820-BC85-40A9C8550FCA}"/>
                </a:ext>
              </a:extLst>
            </p:cNvPr>
            <p:cNvSpPr txBox="1"/>
            <p:nvPr/>
          </p:nvSpPr>
          <p:spPr>
            <a:xfrm>
              <a:off x="8250871" y="6201865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1279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04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9A250-D619-4736-A642-07962C61ED7A}"/>
              </a:ext>
            </a:extLst>
          </p:cNvPr>
          <p:cNvSpPr txBox="1">
            <a:spLocks/>
          </p:cNvSpPr>
          <p:nvPr/>
        </p:nvSpPr>
        <p:spPr>
          <a:xfrm>
            <a:off x="1212209" y="408964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19</a:t>
            </a:r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 대선 </a:t>
            </a:r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(2012</a:t>
            </a:r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en-US" altLang="ko-KR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6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4777C1-C00C-4E2D-A3FA-8480E14CEDE9}"/>
              </a:ext>
            </a:extLst>
          </p:cNvPr>
          <p:cNvCxnSpPr>
            <a:cxnSpLocks/>
          </p:cNvCxnSpPr>
          <p:nvPr/>
        </p:nvCxnSpPr>
        <p:spPr>
          <a:xfrm>
            <a:off x="997602" y="1217229"/>
            <a:ext cx="10496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DC4F90F-A4DA-4F49-A37F-838CBC1B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72" y="1612467"/>
            <a:ext cx="6159396" cy="471627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3930BC-B04B-48CF-8537-A2B96D7691DE}"/>
              </a:ext>
            </a:extLst>
          </p:cNvPr>
          <p:cNvGrpSpPr/>
          <p:nvPr/>
        </p:nvGrpSpPr>
        <p:grpSpPr>
          <a:xfrm>
            <a:off x="997603" y="1728037"/>
            <a:ext cx="5449599" cy="4854471"/>
            <a:chOff x="997603" y="1728037"/>
            <a:chExt cx="5449599" cy="48544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35A211-9092-4ED5-BCD9-05151FDF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603" y="1728037"/>
              <a:ext cx="5449599" cy="44851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09961-E569-4DAD-B453-8D8B7119686E}"/>
                </a:ext>
              </a:extLst>
            </p:cNvPr>
            <p:cNvSpPr txBox="1"/>
            <p:nvPr/>
          </p:nvSpPr>
          <p:spPr>
            <a:xfrm>
              <a:off x="2697699" y="621317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473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CABD6-8DEE-4A64-A604-C956F4652BD6}"/>
              </a:ext>
            </a:extLst>
          </p:cNvPr>
          <p:cNvGrpSpPr/>
          <p:nvPr/>
        </p:nvGrpSpPr>
        <p:grpSpPr>
          <a:xfrm>
            <a:off x="6577796" y="1728038"/>
            <a:ext cx="5449599" cy="4854470"/>
            <a:chOff x="6577796" y="1728038"/>
            <a:chExt cx="5449599" cy="48544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484674-A458-4321-9924-274D83F2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7796" y="1728038"/>
              <a:ext cx="5449599" cy="448513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A7BFC8-98BD-48FA-A121-0EF504BE3531}"/>
                </a:ext>
              </a:extLst>
            </p:cNvPr>
            <p:cNvSpPr txBox="1"/>
            <p:nvPr/>
          </p:nvSpPr>
          <p:spPr>
            <a:xfrm>
              <a:off x="8250871" y="621317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232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2015ED-88BB-4A24-965E-832865381877}"/>
              </a:ext>
            </a:extLst>
          </p:cNvPr>
          <p:cNvGrpSpPr/>
          <p:nvPr/>
        </p:nvGrpSpPr>
        <p:grpSpPr>
          <a:xfrm>
            <a:off x="6577795" y="1728038"/>
            <a:ext cx="5449598" cy="4843160"/>
            <a:chOff x="6577796" y="1728038"/>
            <a:chExt cx="5449598" cy="484316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A301B28-54D3-4649-A7DA-9BC6C8F5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7796" y="1728038"/>
              <a:ext cx="5449598" cy="44851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A033F1-63A4-4820-BC85-40A9C8550FCA}"/>
                </a:ext>
              </a:extLst>
            </p:cNvPr>
            <p:cNvSpPr txBox="1"/>
            <p:nvPr/>
          </p:nvSpPr>
          <p:spPr>
            <a:xfrm>
              <a:off x="8250871" y="6201866"/>
              <a:ext cx="225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▲</a:t>
              </a:r>
              <a:r>
                <a: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총 언급 수 </a:t>
              </a:r>
              <a:r>
                <a:rPr lang="en-US" altLang="ko-KR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: 337</a:t>
              </a:r>
              <a:endPara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7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661F-6FFC-4CD8-86A5-0860147B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정리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6ACC0-A174-4B92-B4B8-DD9649596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 수 있던 점과 아쉬운 점</a:t>
            </a:r>
          </a:p>
        </p:txBody>
      </p:sp>
    </p:spTree>
    <p:extLst>
      <p:ext uri="{BB962C8B-B14F-4D97-AF65-F5344CB8AC3E}">
        <p14:creationId xmlns:p14="http://schemas.microsoft.com/office/powerpoint/2010/main" val="68558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A602E-3954-4C09-BC93-FFABE9AA0844}"/>
              </a:ext>
            </a:extLst>
          </p:cNvPr>
          <p:cNvSpPr txBox="1">
            <a:spLocks/>
          </p:cNvSpPr>
          <p:nvPr/>
        </p:nvSpPr>
        <p:spPr>
          <a:xfrm>
            <a:off x="1212209" y="408964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F0D145-9CA9-4512-9905-D208066C5E37}"/>
              </a:ext>
            </a:extLst>
          </p:cNvPr>
          <p:cNvCxnSpPr>
            <a:cxnSpLocks/>
          </p:cNvCxnSpPr>
          <p:nvPr/>
        </p:nvCxnSpPr>
        <p:spPr>
          <a:xfrm>
            <a:off x="997602" y="1217229"/>
            <a:ext cx="10496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E6C84A-3CC6-4F75-83BA-B900BB1A14F2}"/>
              </a:ext>
            </a:extLst>
          </p:cNvPr>
          <p:cNvSpPr txBox="1"/>
          <p:nvPr/>
        </p:nvSpPr>
        <p:spPr>
          <a:xfrm>
            <a:off x="2098753" y="1708431"/>
            <a:ext cx="90552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전날까지 뉴스 제목에 가장 많이 언급된 사람이 대통령 당선이 되었다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언급은 대부분 약 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3 - 4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개월로 생각보단 짧은 기간에 집중되는 경향이 보인다</a:t>
            </a:r>
            <a:r>
              <a:rPr lang="en-US" altLang="ko-KR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E13E2-42F1-4651-9780-2C1B9A8BCCEE}"/>
              </a:ext>
            </a:extLst>
          </p:cNvPr>
          <p:cNvSpPr/>
          <p:nvPr/>
        </p:nvSpPr>
        <p:spPr>
          <a:xfrm>
            <a:off x="2098754" y="4867740"/>
            <a:ext cx="8714656" cy="1546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다음 대선 전날부터 약 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3-4</a:t>
            </a:r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개월 전부터의 </a:t>
            </a:r>
            <a:endParaRPr lang="en-US" altLang="ko-KR" sz="3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뉴스기사 분석을 해볼 만 하다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17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A602E-3954-4C09-BC93-FFABE9AA0844}"/>
              </a:ext>
            </a:extLst>
          </p:cNvPr>
          <p:cNvSpPr txBox="1">
            <a:spLocks/>
          </p:cNvSpPr>
          <p:nvPr/>
        </p:nvSpPr>
        <p:spPr>
          <a:xfrm>
            <a:off x="1212209" y="408964"/>
            <a:ext cx="9601200" cy="8082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한계점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F0D145-9CA9-4512-9905-D208066C5E37}"/>
              </a:ext>
            </a:extLst>
          </p:cNvPr>
          <p:cNvCxnSpPr>
            <a:cxnSpLocks/>
          </p:cNvCxnSpPr>
          <p:nvPr/>
        </p:nvCxnSpPr>
        <p:spPr>
          <a:xfrm>
            <a:off x="997602" y="1217229"/>
            <a:ext cx="10496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E6C84A-3CC6-4F75-83BA-B900BB1A14F2}"/>
              </a:ext>
            </a:extLst>
          </p:cNvPr>
          <p:cNvSpPr txBox="1"/>
          <p:nvPr/>
        </p:nvSpPr>
        <p:spPr>
          <a:xfrm>
            <a:off x="1769009" y="1615848"/>
            <a:ext cx="9140066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네이버 랭킹 뉴스가 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2004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년 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월부터 제공하여 그 이전 대선은 알 수 없었다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A78550-1534-45E8-8100-CF55672E287E}"/>
              </a:ext>
            </a:extLst>
          </p:cNvPr>
          <p:cNvGrpSpPr/>
          <p:nvPr/>
        </p:nvGrpSpPr>
        <p:grpSpPr>
          <a:xfrm>
            <a:off x="1769009" y="2682647"/>
            <a:ext cx="9140066" cy="1820956"/>
            <a:chOff x="1648287" y="1575250"/>
            <a:chExt cx="9629677" cy="2375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4D0776-43C8-4252-A187-B1A284742CC4}"/>
                </a:ext>
              </a:extLst>
            </p:cNvPr>
            <p:cNvSpPr txBox="1"/>
            <p:nvPr/>
          </p:nvSpPr>
          <p:spPr>
            <a:xfrm>
              <a:off x="1648287" y="1575250"/>
              <a:ext cx="9629677" cy="68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2)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통계적인 수치로써 분석진행을 아직 못했다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. 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021AE51-F045-4F56-AEA9-57111DFDEAB2}"/>
                </a:ext>
              </a:extLst>
            </p:cNvPr>
            <p:cNvSpPr/>
            <p:nvPr/>
          </p:nvSpPr>
          <p:spPr>
            <a:xfrm>
              <a:off x="2847855" y="2836613"/>
              <a:ext cx="1039815" cy="68261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7E5DE8F-253B-4955-85AC-AE67C6D99056}"/>
                </a:ext>
              </a:extLst>
            </p:cNvPr>
            <p:cNvSpPr/>
            <p:nvPr/>
          </p:nvSpPr>
          <p:spPr>
            <a:xfrm>
              <a:off x="3970696" y="2404891"/>
              <a:ext cx="7121660" cy="1546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분산 분석을 통한 각 기간별 유의미한 차이가 있는지 분석을 할 수 있었으나 그래프 만으로도 꽤 차이가 있고</a:t>
              </a:r>
              <a:endPara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20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특수 상황이 많았다</a:t>
              </a:r>
              <a:r>
                <a:rPr lang="en-US" altLang="ko-KR" sz="20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542C25-6D27-41FB-A385-FCD1CA540B49}"/>
              </a:ext>
            </a:extLst>
          </p:cNvPr>
          <p:cNvGrpSpPr/>
          <p:nvPr/>
        </p:nvGrpSpPr>
        <p:grpSpPr>
          <a:xfrm>
            <a:off x="1769009" y="4726026"/>
            <a:ext cx="9140066" cy="1414011"/>
            <a:chOff x="1648287" y="1575251"/>
            <a:chExt cx="9629677" cy="18447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7B806-C24E-4A21-B88A-37425ECA9C1E}"/>
                </a:ext>
              </a:extLst>
            </p:cNvPr>
            <p:cNvSpPr txBox="1"/>
            <p:nvPr/>
          </p:nvSpPr>
          <p:spPr>
            <a:xfrm>
              <a:off x="1648287" y="1575251"/>
              <a:ext cx="9629677" cy="682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3)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특수상황의 영향도 많이 있었다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.(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예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.17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대 대선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)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59F29F3-3FD9-4043-B756-63F96B2F390F}"/>
                </a:ext>
              </a:extLst>
            </p:cNvPr>
            <p:cNvSpPr/>
            <p:nvPr/>
          </p:nvSpPr>
          <p:spPr>
            <a:xfrm>
              <a:off x="3970697" y="2404891"/>
              <a:ext cx="7121660" cy="1015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정치적 상황에 대한 사전 지식이 있어야 했다</a:t>
              </a:r>
              <a:r>
                <a:rPr lang="en-US" altLang="ko-KR" sz="20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DFC0596-5524-48F8-84CA-E268BE1F568E}"/>
              </a:ext>
            </a:extLst>
          </p:cNvPr>
          <p:cNvSpPr/>
          <p:nvPr/>
        </p:nvSpPr>
        <p:spPr>
          <a:xfrm>
            <a:off x="2907586" y="5471669"/>
            <a:ext cx="986947" cy="5232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5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A602E-3954-4C09-BC93-FFABE9AA0844}"/>
              </a:ext>
            </a:extLst>
          </p:cNvPr>
          <p:cNvSpPr txBox="1">
            <a:spLocks/>
          </p:cNvSpPr>
          <p:nvPr/>
        </p:nvSpPr>
        <p:spPr>
          <a:xfrm>
            <a:off x="1212209" y="408964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F0D145-9CA9-4512-9905-D208066C5E37}"/>
              </a:ext>
            </a:extLst>
          </p:cNvPr>
          <p:cNvCxnSpPr>
            <a:cxnSpLocks/>
          </p:cNvCxnSpPr>
          <p:nvPr/>
        </p:nvCxnSpPr>
        <p:spPr>
          <a:xfrm>
            <a:off x="997602" y="1217229"/>
            <a:ext cx="10496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D4EB02-3E7C-4A4E-9F4F-0865FB733A13}"/>
              </a:ext>
            </a:extLst>
          </p:cNvPr>
          <p:cNvSpPr txBox="1"/>
          <p:nvPr/>
        </p:nvSpPr>
        <p:spPr>
          <a:xfrm>
            <a:off x="1378591" y="1513107"/>
            <a:ext cx="914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※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전문 분석 사이트가 이미 존재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!!!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38F8916-1977-4A5F-9023-2FA678B32F8A}"/>
              </a:ext>
            </a:extLst>
          </p:cNvPr>
          <p:cNvSpPr/>
          <p:nvPr/>
        </p:nvSpPr>
        <p:spPr>
          <a:xfrm>
            <a:off x="2455523" y="2187894"/>
            <a:ext cx="1051155" cy="5637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0AAE4-B263-4B09-A3E9-E8D66BB30764}"/>
              </a:ext>
            </a:extLst>
          </p:cNvPr>
          <p:cNvSpPr/>
          <p:nvPr/>
        </p:nvSpPr>
        <p:spPr>
          <a:xfrm>
            <a:off x="3618677" y="2078164"/>
            <a:ext cx="6639352" cy="778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대선 때 직접 해보는 것도 좋을 것 같다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!!!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0621997-A270-4024-BDA2-C7B752D41D93}"/>
              </a:ext>
            </a:extLst>
          </p:cNvPr>
          <p:cNvCxnSpPr>
            <a:cxnSpLocks/>
          </p:cNvCxnSpPr>
          <p:nvPr/>
        </p:nvCxnSpPr>
        <p:spPr>
          <a:xfrm>
            <a:off x="1166326" y="6000752"/>
            <a:ext cx="10496942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A777F9-8207-4987-B407-808956EDCE33}"/>
              </a:ext>
            </a:extLst>
          </p:cNvPr>
          <p:cNvSpPr txBox="1"/>
          <p:nvPr/>
        </p:nvSpPr>
        <p:spPr>
          <a:xfrm>
            <a:off x="8911489" y="6112802"/>
            <a:ext cx="2810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링크 주소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2"/>
              </a:rPr>
              <a:t>https://www.bigkinds.or.kr/</a:t>
            </a:r>
            <a:endParaRPr lang="en-US" altLang="ko-KR" sz="1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62CC8-E550-4409-8886-CFC7A0DB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25" y="1463923"/>
            <a:ext cx="6181127" cy="43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E2C73-8BA1-43EE-BDFD-2210F0B6FAA4}"/>
              </a:ext>
            </a:extLst>
          </p:cNvPr>
          <p:cNvSpPr txBox="1"/>
          <p:nvPr/>
        </p:nvSpPr>
        <p:spPr>
          <a:xfrm>
            <a:off x="3856937" y="2556769"/>
            <a:ext cx="55319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Thank you!</a:t>
            </a:r>
            <a:endParaRPr lang="ko-KR" altLang="en-US" sz="8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3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21476-2E4E-4FC1-9805-5D66EEB3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AFA13-E0DD-4078-A206-BC47A1E4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서론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설명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결과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정리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한계점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975649-D1B3-40E2-94DC-64744AC3ED49}"/>
              </a:ext>
            </a:extLst>
          </p:cNvPr>
          <p:cNvCxnSpPr>
            <a:cxnSpLocks/>
          </p:cNvCxnSpPr>
          <p:nvPr/>
        </p:nvCxnSpPr>
        <p:spPr>
          <a:xfrm>
            <a:off x="1156993" y="1494065"/>
            <a:ext cx="1049694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0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9E3F-EE89-46E9-A5FF-14C9E056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3EEED-2E80-4A26-B6C2-276658FD2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 제목과 대선 당선의 관계</a:t>
            </a:r>
          </a:p>
        </p:txBody>
      </p:sp>
    </p:spTree>
    <p:extLst>
      <p:ext uri="{BB962C8B-B14F-4D97-AF65-F5344CB8AC3E}">
        <p14:creationId xmlns:p14="http://schemas.microsoft.com/office/powerpoint/2010/main" val="257485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70263-6F72-4B99-992B-1D3C615D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048" y="1257303"/>
            <a:ext cx="8088700" cy="2171698"/>
          </a:xfrm>
          <a:ln w="47625" cap="flat">
            <a:solidFill>
              <a:schemeClr val="accent1"/>
            </a:solidFill>
            <a:prstDash val="dash"/>
            <a:miter lim="800000"/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연구 결과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대선 후보 지지율의 변화가</a:t>
            </a:r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신문 뉴스 점유율의 변화를 선도하는</a:t>
            </a:r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인과관계가 있는 것으로 분석됐다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.”</a:t>
            </a:r>
          </a:p>
          <a:p>
            <a:pPr marL="0" indent="0" algn="ctr">
              <a:buNone/>
            </a:pPr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BCEB9A-0715-4492-8187-26F74929A02E}"/>
              </a:ext>
            </a:extLst>
          </p:cNvPr>
          <p:cNvGrpSpPr/>
          <p:nvPr/>
        </p:nvGrpSpPr>
        <p:grpSpPr>
          <a:xfrm>
            <a:off x="2276048" y="3858508"/>
            <a:ext cx="8511954" cy="830997"/>
            <a:chOff x="1495807" y="4338733"/>
            <a:chExt cx="8511954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B926DD-D07B-4780-803F-FE6FD224662D}"/>
                </a:ext>
              </a:extLst>
            </p:cNvPr>
            <p:cNvSpPr txBox="1"/>
            <p:nvPr/>
          </p:nvSpPr>
          <p:spPr>
            <a:xfrm>
              <a:off x="2481342" y="4338733"/>
              <a:ext cx="75264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그렇다면</a:t>
              </a:r>
              <a:r>
                <a:rPr lang="en-US" altLang="ko-KR" sz="2400" dirty="0">
                  <a:solidFill>
                    <a:schemeClr val="accent6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실제로 대선 당선자의 이름이 다른 후보들에 비해</a:t>
              </a:r>
              <a:endParaRPr lang="en-US" altLang="ko-KR" sz="2400" dirty="0">
                <a:solidFill>
                  <a:schemeClr val="accent6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많은 빈도로 뉴스 제목에서 언급될 것이다</a:t>
              </a:r>
              <a:r>
                <a:rPr lang="en-US" altLang="ko-KR" sz="2400" dirty="0">
                  <a:solidFill>
                    <a:schemeClr val="accent6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함초롬돋움" panose="020B0604000101010101" pitchFamily="50" charset="-127"/>
                </a:rPr>
                <a:t>!!</a:t>
              </a:r>
              <a:endParaRPr lang="ko-KR" altLang="en-US" sz="2400" dirty="0">
                <a:solidFill>
                  <a:schemeClr val="accent6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4275AC9-6197-4572-8CF3-4C6297714787}"/>
                </a:ext>
              </a:extLst>
            </p:cNvPr>
            <p:cNvSpPr/>
            <p:nvPr/>
          </p:nvSpPr>
          <p:spPr>
            <a:xfrm>
              <a:off x="1495807" y="4394716"/>
              <a:ext cx="957542" cy="719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29A20F-99A9-40D4-B7DE-05BB94E11FF1}"/>
              </a:ext>
            </a:extLst>
          </p:cNvPr>
          <p:cNvCxnSpPr>
            <a:cxnSpLocks/>
          </p:cNvCxnSpPr>
          <p:nvPr/>
        </p:nvCxnSpPr>
        <p:spPr>
          <a:xfrm>
            <a:off x="1166326" y="6000752"/>
            <a:ext cx="10496942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F68A92-5AE8-4191-BEE3-A7C17CB6A2FE}"/>
              </a:ext>
            </a:extLst>
          </p:cNvPr>
          <p:cNvSpPr txBox="1"/>
          <p:nvPr/>
        </p:nvSpPr>
        <p:spPr>
          <a:xfrm>
            <a:off x="5271795" y="6074230"/>
            <a:ext cx="62048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정치커뮤니케이션 연구</a:t>
            </a:r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통권</a:t>
            </a:r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27 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, 2012. 12. 31. 75~99 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쪽 </a:t>
            </a:r>
            <a:endParaRPr lang="en-US" altLang="ko-KR" sz="105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『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대선 후보 지지율이 신문 뉴스 점유율과 </a:t>
            </a:r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TV 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뉴스 점유율에 미치는 효과</a:t>
            </a:r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』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05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김병철 </a:t>
            </a:r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사이버 한국외국어대학교 미디어학부 부교수 </a:t>
            </a:r>
            <a:r>
              <a:rPr lang="en-US" altLang="ko-KR" sz="105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05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1A7D6-9512-4A6A-947A-18F0C7A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008BB-BEE5-4E5A-8466-66BF1D544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사용한 데이터의 기간과 출처</a:t>
            </a:r>
          </a:p>
        </p:txBody>
      </p:sp>
    </p:spTree>
    <p:extLst>
      <p:ext uri="{BB962C8B-B14F-4D97-AF65-F5344CB8AC3E}">
        <p14:creationId xmlns:p14="http://schemas.microsoft.com/office/powerpoint/2010/main" val="38355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5ECDD07D-173A-4C93-A763-1D63A4AC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28" y="1104553"/>
            <a:ext cx="2973196" cy="15460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E8ACB303-AADB-4E7D-BC14-D43AEB5C2F93}"/>
              </a:ext>
            </a:extLst>
          </p:cNvPr>
          <p:cNvSpPr/>
          <p:nvPr/>
        </p:nvSpPr>
        <p:spPr>
          <a:xfrm>
            <a:off x="5624905" y="1638497"/>
            <a:ext cx="820898" cy="47817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03894-278C-4B21-A50D-06E72A4906F4}"/>
              </a:ext>
            </a:extLst>
          </p:cNvPr>
          <p:cNvSpPr txBox="1"/>
          <p:nvPr/>
        </p:nvSpPr>
        <p:spPr>
          <a:xfrm>
            <a:off x="6774285" y="1533013"/>
            <a:ext cx="385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한국에서 가장 많은 이용자가 있는 포털사이트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5AF0128-54DA-4473-B79A-39D1BFA6001C}"/>
              </a:ext>
            </a:extLst>
          </p:cNvPr>
          <p:cNvSpPr/>
          <p:nvPr/>
        </p:nvSpPr>
        <p:spPr>
          <a:xfrm>
            <a:off x="2323228" y="3731355"/>
            <a:ext cx="1464926" cy="1120237"/>
          </a:xfrm>
          <a:prstGeom prst="rightArrow">
            <a:avLst>
              <a:gd name="adj1" fmla="val 39797"/>
              <a:gd name="adj2" fmla="val 448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84E2D-ED57-4EF3-9001-3522C54D433F}"/>
              </a:ext>
            </a:extLst>
          </p:cNvPr>
          <p:cNvSpPr/>
          <p:nvPr/>
        </p:nvSpPr>
        <p:spPr>
          <a:xfrm>
            <a:off x="3962400" y="3429000"/>
            <a:ext cx="7524750" cy="1724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많은 뉴스가 모이고 노출되는 만큼</a:t>
            </a:r>
            <a:endParaRPr lang="en-US" altLang="ko-KR" sz="3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네이버뉴스의 랭킹 뉴스는 더욱 확실할 것이다</a:t>
            </a:r>
            <a:r>
              <a:rPr lang="en-US" altLang="ko-KR" sz="3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488695E-F387-472D-B520-82C581F5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30" y="443504"/>
            <a:ext cx="8507012" cy="301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F1F50-ED04-4575-A669-65E2F1895025}"/>
              </a:ext>
            </a:extLst>
          </p:cNvPr>
          <p:cNvSpPr txBox="1"/>
          <p:nvPr/>
        </p:nvSpPr>
        <p:spPr>
          <a:xfrm>
            <a:off x="2220736" y="3745062"/>
            <a:ext cx="137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예시링크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7802C74-C745-4C61-9DBA-0BA7B13B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112" y="3864326"/>
            <a:ext cx="8263156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https://news.naver.com/main/ranking/popularDay.nhn?rankingType=popular_day&amp;sectionId=100&amp;date=20071201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EBF9B1-5B13-4222-8E1B-FC313B311B31}"/>
              </a:ext>
            </a:extLst>
          </p:cNvPr>
          <p:cNvCxnSpPr>
            <a:cxnSpLocks/>
          </p:cNvCxnSpPr>
          <p:nvPr/>
        </p:nvCxnSpPr>
        <p:spPr>
          <a:xfrm>
            <a:off x="1166326" y="6000752"/>
            <a:ext cx="10496942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BFCE3-4E9D-4122-A1D8-E21CCDA9870D}"/>
              </a:ext>
            </a:extLst>
          </p:cNvPr>
          <p:cNvSpPr txBox="1"/>
          <p:nvPr/>
        </p:nvSpPr>
        <p:spPr>
          <a:xfrm>
            <a:off x="7453042" y="6092491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2007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년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12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월 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 네이버 랭킹 뉴스 페이지</a:t>
            </a:r>
            <a:endParaRPr lang="en-US" altLang="ko-KR" sz="1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19</a:t>
            </a:r>
            <a:r>
              <a:rPr lang="ko-KR" altLang="en-US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 대통령 선거는 탄핵 가결일부터 대선 전날까지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827F96-ECCE-46FC-956C-3910051591DC}"/>
              </a:ext>
            </a:extLst>
          </p:cNvPr>
          <p:cNvSpPr/>
          <p:nvPr/>
        </p:nvSpPr>
        <p:spPr>
          <a:xfrm>
            <a:off x="4128638" y="4414278"/>
            <a:ext cx="4391924" cy="1214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대선이 이루어지는 년도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~ </a:t>
            </a:r>
            <a:r>
              <a:rPr lang="ko-KR" altLang="en-US" sz="2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함초롬돋움" panose="020B0604000101010101" pitchFamily="50" charset="-127"/>
              </a:rPr>
              <a:t>대선 전날</a:t>
            </a:r>
          </a:p>
        </p:txBody>
      </p:sp>
    </p:spTree>
    <p:extLst>
      <p:ext uri="{BB962C8B-B14F-4D97-AF65-F5344CB8AC3E}">
        <p14:creationId xmlns:p14="http://schemas.microsoft.com/office/powerpoint/2010/main" val="325510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A09B51-B021-4CF5-9665-F4B861DA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62" y="914400"/>
            <a:ext cx="7739305" cy="48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2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84559-5204-4654-B347-641076F0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06662-4086-46DD-9D4A-65A8BE967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노출 빈도 그래프로 시각화</a:t>
            </a:r>
          </a:p>
        </p:txBody>
      </p:sp>
    </p:spTree>
    <p:extLst>
      <p:ext uri="{BB962C8B-B14F-4D97-AF65-F5344CB8AC3E}">
        <p14:creationId xmlns:p14="http://schemas.microsoft.com/office/powerpoint/2010/main" val="322477767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193</TotalTime>
  <Words>411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돋움</vt:lpstr>
      <vt:lpstr>나눔스퀘어라운드 ExtraBold</vt:lpstr>
      <vt:lpstr>Franklin Gothic Book</vt:lpstr>
      <vt:lpstr>나눔스퀘어라운드 Light</vt:lpstr>
      <vt:lpstr>나눔스퀘어라운드 Bold</vt:lpstr>
      <vt:lpstr>함초롬돋움</vt:lpstr>
      <vt:lpstr>나눔스퀘어라운드 Regular</vt:lpstr>
      <vt:lpstr>자르기</vt:lpstr>
      <vt:lpstr>뉴스 제목 빈도 노출과 대선 당선</vt:lpstr>
      <vt:lpstr>목차</vt:lpstr>
      <vt:lpstr>서론</vt:lpstr>
      <vt:lpstr>PowerPoint 프레젠테이션</vt:lpstr>
      <vt:lpstr>데이터 설명</vt:lpstr>
      <vt:lpstr>PowerPoint 프레젠테이션</vt:lpstr>
      <vt:lpstr>PowerPoint 프레젠테이션</vt:lpstr>
      <vt:lpstr>PowerPoint 프레젠테이션</vt:lpstr>
      <vt:lpstr>분석 결과</vt:lpstr>
      <vt:lpstr>PowerPoint 프레젠테이션</vt:lpstr>
      <vt:lpstr>PowerPoint 프레젠테이션</vt:lpstr>
      <vt:lpstr>PowerPoint 프레젠테이션</vt:lpstr>
      <vt:lpstr>정리 &amp; 한계점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제목 빈도 노출과 대선 당선</dc:title>
  <dc:creator>oiuyy207@outlook.kr</dc:creator>
  <cp:lastModifiedBy>김 재은</cp:lastModifiedBy>
  <cp:revision>27</cp:revision>
  <dcterms:created xsi:type="dcterms:W3CDTF">2019-06-06T12:53:33Z</dcterms:created>
  <dcterms:modified xsi:type="dcterms:W3CDTF">2019-06-06T16:42:43Z</dcterms:modified>
</cp:coreProperties>
</file>