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342" r:id="rId2"/>
    <p:sldId id="354" r:id="rId3"/>
    <p:sldId id="356" r:id="rId4"/>
    <p:sldId id="359" r:id="rId5"/>
    <p:sldId id="358" r:id="rId6"/>
    <p:sldId id="357" r:id="rId7"/>
    <p:sldId id="360" r:id="rId8"/>
    <p:sldId id="361" r:id="rId9"/>
    <p:sldId id="363" r:id="rId10"/>
    <p:sldId id="362" r:id="rId11"/>
    <p:sldId id="365" r:id="rId12"/>
    <p:sldId id="364" r:id="rId13"/>
    <p:sldId id="367" r:id="rId14"/>
    <p:sldId id="3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8CA"/>
    <a:srgbClr val="42C9A8"/>
    <a:srgbClr val="FABFA4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433" autoAdjust="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oiyh1116/AI_capsto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7634"/>
            <a:ext cx="6624084" cy="356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AI </a:t>
            </a:r>
            <a:r>
              <a:rPr lang="ko-KR" alt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융합 </a:t>
            </a:r>
            <a:r>
              <a:rPr lang="en-US" altLang="ko-KR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Capstone Design </a:t>
            </a:r>
          </a:p>
          <a:p>
            <a:pPr algn="ctr"/>
            <a:endParaRPr lang="en-US" altLang="ko-KR" sz="4000" b="1" i="1" u="sng" spc="100" dirty="0">
              <a:solidFill>
                <a:schemeClr val="tx1">
                  <a:lumMod val="85000"/>
                  <a:lumOff val="1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1340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23D1A-C273-051F-AB62-F1889F8EAC32}"/>
              </a:ext>
            </a:extLst>
          </p:cNvPr>
          <p:cNvSpPr txBox="1"/>
          <p:nvPr/>
        </p:nvSpPr>
        <p:spPr>
          <a:xfrm>
            <a:off x="4145383" y="3276800"/>
            <a:ext cx="3901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2017124218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최용훈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2015124164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AA006-7CB3-3B64-039B-3EFEAD1DEAA3}"/>
              </a:ext>
            </a:extLst>
          </p:cNvPr>
          <p:cNvSpPr txBox="1"/>
          <p:nvPr/>
        </p:nvSpPr>
        <p:spPr>
          <a:xfrm>
            <a:off x="3920549" y="2631104"/>
            <a:ext cx="435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주차 팀별 주제 발표 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49471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37E176-1790-2822-E5DA-106456EBBDB9}"/>
              </a:ext>
            </a:extLst>
          </p:cNvPr>
          <p:cNvSpPr txBox="1">
            <a:spLocks/>
          </p:cNvSpPr>
          <p:nvPr/>
        </p:nvSpPr>
        <p:spPr>
          <a:xfrm>
            <a:off x="3216340" y="3100427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7634"/>
            <a:ext cx="6624084" cy="356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AI </a:t>
            </a:r>
            <a:r>
              <a:rPr lang="ko-KR" alt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융합 </a:t>
            </a:r>
            <a:r>
              <a:rPr lang="en-US" altLang="ko-KR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Capstone Design </a:t>
            </a:r>
          </a:p>
          <a:p>
            <a:pPr algn="ctr"/>
            <a:endParaRPr lang="en-US" altLang="ko-KR" sz="4000" b="1" i="1" u="sng" spc="100" dirty="0">
              <a:solidFill>
                <a:schemeClr val="tx1">
                  <a:lumMod val="85000"/>
                  <a:lumOff val="1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1340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23D1A-C273-051F-AB62-F1889F8EAC32}"/>
              </a:ext>
            </a:extLst>
          </p:cNvPr>
          <p:cNvSpPr txBox="1"/>
          <p:nvPr/>
        </p:nvSpPr>
        <p:spPr>
          <a:xfrm>
            <a:off x="4145383" y="3276800"/>
            <a:ext cx="3901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2017124218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최용훈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2015124164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AA006-7CB3-3B64-039B-3EFEAD1DEAA3}"/>
              </a:ext>
            </a:extLst>
          </p:cNvPr>
          <p:cNvSpPr txBox="1"/>
          <p:nvPr/>
        </p:nvSpPr>
        <p:spPr>
          <a:xfrm>
            <a:off x="3920549" y="2631104"/>
            <a:ext cx="435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주차 팀별 주제 발표 </a:t>
            </a:r>
          </a:p>
        </p:txBody>
      </p:sp>
    </p:spTree>
    <p:extLst>
      <p:ext uri="{BB962C8B-B14F-4D97-AF65-F5344CB8AC3E}">
        <p14:creationId xmlns:p14="http://schemas.microsoft.com/office/powerpoint/2010/main" val="30974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9951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4444482" y="636791"/>
            <a:ext cx="330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주차 별 계획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581870-483D-168E-80F6-2EA40FA6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68540"/>
              </p:ext>
            </p:extLst>
          </p:nvPr>
        </p:nvGraphicFramePr>
        <p:xfrm>
          <a:off x="2034073" y="1738851"/>
          <a:ext cx="8125926" cy="334991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67965">
                  <a:extLst>
                    <a:ext uri="{9D8B030D-6E8A-4147-A177-3AD203B41FA5}">
                      <a16:colId xmlns:a16="http://schemas.microsoft.com/office/drawing/2014/main" val="1676206143"/>
                    </a:ext>
                  </a:extLst>
                </a:gridCol>
                <a:gridCol w="7057961">
                  <a:extLst>
                    <a:ext uri="{9D8B030D-6E8A-4147-A177-3AD203B41FA5}">
                      <a16:colId xmlns:a16="http://schemas.microsoft.com/office/drawing/2014/main" val="163096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개발환경 결정 및 구축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프로그램 동작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8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인공지능 사용한 동영상 처리 모델 조사 및 시험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6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1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입출력 프로그램 설계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8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56146"/>
                  </a:ext>
                </a:extLst>
              </a:tr>
              <a:tr h="38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입력 동영상 자동 분할 구현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분할 시간 생성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1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결과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2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0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33334" y="-28013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7EDD9-0E8A-D133-0272-45391576BA3E}"/>
              </a:ext>
            </a:extLst>
          </p:cNvPr>
          <p:cNvSpPr txBox="1"/>
          <p:nvPr/>
        </p:nvSpPr>
        <p:spPr>
          <a:xfrm>
            <a:off x="1479846" y="575236"/>
            <a:ext cx="963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개발 환경 결정 및 구축</a:t>
            </a:r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6C73DA01-BFCE-57BD-9F76-D8EADE12EE83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358826" y="3276600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5D11D-4BEB-A27B-86A0-D00E40780FEA}"/>
              </a:ext>
            </a:extLst>
          </p:cNvPr>
          <p:cNvSpPr txBox="1"/>
          <p:nvPr/>
        </p:nvSpPr>
        <p:spPr>
          <a:xfrm>
            <a:off x="3146049" y="6034359"/>
            <a:ext cx="44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&gt;Python</a:t>
            </a:r>
            <a:r>
              <a:rPr lang="ko-KR" altLang="en-US" dirty="0"/>
              <a:t>언어를 위한 통합 개발 환경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B868764-D1E0-420C-C5A2-035F751B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55" y="1237881"/>
            <a:ext cx="6250423" cy="237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8BC299-1FBB-73B1-D5D6-A2F8918149A0}"/>
              </a:ext>
            </a:extLst>
          </p:cNvPr>
          <p:cNvSpPr txBox="1"/>
          <p:nvPr/>
        </p:nvSpPr>
        <p:spPr>
          <a:xfrm>
            <a:off x="3153017" y="3663916"/>
            <a:ext cx="44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머신 러닝을 위한 라이브러리 선택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64FDF1-5850-C23C-4D72-EB8FB9CA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23" y="4404230"/>
            <a:ext cx="2971226" cy="15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24656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7EDD9-0E8A-D133-0272-45391576BA3E}"/>
              </a:ext>
            </a:extLst>
          </p:cNvPr>
          <p:cNvSpPr txBox="1"/>
          <p:nvPr/>
        </p:nvSpPr>
        <p:spPr>
          <a:xfrm>
            <a:off x="4982547" y="636791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구현 계획</a:t>
            </a:r>
          </a:p>
        </p:txBody>
      </p:sp>
      <p:pic>
        <p:nvPicPr>
          <p:cNvPr id="4" name="Picture 2" descr="git허브 편하게 보기: octotree — JOYFULBEAN">
            <a:extLst>
              <a:ext uri="{FF2B5EF4-FFF2-40B4-BE49-F238E27FC236}">
                <a16:creationId xmlns:a16="http://schemas.microsoft.com/office/drawing/2014/main" id="{542510EB-EAE9-C050-16CF-80302C3F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39" y="1421620"/>
            <a:ext cx="2476800" cy="23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88F1FF-499F-2E58-7580-41AF0CAFB39F}"/>
              </a:ext>
            </a:extLst>
          </p:cNvPr>
          <p:cNvSpPr txBox="1"/>
          <p:nvPr/>
        </p:nvSpPr>
        <p:spPr>
          <a:xfrm>
            <a:off x="3938172" y="1443620"/>
            <a:ext cx="44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협업을 위한 깃 허브 레파지토리 개설 및 테스트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59DD36-EC08-7A9E-DEFC-955B1471E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172" y="2674122"/>
            <a:ext cx="6681619" cy="3613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984DF-3E52-3ADE-5BC1-D9A0ED3F91F0}"/>
              </a:ext>
            </a:extLst>
          </p:cNvPr>
          <p:cNvSpPr txBox="1"/>
          <p:nvPr/>
        </p:nvSpPr>
        <p:spPr>
          <a:xfrm>
            <a:off x="3942301" y="2127339"/>
            <a:ext cx="440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88CA"/>
                </a:solidFill>
                <a:hlinkClick r:id="rId4"/>
              </a:rPr>
              <a:t>https://github.com/Choiyh1116/AI_capstone</a:t>
            </a:r>
            <a:endParaRPr lang="ko-KR" altLang="en-US" dirty="0">
              <a:solidFill>
                <a:srgbClr val="3A88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6599-CE70-E845-C0B9-B0DF45A76EE6}"/>
              </a:ext>
            </a:extLst>
          </p:cNvPr>
          <p:cNvSpPr txBox="1"/>
          <p:nvPr/>
        </p:nvSpPr>
        <p:spPr>
          <a:xfrm>
            <a:off x="213048" y="636791"/>
            <a:ext cx="1176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FC7A5-F139-6C54-D266-530D81249A04}"/>
              </a:ext>
            </a:extLst>
          </p:cNvPr>
          <p:cNvSpPr txBox="1"/>
          <p:nvPr/>
        </p:nvSpPr>
        <p:spPr>
          <a:xfrm>
            <a:off x="1008186" y="1744786"/>
            <a:ext cx="8537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effectLst/>
                <a:latin typeface="+mn-ea"/>
              </a:rPr>
              <a:t>&gt;</a:t>
            </a:r>
            <a:r>
              <a:rPr lang="ko-KR" altLang="en-US" sz="2000" b="0" i="0" dirty="0">
                <a:effectLst/>
                <a:latin typeface="+mn-ea"/>
              </a:rPr>
              <a:t>온라인을 통한 선행 학습 후 토론식 강의를 진행하는 </a:t>
            </a:r>
            <a:r>
              <a:rPr lang="en-US" altLang="ko-KR" sz="2000" b="0" i="0" dirty="0">
                <a:effectLst/>
                <a:latin typeface="+mn-ea"/>
              </a:rPr>
              <a:t>"Flipped Learning“</a:t>
            </a:r>
          </a:p>
          <a:p>
            <a:endParaRPr lang="en-US" altLang="ko-KR" sz="2000" b="0" i="0" dirty="0">
              <a:effectLst/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&gt;</a:t>
            </a:r>
            <a:r>
              <a:rPr lang="ko-KR" altLang="en-US" sz="2000" dirty="0">
                <a:latin typeface="+mn-ea"/>
              </a:rPr>
              <a:t>선행 학습 시 영상의 길이가 길어 집중력 혹은 학습 효율이 떨어지는 경우가 있음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&gt;</a:t>
            </a:r>
            <a:r>
              <a:rPr lang="en-US" altLang="ko-KR" sz="2000" dirty="0" err="1">
                <a:latin typeface="+mn-ea"/>
              </a:rPr>
              <a:t>Youtube</a:t>
            </a:r>
            <a:r>
              <a:rPr lang="en-US" altLang="ko-KR" sz="2000" dirty="0">
                <a:latin typeface="+mn-ea"/>
              </a:rPr>
              <a:t> Shorts, Netflix Highlight </a:t>
            </a:r>
            <a:r>
              <a:rPr lang="ko-KR" altLang="en-US" sz="2000" dirty="0">
                <a:latin typeface="+mn-ea"/>
              </a:rPr>
              <a:t>와 같은 짧은 영상의 유행에서 착안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&gt;</a:t>
            </a:r>
            <a:r>
              <a:rPr lang="ko-KR" altLang="en-US" sz="2000" dirty="0">
                <a:latin typeface="+mn-ea"/>
              </a:rPr>
              <a:t>강의 동영상을 보기 좋게 분할해서 사용자가 중요하다고 생각하는 부분을 취사선택할 수 있는 환경 제공</a:t>
            </a:r>
          </a:p>
        </p:txBody>
      </p:sp>
    </p:spTree>
    <p:extLst>
      <p:ext uri="{BB962C8B-B14F-4D97-AF65-F5344CB8AC3E}">
        <p14:creationId xmlns:p14="http://schemas.microsoft.com/office/powerpoint/2010/main" val="34961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7EDD9-0E8A-D133-0272-45391576BA3E}"/>
              </a:ext>
            </a:extLst>
          </p:cNvPr>
          <p:cNvSpPr txBox="1"/>
          <p:nvPr/>
        </p:nvSpPr>
        <p:spPr>
          <a:xfrm>
            <a:off x="4982547" y="636791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구현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CEEFE-B235-B15C-7682-F1858DCE1799}"/>
              </a:ext>
            </a:extLst>
          </p:cNvPr>
          <p:cNvSpPr txBox="1"/>
          <p:nvPr/>
        </p:nvSpPr>
        <p:spPr>
          <a:xfrm>
            <a:off x="1004520" y="1598950"/>
            <a:ext cx="5990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</a:t>
            </a:r>
            <a:r>
              <a:rPr lang="ko-KR" altLang="en-US" sz="2400" dirty="0"/>
              <a:t>사용자의 </a:t>
            </a:r>
            <a:r>
              <a:rPr lang="en-US" altLang="ko-KR" sz="2400" dirty="0"/>
              <a:t>LMS </a:t>
            </a:r>
            <a:r>
              <a:rPr lang="ko-KR" altLang="en-US" sz="2400" dirty="0"/>
              <a:t>아이디로 로그인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프로그램을 적용할 동영상 강의 링크 연결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웹사이트 형식으로 구현 예정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인공지능을 사용해 동영상 정리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동영상을 정리한 뒤 타임스탬프만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첨삭</a:t>
            </a:r>
            <a:r>
              <a:rPr lang="en-US" altLang="ko-KR" sz="2400" dirty="0"/>
              <a:t>, </a:t>
            </a:r>
            <a:r>
              <a:rPr lang="ko-KR" altLang="en-US" sz="2400" dirty="0"/>
              <a:t>병합과 책갈피 기능 제공</a:t>
            </a:r>
          </a:p>
        </p:txBody>
      </p:sp>
    </p:spTree>
    <p:extLst>
      <p:ext uri="{BB962C8B-B14F-4D97-AF65-F5344CB8AC3E}">
        <p14:creationId xmlns:p14="http://schemas.microsoft.com/office/powerpoint/2010/main" val="19923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17">
            <a:extLst>
              <a:ext uri="{FF2B5EF4-FFF2-40B4-BE49-F238E27FC236}">
                <a16:creationId xmlns:a16="http://schemas.microsoft.com/office/drawing/2014/main" id="{02D9C5B1-2484-97EB-F0B8-E17349F07613}"/>
              </a:ext>
            </a:extLst>
          </p:cNvPr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Прямоугольный треугольник 11">
            <a:extLst>
              <a:ext uri="{FF2B5EF4-FFF2-40B4-BE49-F238E27FC236}">
                <a16:creationId xmlns:a16="http://schemas.microsoft.com/office/drawing/2014/main" id="{A5EEF83A-75A0-0764-A2D3-50BAADF41B4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DA2F17-4174-DC11-AED6-1914CDA6F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34" y="1679510"/>
            <a:ext cx="6190184" cy="34989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038AE-3CF6-7799-E556-F83605358FE3}"/>
              </a:ext>
            </a:extLst>
          </p:cNvPr>
          <p:cNvSpPr txBox="1"/>
          <p:nvPr/>
        </p:nvSpPr>
        <p:spPr>
          <a:xfrm>
            <a:off x="7791060" y="2190429"/>
            <a:ext cx="39468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사용자 인터페이스 기초 계획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</a:t>
            </a:r>
            <a:r>
              <a:rPr lang="ko-KR" altLang="en-US" sz="2200" dirty="0"/>
              <a:t>중앙에 강의 표지 게시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</a:t>
            </a:r>
            <a:r>
              <a:rPr lang="ko-KR" altLang="en-US" sz="2200" dirty="0"/>
              <a:t>좌측에 페이지 표시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</a:t>
            </a:r>
            <a:r>
              <a:rPr lang="ko-KR" altLang="en-US" sz="2200" dirty="0"/>
              <a:t>우측에 첨삭</a:t>
            </a:r>
            <a:r>
              <a:rPr lang="en-US" altLang="ko-KR" sz="2200" dirty="0"/>
              <a:t>, </a:t>
            </a:r>
            <a:r>
              <a:rPr lang="ko-KR" altLang="en-US" sz="2200" dirty="0"/>
              <a:t>메모 등 툴 버튼</a:t>
            </a:r>
            <a:endParaRPr lang="en-US" altLang="ko-KR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3934C-BDF1-86D7-4E25-6A9FA538FFE8}"/>
              </a:ext>
            </a:extLst>
          </p:cNvPr>
          <p:cNvSpPr txBox="1"/>
          <p:nvPr/>
        </p:nvSpPr>
        <p:spPr>
          <a:xfrm>
            <a:off x="4982547" y="636791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구현 계획</a:t>
            </a:r>
          </a:p>
        </p:txBody>
      </p:sp>
    </p:spTree>
    <p:extLst>
      <p:ext uri="{BB962C8B-B14F-4D97-AF65-F5344CB8AC3E}">
        <p14:creationId xmlns:p14="http://schemas.microsoft.com/office/powerpoint/2010/main" val="30336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9BAAD-26D1-A016-8C1B-6CF70FD9065E}"/>
              </a:ext>
            </a:extLst>
          </p:cNvPr>
          <p:cNvSpPr txBox="1"/>
          <p:nvPr/>
        </p:nvSpPr>
        <p:spPr>
          <a:xfrm>
            <a:off x="4598436" y="575236"/>
            <a:ext cx="299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추가 달성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87BBF-F70E-4BF7-D3CE-ED4C3C06AD7A}"/>
              </a:ext>
            </a:extLst>
          </p:cNvPr>
          <p:cNvSpPr txBox="1"/>
          <p:nvPr/>
        </p:nvSpPr>
        <p:spPr>
          <a:xfrm>
            <a:off x="2240793" y="1744786"/>
            <a:ext cx="6969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</a:t>
            </a:r>
            <a:r>
              <a:rPr lang="ko-KR" altLang="en-US" sz="2400" dirty="0"/>
              <a:t>어플리케이션 포팅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텍스트 추출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번역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댓글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사용자 메모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168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4444482" y="636791"/>
            <a:ext cx="330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주차별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581870-483D-168E-80F6-2EA40FA6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48275"/>
              </p:ext>
            </p:extLst>
          </p:nvPr>
        </p:nvGraphicFramePr>
        <p:xfrm>
          <a:off x="2034073" y="1738851"/>
          <a:ext cx="8125926" cy="409667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67965">
                  <a:extLst>
                    <a:ext uri="{9D8B030D-6E8A-4147-A177-3AD203B41FA5}">
                      <a16:colId xmlns:a16="http://schemas.microsoft.com/office/drawing/2014/main" val="1676206143"/>
                    </a:ext>
                  </a:extLst>
                </a:gridCol>
                <a:gridCol w="7057961">
                  <a:extLst>
                    <a:ext uri="{9D8B030D-6E8A-4147-A177-3AD203B41FA5}">
                      <a16:colId xmlns:a16="http://schemas.microsoft.com/office/drawing/2014/main" val="163096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1~6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0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개발환경 결정 및 구축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 프로그램 동작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8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인공지능 사용한 동영상 처리 모델 조사 및 시험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1/3,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 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6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2/3,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 모델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1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3/3,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동영상 입출력 프로그램 설계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8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56146"/>
                  </a:ext>
                </a:extLst>
              </a:tr>
              <a:tr h="38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2/2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입력 동영상 자동 분할 구현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분할 시간 생성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1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2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1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6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49471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37E176-1790-2822-E5DA-106456EBBDB9}"/>
              </a:ext>
            </a:extLst>
          </p:cNvPr>
          <p:cNvSpPr txBox="1">
            <a:spLocks/>
          </p:cNvSpPr>
          <p:nvPr/>
        </p:nvSpPr>
        <p:spPr>
          <a:xfrm>
            <a:off x="3216340" y="3100427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7EDD9-0E8A-D133-0272-45391576BA3E}"/>
              </a:ext>
            </a:extLst>
          </p:cNvPr>
          <p:cNvSpPr txBox="1"/>
          <p:nvPr/>
        </p:nvSpPr>
        <p:spPr>
          <a:xfrm>
            <a:off x="4982547" y="636791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구현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CEEFE-B235-B15C-7682-F1858DCE1799}"/>
              </a:ext>
            </a:extLst>
          </p:cNvPr>
          <p:cNvSpPr txBox="1"/>
          <p:nvPr/>
        </p:nvSpPr>
        <p:spPr>
          <a:xfrm>
            <a:off x="1004520" y="1598950"/>
            <a:ext cx="5990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</a:t>
            </a:r>
            <a:r>
              <a:rPr lang="ko-KR" altLang="en-US" sz="2400" dirty="0"/>
              <a:t>사용자의 </a:t>
            </a:r>
            <a:r>
              <a:rPr lang="en-US" altLang="ko-KR" sz="2400" dirty="0"/>
              <a:t>LMS </a:t>
            </a:r>
            <a:r>
              <a:rPr lang="ko-KR" altLang="en-US" sz="2400" dirty="0"/>
              <a:t>아이디로 로그인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프로그램을 적용할 동영상 강의 링크 연결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웹사이트 형식으로 구현 예정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인공지능을 사용해 동영상 정리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동영상을 정리한 뒤 타임스탬프만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첨삭</a:t>
            </a:r>
            <a:r>
              <a:rPr lang="en-US" altLang="ko-KR" sz="2400" dirty="0"/>
              <a:t>, </a:t>
            </a:r>
            <a:r>
              <a:rPr lang="ko-KR" altLang="en-US" sz="2400" dirty="0"/>
              <a:t>병합과 책갈피 기능 제공</a:t>
            </a:r>
          </a:p>
        </p:txBody>
      </p:sp>
    </p:spTree>
    <p:extLst>
      <p:ext uri="{BB962C8B-B14F-4D97-AF65-F5344CB8AC3E}">
        <p14:creationId xmlns:p14="http://schemas.microsoft.com/office/powerpoint/2010/main" val="12689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4444482" y="636791"/>
            <a:ext cx="330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주차별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581870-483D-168E-80F6-2EA40FA6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64075"/>
              </p:ext>
            </p:extLst>
          </p:nvPr>
        </p:nvGraphicFramePr>
        <p:xfrm>
          <a:off x="2034073" y="1738851"/>
          <a:ext cx="8125926" cy="334991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67965">
                  <a:extLst>
                    <a:ext uri="{9D8B030D-6E8A-4147-A177-3AD203B41FA5}">
                      <a16:colId xmlns:a16="http://schemas.microsoft.com/office/drawing/2014/main" val="1676206143"/>
                    </a:ext>
                  </a:extLst>
                </a:gridCol>
                <a:gridCol w="7057961">
                  <a:extLst>
                    <a:ext uri="{9D8B030D-6E8A-4147-A177-3AD203B41FA5}">
                      <a16:colId xmlns:a16="http://schemas.microsoft.com/office/drawing/2014/main" val="163096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개발환경 결정 및 구축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프로그램 동작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8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인공지능 사용한 동영상 처리 모델 조사 및 시험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6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1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입출력 프로그램 설계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8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56146"/>
                  </a:ext>
                </a:extLst>
              </a:tr>
              <a:tr h="38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입력 동영상 자동 분할 구현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분할 시간 생성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1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2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13951</TotalTime>
  <Words>461</Words>
  <Application>Microsoft Office PowerPoint</Application>
  <PresentationFormat>와이드스크린</PresentationFormat>
  <Paragraphs>122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Adobe Caslon Pro</vt:lpstr>
      <vt:lpstr>Nixie</vt:lpstr>
      <vt:lpstr>맑은 고딕</vt:lpstr>
      <vt:lpstr>Arial</vt:lpstr>
      <vt:lpstr>Calibri</vt:lpstr>
      <vt:lpstr>Calibri Light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용훈</cp:lastModifiedBy>
  <cp:revision>687</cp:revision>
  <dcterms:created xsi:type="dcterms:W3CDTF">2016-05-17T07:43:39Z</dcterms:created>
  <dcterms:modified xsi:type="dcterms:W3CDTF">2022-10-13T12:52:32Z</dcterms:modified>
</cp:coreProperties>
</file>