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342" r:id="rId2"/>
    <p:sldId id="363" r:id="rId3"/>
    <p:sldId id="364" r:id="rId4"/>
    <p:sldId id="367" r:id="rId5"/>
    <p:sldId id="365" r:id="rId6"/>
    <p:sldId id="366" r:id="rId7"/>
    <p:sldId id="368" r:id="rId8"/>
    <p:sldId id="360" r:id="rId9"/>
    <p:sldId id="3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8CA"/>
    <a:srgbClr val="42C9A8"/>
    <a:srgbClr val="FABFA4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433" autoAdjust="0"/>
  </p:normalViewPr>
  <p:slideViewPr>
    <p:cSldViewPr snapToGrid="0">
      <p:cViewPr varScale="1">
        <p:scale>
          <a:sx n="82" d="100"/>
          <a:sy n="82" d="100"/>
        </p:scale>
        <p:origin x="725" y="86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20.10.2022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20.10.2022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20.10.2022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7634"/>
            <a:ext cx="6624084" cy="356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AI </a:t>
            </a:r>
            <a:r>
              <a:rPr lang="ko-KR" alt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융합 </a:t>
            </a:r>
            <a:r>
              <a:rPr lang="en-US" altLang="ko-KR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Capstone Design </a:t>
            </a:r>
          </a:p>
          <a:p>
            <a:pPr algn="ctr"/>
            <a:endParaRPr lang="en-US" altLang="ko-KR" sz="4000" b="1" i="1" u="sng" spc="100" dirty="0">
              <a:solidFill>
                <a:schemeClr val="tx1">
                  <a:lumMod val="85000"/>
                  <a:lumOff val="1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1340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3D1A-C273-051F-AB62-F1889F8EAC32}"/>
              </a:ext>
            </a:extLst>
          </p:cNvPr>
          <p:cNvSpPr txBox="1"/>
          <p:nvPr/>
        </p:nvSpPr>
        <p:spPr>
          <a:xfrm>
            <a:off x="4145383" y="3276800"/>
            <a:ext cx="3901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2017124218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최용훈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2015124164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AA006-7CB3-3B64-039B-3EFEAD1DEAA3}"/>
              </a:ext>
            </a:extLst>
          </p:cNvPr>
          <p:cNvSpPr txBox="1"/>
          <p:nvPr/>
        </p:nvSpPr>
        <p:spPr>
          <a:xfrm>
            <a:off x="3920549" y="2631104"/>
            <a:ext cx="43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주차 격주 면담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4444482" y="636791"/>
            <a:ext cx="330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주차별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581870-483D-168E-80F6-2EA40FA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61582"/>
              </p:ext>
            </p:extLst>
          </p:nvPr>
        </p:nvGraphicFramePr>
        <p:xfrm>
          <a:off x="2034073" y="1738851"/>
          <a:ext cx="8125926" cy="33499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7965">
                  <a:extLst>
                    <a:ext uri="{9D8B030D-6E8A-4147-A177-3AD203B41FA5}">
                      <a16:colId xmlns:a16="http://schemas.microsoft.com/office/drawing/2014/main" val="1676206143"/>
                    </a:ext>
                  </a:extLst>
                </a:gridCol>
                <a:gridCol w="7057961">
                  <a:extLst>
                    <a:ext uri="{9D8B030D-6E8A-4147-A177-3AD203B41FA5}">
                      <a16:colId xmlns:a16="http://schemas.microsoft.com/office/drawing/2014/main" val="1630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개발환경 결정 및 구축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프로그램 동작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8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인공지능 사용한 동영상 처리 모델 조사 및 시험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6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1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입출력 프로그램 설계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8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6146"/>
                  </a:ext>
                </a:extLst>
              </a:tr>
              <a:tr h="38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입력 동영상 자동 분할 구현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분할 시간 생성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1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1032588" y="636791"/>
            <a:ext cx="10145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영상 처리를 위한 모델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신경망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Convolution Neural Network)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447D8-55C3-D0A9-20A9-3DBCE63B0D3E}"/>
              </a:ext>
            </a:extLst>
          </p:cNvPr>
          <p:cNvSpPr txBox="1"/>
          <p:nvPr/>
        </p:nvSpPr>
        <p:spPr>
          <a:xfrm>
            <a:off x="1023257" y="1963007"/>
            <a:ext cx="1014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이미지 처리에 탁월한 성능을 보이는 신경망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ko-KR" dirty="0"/>
              <a:t>&gt;</a:t>
            </a:r>
            <a:r>
              <a:rPr lang="ko-KR" altLang="en-US" dirty="0"/>
              <a:t>다차원의 데이터를 평탄화 시켰을 때</a:t>
            </a:r>
            <a:r>
              <a:rPr lang="en-US" altLang="ko-KR" dirty="0"/>
              <a:t> </a:t>
            </a:r>
            <a:r>
              <a:rPr lang="ko-KR" altLang="en-US" dirty="0"/>
              <a:t>공간적인 구조 정보의 유실을 막는 기법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C0DBC1-A335-B037-87E3-292873691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27120"/>
            <a:ext cx="47053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481CA6-4444-CAE2-8564-1549FBC6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51" y="3267498"/>
            <a:ext cx="3259018" cy="15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9403B-EE62-7EDD-F297-51618DAE473A}"/>
              </a:ext>
            </a:extLst>
          </p:cNvPr>
          <p:cNvSpPr txBox="1"/>
          <p:nvPr/>
        </p:nvSpPr>
        <p:spPr>
          <a:xfrm>
            <a:off x="1110342" y="5062158"/>
            <a:ext cx="463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△같은 </a:t>
            </a:r>
            <a:r>
              <a:rPr lang="en-US" altLang="ko-KR" dirty="0"/>
              <a:t>Y</a:t>
            </a:r>
            <a:r>
              <a:rPr lang="ko-KR" altLang="en-US" dirty="0"/>
              <a:t>지만</a:t>
            </a:r>
            <a:r>
              <a:rPr lang="en-US" altLang="ko-KR" dirty="0"/>
              <a:t>, </a:t>
            </a:r>
            <a:r>
              <a:rPr lang="ko-KR" altLang="en-US" dirty="0"/>
              <a:t>기계가 보기엔 상이한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7729A-AC45-B39F-F39F-C4DBD40FAF66}"/>
              </a:ext>
            </a:extLst>
          </p:cNvPr>
          <p:cNvSpPr txBox="1"/>
          <p:nvPr/>
        </p:nvSpPr>
        <p:spPr>
          <a:xfrm>
            <a:off x="6096000" y="5062158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△기계가 읽을 수 있도록 </a:t>
            </a:r>
            <a:r>
              <a:rPr lang="ko-KR" altLang="en-US" dirty="0" err="1"/>
              <a:t>평탄화하게되면</a:t>
            </a:r>
            <a:r>
              <a:rPr lang="en-US" altLang="ko-KR" dirty="0"/>
              <a:t>, </a:t>
            </a:r>
            <a:r>
              <a:rPr lang="ko-KR" altLang="en-US" dirty="0"/>
              <a:t>구조에서 나오는 정보의 의미가 없어진다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4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1032588" y="636791"/>
            <a:ext cx="10145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영상 처리를 위한 모델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신경망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Convolution Neural Network)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447D8-55C3-D0A9-20A9-3DBCE63B0D3E}"/>
              </a:ext>
            </a:extLst>
          </p:cNvPr>
          <p:cNvSpPr txBox="1"/>
          <p:nvPr/>
        </p:nvSpPr>
        <p:spPr>
          <a:xfrm>
            <a:off x="1023257" y="1963007"/>
            <a:ext cx="1014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이차원 데이터의 특징을 그대로 보존하면서</a:t>
            </a:r>
            <a:r>
              <a:rPr lang="en-US" altLang="ko-KR" dirty="0"/>
              <a:t>, </a:t>
            </a:r>
            <a:r>
              <a:rPr lang="ko-KR" altLang="en-US" dirty="0"/>
              <a:t>패턴을 학습하는 신경망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FCFE42-453F-B062-CDB9-3EE715700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96" y="3037060"/>
            <a:ext cx="781050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F7077-AB4B-85C3-D7DF-83D1A6FB4B35}"/>
              </a:ext>
            </a:extLst>
          </p:cNvPr>
          <p:cNvSpPr txBox="1"/>
          <p:nvPr/>
        </p:nvSpPr>
        <p:spPr>
          <a:xfrm>
            <a:off x="2692596" y="5803641"/>
            <a:ext cx="767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△하나의 채널에 대한 </a:t>
            </a:r>
            <a:r>
              <a:rPr lang="ko-KR" altLang="en-US" dirty="0" err="1"/>
              <a:t>합성곱</a:t>
            </a:r>
            <a:r>
              <a:rPr lang="ko-KR" altLang="en-US" dirty="0"/>
              <a:t> 계층의 동작</a:t>
            </a:r>
          </a:p>
        </p:txBody>
      </p:sp>
    </p:spTree>
    <p:extLst>
      <p:ext uri="{BB962C8B-B14F-4D97-AF65-F5344CB8AC3E}">
        <p14:creationId xmlns:p14="http://schemas.microsoft.com/office/powerpoint/2010/main" val="156085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1023257" y="636791"/>
            <a:ext cx="1014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신경망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447D8-55C3-D0A9-20A9-3DBCE63B0D3E}"/>
              </a:ext>
            </a:extLst>
          </p:cNvPr>
          <p:cNvSpPr txBox="1"/>
          <p:nvPr/>
        </p:nvSpPr>
        <p:spPr>
          <a:xfrm>
            <a:off x="6419973" y="2292465"/>
            <a:ext cx="16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내용문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CA5024-8CD1-1F69-E1FF-16120A30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73" y="1406318"/>
            <a:ext cx="2500604" cy="250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0F39F5-4B8E-1E14-493E-254AC307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84" y="1406318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FFD712D-2426-D41F-21AE-5639A4BA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27" y="3934914"/>
            <a:ext cx="3391191" cy="25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ED204-0FDB-5308-A03D-AE1ED55D5FC5}"/>
              </a:ext>
            </a:extLst>
          </p:cNvPr>
          <p:cNvSpPr txBox="1"/>
          <p:nvPr/>
        </p:nvSpPr>
        <p:spPr>
          <a:xfrm>
            <a:off x="858416" y="2191484"/>
            <a:ext cx="42220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torch</a:t>
            </a:r>
          </a:p>
          <a:p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torch.nn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CNN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super(CNN,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       </a:t>
            </a:r>
          </a:p>
          <a:p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.layer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nn.Sequential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 nn.Conv2d(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in_channels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,out_channels=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,kernel_size=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… …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) 	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.fc_layer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nn.Sequential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CNN().to(device)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7EDF6F5-4C55-35B7-E215-78E37CC02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72" y="3920918"/>
            <a:ext cx="3067055" cy="26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C3F87-1D01-E6C5-0536-A0EBBA3B27F9}"/>
              </a:ext>
            </a:extLst>
          </p:cNvPr>
          <p:cNvSpPr txBox="1"/>
          <p:nvPr/>
        </p:nvSpPr>
        <p:spPr>
          <a:xfrm>
            <a:off x="956388" y="1459939"/>
            <a:ext cx="39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합성곱</a:t>
            </a:r>
            <a:r>
              <a:rPr lang="ko-KR" altLang="en-US" dirty="0"/>
              <a:t> 신경망을 활용한 </a:t>
            </a:r>
            <a:r>
              <a:rPr lang="ko-KR" altLang="en-US" dirty="0" err="1"/>
              <a:t>손글씨</a:t>
            </a:r>
            <a:r>
              <a:rPr lang="ko-KR" altLang="en-US" dirty="0"/>
              <a:t> 인식</a:t>
            </a:r>
          </a:p>
        </p:txBody>
      </p:sp>
    </p:spTree>
    <p:extLst>
      <p:ext uri="{BB962C8B-B14F-4D97-AF65-F5344CB8AC3E}">
        <p14:creationId xmlns:p14="http://schemas.microsoft.com/office/powerpoint/2010/main" val="48429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1023257" y="636791"/>
            <a:ext cx="1014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전처리에 대해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447D8-55C3-D0A9-20A9-3DBCE63B0D3E}"/>
              </a:ext>
            </a:extLst>
          </p:cNvPr>
          <p:cNvSpPr txBox="1"/>
          <p:nvPr/>
        </p:nvSpPr>
        <p:spPr>
          <a:xfrm>
            <a:off x="1023258" y="1679510"/>
            <a:ext cx="101454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영상은 이미지의 연속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두 </a:t>
            </a:r>
            <a:r>
              <a:rPr lang="ko-KR" altLang="en-US" dirty="0" err="1"/>
              <a:t>프레임간의</a:t>
            </a:r>
            <a:r>
              <a:rPr lang="ko-KR" altLang="en-US" dirty="0"/>
              <a:t> 이미지 유사성을 측정한 결과를 데이터화</a:t>
            </a:r>
            <a:endParaRPr lang="en-US" altLang="ko-KR" dirty="0"/>
          </a:p>
          <a:p>
            <a:r>
              <a:rPr lang="en-US" altLang="ko-KR" dirty="0"/>
              <a:t>&gt;OpenCV</a:t>
            </a:r>
            <a:r>
              <a:rPr lang="ko-KR" altLang="en-US" dirty="0"/>
              <a:t>의 히스토그램 함수를 통해 유사성을 측정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cv2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.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 panose="020B0604020202020204" pitchFamily="49" charset="0"/>
              </a:rPr>
              <a:t>compareHist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hist1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hist2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method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604020202020204" pitchFamily="49" charset="0"/>
              </a:rPr>
              <a:t>) #</a:t>
            </a:r>
            <a:r>
              <a:rPr lang="en-US" altLang="ko-KR" dirty="0">
                <a:solidFill>
                  <a:srgbClr val="666666"/>
                </a:solidFill>
                <a:latin typeface="Source Code Pro" panose="020B0604020202020204" pitchFamily="49" charset="0"/>
              </a:rPr>
              <a:t>method</a:t>
            </a:r>
            <a:r>
              <a:rPr lang="ko-KR" altLang="en-US" dirty="0">
                <a:solidFill>
                  <a:srgbClr val="666666"/>
                </a:solidFill>
                <a:latin typeface="Source Code Pro" panose="020B0604020202020204" pitchFamily="49" charset="0"/>
              </a:rPr>
              <a:t>에는 사용할 알고리즘</a:t>
            </a:r>
            <a:endParaRPr lang="en-US" altLang="ko-KR" dirty="0">
              <a:solidFill>
                <a:srgbClr val="666666"/>
              </a:solidFill>
              <a:latin typeface="Source Code Pro" panose="020B0604020202020204" pitchFamily="49" charset="0"/>
            </a:endParaRPr>
          </a:p>
          <a:p>
            <a:endParaRPr lang="en-US" altLang="ko-KR" dirty="0">
              <a:solidFill>
                <a:srgbClr val="666666"/>
              </a:solidFill>
              <a:latin typeface="Source Code Pro" panose="020B0604020202020204" pitchFamily="49" charset="0"/>
            </a:endParaRPr>
          </a:p>
          <a:p>
            <a:pPr algn="l" fontAlgn="base"/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FEEDC-38C0-F2A2-F477-57336A7D40EF}"/>
              </a:ext>
            </a:extLst>
          </p:cNvPr>
          <p:cNvSpPr txBox="1"/>
          <p:nvPr/>
        </p:nvSpPr>
        <p:spPr>
          <a:xfrm>
            <a:off x="1119673" y="3219061"/>
            <a:ext cx="89387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1. </a:t>
            </a:r>
            <a:r>
              <a:rPr lang="en-US" altLang="ko-KR" sz="1200" b="1" i="0" dirty="0">
                <a:solidFill>
                  <a:srgbClr val="AA1F91"/>
                </a:solidFill>
                <a:effectLst/>
                <a:latin typeface="inherit"/>
              </a:rPr>
              <a:t>cv2.HISTCMP_CORREL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: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상관관계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1: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일치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, -1: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불일치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, 0: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무관계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빠르지만 부정확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​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2. </a:t>
            </a:r>
            <a:r>
              <a:rPr lang="en-US" altLang="ko-KR" sz="1200" b="1" i="0" dirty="0">
                <a:solidFill>
                  <a:srgbClr val="AA1F91"/>
                </a:solidFill>
                <a:effectLst/>
                <a:latin typeface="inherit"/>
              </a:rPr>
              <a:t>cv2.HISTCMP_CHISQR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: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inherit"/>
              </a:rPr>
              <a:t>카이제곱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 검정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(Chi-Squared Test)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0: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일치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무한대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불일치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​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3. </a:t>
            </a:r>
            <a:r>
              <a:rPr lang="en-US" altLang="ko-KR" sz="1200" b="1" i="0" dirty="0">
                <a:solidFill>
                  <a:srgbClr val="AA1F91"/>
                </a:solidFill>
                <a:effectLst/>
                <a:latin typeface="inherit"/>
              </a:rPr>
              <a:t>cv2.HISTCMP_INTERSECT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: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교차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1: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일치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, 0: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불일치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히스토그램이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Neue"/>
              </a:rPr>
              <a:t>정규화된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 경우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)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​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4.</a:t>
            </a:r>
            <a:r>
              <a:rPr lang="ko-KR" altLang="en-US" sz="1200" b="1" i="0" dirty="0">
                <a:solidFill>
                  <a:srgbClr val="AA1F91"/>
                </a:solidFill>
                <a:effectLst/>
                <a:latin typeface="inherit"/>
              </a:rPr>
              <a:t> </a:t>
            </a:r>
            <a:r>
              <a:rPr lang="en-US" altLang="ko-KR" sz="1200" b="1" i="0" dirty="0">
                <a:solidFill>
                  <a:srgbClr val="AA1F91"/>
                </a:solidFill>
                <a:effectLst/>
                <a:latin typeface="inherit"/>
              </a:rPr>
              <a:t>cv2.HISTCMP_BHATTACHARYYA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: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inherit"/>
              </a:rPr>
              <a:t>바타차야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 거리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0: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일치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, 1: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불일치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느리지만 가장 정확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200" b="1" i="0" dirty="0">
                <a:solidFill>
                  <a:srgbClr val="000000"/>
                </a:solidFill>
                <a:effectLst/>
                <a:latin typeface="inherit"/>
              </a:rPr>
              <a:t>​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200" b="1" i="0" dirty="0">
                <a:solidFill>
                  <a:srgbClr val="000000"/>
                </a:solidFill>
                <a:effectLst/>
                <a:latin typeface="inherit"/>
              </a:rPr>
              <a:t>5. </a:t>
            </a:r>
            <a:r>
              <a:rPr lang="en-US" altLang="ko-KR" sz="1200" b="1" i="0" dirty="0">
                <a:solidFill>
                  <a:srgbClr val="AA1F91"/>
                </a:solidFill>
                <a:effectLst/>
                <a:latin typeface="inherit"/>
              </a:rPr>
              <a:t>EMD</a:t>
            </a:r>
          </a:p>
          <a:p>
            <a:pPr fontAlgn="base"/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0: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일치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무한대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완전 불일치</a:t>
            </a:r>
            <a:endParaRPr lang="ko-KR" altLang="en-US" sz="12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Neue"/>
              </a:rPr>
              <a:t>직관적이지만 가장 느림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63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1023257" y="636791"/>
            <a:ext cx="1014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전처리에 대해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447D8-55C3-D0A9-20A9-3DBCE63B0D3E}"/>
              </a:ext>
            </a:extLst>
          </p:cNvPr>
          <p:cNvSpPr txBox="1"/>
          <p:nvPr/>
        </p:nvSpPr>
        <p:spPr>
          <a:xfrm>
            <a:off x="1023258" y="1679510"/>
            <a:ext cx="1014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이미지 유사성 측정을 통해 </a:t>
            </a:r>
            <a:r>
              <a:rPr lang="ko-KR" altLang="en-US" dirty="0" err="1"/>
              <a:t>프레임간의</a:t>
            </a:r>
            <a:r>
              <a:rPr lang="ko-KR" altLang="en-US" dirty="0"/>
              <a:t> 유사도를 조사하고</a:t>
            </a:r>
            <a:r>
              <a:rPr lang="en-US" altLang="ko-KR" dirty="0"/>
              <a:t> </a:t>
            </a:r>
            <a:r>
              <a:rPr lang="ko-KR" altLang="en-US" dirty="0"/>
              <a:t>이를 기반으로 학습을 진행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실제로 장면 전환이 이루어지는 프레임을 직접 조사해 기록하고</a:t>
            </a:r>
            <a:r>
              <a:rPr lang="en-US" altLang="ko-KR" dirty="0"/>
              <a:t>, </a:t>
            </a:r>
            <a:r>
              <a:rPr lang="ko-KR" altLang="en-US" dirty="0"/>
              <a:t>모델이 예측한 결과와 비교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63C7A3-1BFC-62F3-A7EE-748413CB2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20"/>
          <a:stretch/>
        </p:blipFill>
        <p:spPr bwMode="auto">
          <a:xfrm>
            <a:off x="1023257" y="4161298"/>
            <a:ext cx="313819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B700003-35EF-9DA3-981B-A94993DA0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5"/>
          <a:stretch/>
        </p:blipFill>
        <p:spPr bwMode="auto">
          <a:xfrm>
            <a:off x="4361080" y="4161298"/>
            <a:ext cx="306675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6016292-AB9B-003B-1727-BEC78BBA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2486227"/>
            <a:ext cx="6404581" cy="150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43F10-F372-2768-3C7E-5965F52CED6D}"/>
              </a:ext>
            </a:extLst>
          </p:cNvPr>
          <p:cNvSpPr txBox="1"/>
          <p:nvPr/>
        </p:nvSpPr>
        <p:spPr>
          <a:xfrm>
            <a:off x="7613780" y="2659224"/>
            <a:ext cx="374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◀ 다섯가지 알고리즘을 통한</a:t>
            </a:r>
            <a:endParaRPr lang="en-US" altLang="ko-KR" dirty="0"/>
          </a:p>
          <a:p>
            <a:r>
              <a:rPr lang="ko-KR" altLang="en-US" dirty="0"/>
              <a:t>아래 두 이미지의 유사성 측정 결과</a:t>
            </a:r>
          </a:p>
        </p:txBody>
      </p:sp>
    </p:spTree>
    <p:extLst>
      <p:ext uri="{BB962C8B-B14F-4D97-AF65-F5344CB8AC3E}">
        <p14:creationId xmlns:p14="http://schemas.microsoft.com/office/powerpoint/2010/main" val="313685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49471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37E176-1790-2822-E5DA-106456EBBDB9}"/>
              </a:ext>
            </a:extLst>
          </p:cNvPr>
          <p:cNvSpPr txBox="1">
            <a:spLocks/>
          </p:cNvSpPr>
          <p:nvPr/>
        </p:nvSpPr>
        <p:spPr>
          <a:xfrm>
            <a:off x="3216340" y="3100427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877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1023257" y="636791"/>
            <a:ext cx="1014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제목문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447D8-55C3-D0A9-20A9-3DBCE63B0D3E}"/>
              </a:ext>
            </a:extLst>
          </p:cNvPr>
          <p:cNvSpPr txBox="1"/>
          <p:nvPr/>
        </p:nvSpPr>
        <p:spPr>
          <a:xfrm>
            <a:off x="1023258" y="1679510"/>
            <a:ext cx="1014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내용문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92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14005</TotalTime>
  <Words>487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Adobe Caslon Pro</vt:lpstr>
      <vt:lpstr>Apple SD Gothic Neo</vt:lpstr>
      <vt:lpstr>-apple-system</vt:lpstr>
      <vt:lpstr>HelveticaNeue</vt:lpstr>
      <vt:lpstr>inherit</vt:lpstr>
      <vt:lpstr>Nixie</vt:lpstr>
      <vt:lpstr>se-nanumgothic</vt:lpstr>
      <vt:lpstr>Arial</vt:lpstr>
      <vt:lpstr>Calibri</vt:lpstr>
      <vt:lpstr>Calibri Light</vt:lpstr>
      <vt:lpstr>Courier New</vt:lpstr>
      <vt:lpstr>Poppins SemiBold</vt:lpstr>
      <vt:lpstr>Source Code Pro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이은수(***5***164)</cp:lastModifiedBy>
  <cp:revision>689</cp:revision>
  <dcterms:created xsi:type="dcterms:W3CDTF">2016-05-17T07:43:39Z</dcterms:created>
  <dcterms:modified xsi:type="dcterms:W3CDTF">2022-10-20T14:42:14Z</dcterms:modified>
</cp:coreProperties>
</file>