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0"/>
  </p:notesMasterIdLst>
  <p:handoutMasterIdLst>
    <p:handoutMasterId r:id="rId11"/>
  </p:handoutMasterIdLst>
  <p:sldIdLst>
    <p:sldId id="342" r:id="rId2"/>
    <p:sldId id="354" r:id="rId3"/>
    <p:sldId id="356" r:id="rId4"/>
    <p:sldId id="359" r:id="rId5"/>
    <p:sldId id="358" r:id="rId6"/>
    <p:sldId id="363" r:id="rId7"/>
    <p:sldId id="367" r:id="rId8"/>
    <p:sldId id="3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26" userDrawn="1">
          <p15:clr>
            <a:srgbClr val="A4A3A4"/>
          </p15:clr>
        </p15:guide>
        <p15:guide id="2" pos="48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C9A8"/>
    <a:srgbClr val="FABFA4"/>
    <a:srgbClr val="3A88CA"/>
    <a:srgbClr val="3737DD"/>
    <a:srgbClr val="3D7AC3"/>
    <a:srgbClr val="FDB18D"/>
    <a:srgbClr val="9E77B8"/>
    <a:srgbClr val="297FB8"/>
    <a:srgbClr val="E6688F"/>
    <a:srgbClr val="4864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433" autoAdjust="0"/>
  </p:normalViewPr>
  <p:slideViewPr>
    <p:cSldViewPr snapToGrid="0">
      <p:cViewPr varScale="1">
        <p:scale>
          <a:sx n="82" d="100"/>
          <a:sy n="82" d="100"/>
        </p:scale>
        <p:origin x="672" y="86"/>
      </p:cViewPr>
      <p:guideLst>
        <p:guide orient="horz" pos="3226"/>
        <p:guide pos="4838"/>
      </p:guideLst>
    </p:cSldViewPr>
  </p:slideViewPr>
  <p:outlineViewPr>
    <p:cViewPr>
      <p:scale>
        <a:sx n="33" d="100"/>
        <a:sy n="33" d="100"/>
      </p:scale>
      <p:origin x="0" y="-63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26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3551B-4342-4390-915E-8C9F8CBF86F2}" type="datetimeFigureOut">
              <a:rPr lang="ru-RU" smtClean="0"/>
              <a:t>13.10.2022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B4F76-9B05-4F12-BC35-5F054D4AB2B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8440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DF2CA-16AC-4A6F-BA76-83467214A317}" type="datetimeFigureOut">
              <a:rPr lang="ru-RU" smtClean="0"/>
              <a:t>13.10.2022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84C95-AC36-47D7-BA46-D13F2CF6C50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0347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6207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701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3A474-A970-4111-AB00-CC07202BC5E5}" type="datetimeFigureOut">
              <a:rPr lang="ru-RU" smtClean="0"/>
              <a:t>13.10.2022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01CDA-C83E-414C-808C-D7CCDDEE976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034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783958" y="2097634"/>
            <a:ext cx="6624084" cy="35638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i="1" u="sng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Caslon Pro" panose="0205050205050A020403" pitchFamily="18" charset="0"/>
                <a:ea typeface="Lato" panose="020F0502020204030203" pitchFamily="34" charset="0"/>
                <a:cs typeface="Poppins SemiBold" panose="02000000000000000000" pitchFamily="2" charset="0"/>
              </a:rPr>
              <a:t>AI </a:t>
            </a:r>
            <a:r>
              <a:rPr lang="ko-KR" altLang="en-US" sz="1800" i="1" u="sng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Caslon Pro" panose="0205050205050A020403" pitchFamily="18" charset="0"/>
                <a:ea typeface="Lato" panose="020F0502020204030203" pitchFamily="34" charset="0"/>
                <a:cs typeface="Poppins SemiBold" panose="02000000000000000000" pitchFamily="2" charset="0"/>
              </a:rPr>
              <a:t>융합 </a:t>
            </a:r>
            <a:r>
              <a:rPr lang="en-US" altLang="ko-KR" sz="1800" i="1" u="sng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Caslon Pro" panose="0205050205050A020403" pitchFamily="18" charset="0"/>
                <a:ea typeface="Lato" panose="020F0502020204030203" pitchFamily="34" charset="0"/>
                <a:cs typeface="Poppins SemiBold" panose="02000000000000000000" pitchFamily="2" charset="0"/>
              </a:rPr>
              <a:t>Capstone Design </a:t>
            </a:r>
          </a:p>
          <a:p>
            <a:pPr algn="ctr"/>
            <a:endParaRPr lang="en-US" altLang="ko-KR" sz="4000" b="1" i="1" u="sng" spc="100" dirty="0">
              <a:solidFill>
                <a:schemeClr val="tx1">
                  <a:lumMod val="85000"/>
                  <a:lumOff val="1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11" name="Прямоугольный треугольник 11"/>
          <p:cNvSpPr/>
          <p:nvPr/>
        </p:nvSpPr>
        <p:spPr>
          <a:xfrm>
            <a:off x="0" y="1161340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араллелограмм 17"/>
          <p:cNvSpPr/>
          <p:nvPr/>
        </p:nvSpPr>
        <p:spPr>
          <a:xfrm>
            <a:off x="0" y="0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223D1A-C273-051F-AB62-F1889F8EAC32}"/>
              </a:ext>
            </a:extLst>
          </p:cNvPr>
          <p:cNvSpPr txBox="1"/>
          <p:nvPr/>
        </p:nvSpPr>
        <p:spPr>
          <a:xfrm>
            <a:off x="4145383" y="3276800"/>
            <a:ext cx="3901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2017124218 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최용훈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2015124164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이은수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BAA006-7CB3-3B64-039B-3EFEAD1DEAA3}"/>
              </a:ext>
            </a:extLst>
          </p:cNvPr>
          <p:cNvSpPr txBox="1"/>
          <p:nvPr/>
        </p:nvSpPr>
        <p:spPr>
          <a:xfrm>
            <a:off x="3920549" y="2631104"/>
            <a:ext cx="4350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ko-KR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주차 팀별 주제 발표 </a:t>
            </a:r>
          </a:p>
        </p:txBody>
      </p:sp>
    </p:spTree>
    <p:extLst>
      <p:ext uri="{BB962C8B-B14F-4D97-AF65-F5344CB8AC3E}">
        <p14:creationId xmlns:p14="http://schemas.microsoft.com/office/powerpoint/2010/main" val="235142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араллелограмм 17"/>
          <p:cNvSpPr/>
          <p:nvPr/>
        </p:nvSpPr>
        <p:spPr>
          <a:xfrm>
            <a:off x="0" y="-14928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7E6599-CE70-E845-C0B9-B0DF45A76EE6}"/>
              </a:ext>
            </a:extLst>
          </p:cNvPr>
          <p:cNvSpPr txBox="1"/>
          <p:nvPr/>
        </p:nvSpPr>
        <p:spPr>
          <a:xfrm>
            <a:off x="213048" y="636791"/>
            <a:ext cx="11765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개요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BFC7A5-F139-6C54-D266-530D81249A04}"/>
              </a:ext>
            </a:extLst>
          </p:cNvPr>
          <p:cNvSpPr txBox="1"/>
          <p:nvPr/>
        </p:nvSpPr>
        <p:spPr>
          <a:xfrm>
            <a:off x="1008186" y="1744786"/>
            <a:ext cx="85370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0" i="0" dirty="0">
                <a:effectLst/>
                <a:latin typeface="+mn-ea"/>
              </a:rPr>
              <a:t>&gt;</a:t>
            </a:r>
            <a:r>
              <a:rPr lang="ko-KR" altLang="en-US" sz="2000" b="0" i="0" dirty="0">
                <a:effectLst/>
                <a:latin typeface="+mn-ea"/>
              </a:rPr>
              <a:t>온라인을 통한 선행 학습 후 토론식 강의를 진행하는 </a:t>
            </a:r>
            <a:r>
              <a:rPr lang="en-US" altLang="ko-KR" sz="2000" b="0" i="0" dirty="0">
                <a:effectLst/>
                <a:latin typeface="+mn-ea"/>
              </a:rPr>
              <a:t>"Flipped Learning“</a:t>
            </a:r>
          </a:p>
          <a:p>
            <a:endParaRPr lang="en-US" altLang="ko-KR" sz="2000" b="0" i="0" dirty="0">
              <a:effectLst/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&gt;</a:t>
            </a:r>
            <a:r>
              <a:rPr lang="ko-KR" altLang="en-US" sz="2000" dirty="0">
                <a:latin typeface="+mn-ea"/>
              </a:rPr>
              <a:t>선행 학습 시 영상의 길이가 길어 집중력 혹은 학습 효율이 떨어지는 경우가 있음</a:t>
            </a:r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&gt;</a:t>
            </a:r>
            <a:r>
              <a:rPr lang="en-US" altLang="ko-KR" sz="2000" dirty="0" err="1">
                <a:latin typeface="+mn-ea"/>
              </a:rPr>
              <a:t>Youtube</a:t>
            </a:r>
            <a:r>
              <a:rPr lang="en-US" altLang="ko-KR" sz="2000" dirty="0">
                <a:latin typeface="+mn-ea"/>
              </a:rPr>
              <a:t> Shorts, Netflix Highlight </a:t>
            </a:r>
            <a:r>
              <a:rPr lang="ko-KR" altLang="en-US" sz="2000" dirty="0">
                <a:latin typeface="+mn-ea"/>
              </a:rPr>
              <a:t>와 같은 짧은 영상의 유행에서 착안</a:t>
            </a:r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&gt;</a:t>
            </a:r>
            <a:r>
              <a:rPr lang="ko-KR" altLang="en-US" sz="2000" dirty="0">
                <a:latin typeface="+mn-ea"/>
              </a:rPr>
              <a:t>강의 동영상을 보기 좋게 분할해서 사용자가 중요하다고 생각하는 부분을 취사선택할 수 있는 환경 제공</a:t>
            </a:r>
          </a:p>
        </p:txBody>
      </p:sp>
    </p:spTree>
    <p:extLst>
      <p:ext uri="{BB962C8B-B14F-4D97-AF65-F5344CB8AC3E}">
        <p14:creationId xmlns:p14="http://schemas.microsoft.com/office/powerpoint/2010/main" val="349613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араллелограмм 17"/>
          <p:cNvSpPr/>
          <p:nvPr/>
        </p:nvSpPr>
        <p:spPr>
          <a:xfrm>
            <a:off x="0" y="-14928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97EDD9-0E8A-D133-0272-45391576BA3E}"/>
              </a:ext>
            </a:extLst>
          </p:cNvPr>
          <p:cNvSpPr txBox="1"/>
          <p:nvPr/>
        </p:nvSpPr>
        <p:spPr>
          <a:xfrm>
            <a:off x="4982547" y="636791"/>
            <a:ext cx="2146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구현 계획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ACEEFE-B235-B15C-7682-F1858DCE1799}"/>
              </a:ext>
            </a:extLst>
          </p:cNvPr>
          <p:cNvSpPr txBox="1"/>
          <p:nvPr/>
        </p:nvSpPr>
        <p:spPr>
          <a:xfrm>
            <a:off x="1004520" y="1598950"/>
            <a:ext cx="599025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&gt;</a:t>
            </a:r>
            <a:r>
              <a:rPr lang="ko-KR" altLang="en-US" sz="2400" dirty="0"/>
              <a:t>사용자의 </a:t>
            </a:r>
            <a:r>
              <a:rPr lang="en-US" altLang="ko-KR" sz="2400" dirty="0"/>
              <a:t>LMS </a:t>
            </a:r>
            <a:r>
              <a:rPr lang="ko-KR" altLang="en-US" sz="2400" dirty="0"/>
              <a:t>아이디로 로그인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&gt;</a:t>
            </a:r>
            <a:r>
              <a:rPr lang="ko-KR" altLang="en-US" sz="2400" dirty="0"/>
              <a:t>프로그램을 적용할 동영상 강의 링크 연결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&gt;</a:t>
            </a:r>
            <a:r>
              <a:rPr lang="ko-KR" altLang="en-US" sz="2400" dirty="0"/>
              <a:t>웹사이트 형식으로 구현 예정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&gt;</a:t>
            </a:r>
            <a:r>
              <a:rPr lang="ko-KR" altLang="en-US" sz="2400" dirty="0"/>
              <a:t>인공지능을 사용해 동영상 정리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&gt;</a:t>
            </a:r>
            <a:r>
              <a:rPr lang="ko-KR" altLang="en-US" sz="2400" dirty="0"/>
              <a:t>동영상을 정리한 뒤 타임스탬프만 저장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&gt;</a:t>
            </a:r>
            <a:r>
              <a:rPr lang="ko-KR" altLang="en-US" sz="2400" dirty="0"/>
              <a:t>첨삭</a:t>
            </a:r>
            <a:r>
              <a:rPr lang="en-US" altLang="ko-KR" sz="2400" dirty="0"/>
              <a:t>, </a:t>
            </a:r>
            <a:r>
              <a:rPr lang="ko-KR" altLang="en-US" sz="2400" dirty="0"/>
              <a:t>병합과 책갈피 기능 제공</a:t>
            </a:r>
          </a:p>
        </p:txBody>
      </p:sp>
    </p:spTree>
    <p:extLst>
      <p:ext uri="{BB962C8B-B14F-4D97-AF65-F5344CB8AC3E}">
        <p14:creationId xmlns:p14="http://schemas.microsoft.com/office/powerpoint/2010/main" val="199239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араллелограмм 17">
            <a:extLst>
              <a:ext uri="{FF2B5EF4-FFF2-40B4-BE49-F238E27FC236}">
                <a16:creationId xmlns:a16="http://schemas.microsoft.com/office/drawing/2014/main" id="{02D9C5B1-2484-97EB-F0B8-E17349F07613}"/>
              </a:ext>
            </a:extLst>
          </p:cNvPr>
          <p:cNvSpPr/>
          <p:nvPr/>
        </p:nvSpPr>
        <p:spPr>
          <a:xfrm>
            <a:off x="0" y="-14928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Прямоугольный треугольник 11">
            <a:extLst>
              <a:ext uri="{FF2B5EF4-FFF2-40B4-BE49-F238E27FC236}">
                <a16:creationId xmlns:a16="http://schemas.microsoft.com/office/drawing/2014/main" id="{A5EEF83A-75A0-0764-A2D3-50BAADF41B48}"/>
              </a:ext>
            </a:extLst>
          </p:cNvPr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EDA2F17-4174-DC11-AED6-1914CDA6FE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834" y="1679510"/>
            <a:ext cx="6190184" cy="349897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1038AE-3CF6-7799-E556-F83605358FE3}"/>
              </a:ext>
            </a:extLst>
          </p:cNvPr>
          <p:cNvSpPr txBox="1"/>
          <p:nvPr/>
        </p:nvSpPr>
        <p:spPr>
          <a:xfrm>
            <a:off x="7791060" y="2190429"/>
            <a:ext cx="394684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/>
              <a:t>사용자 인터페이스 기초 계획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en-US" altLang="ko-KR" sz="2200" dirty="0"/>
              <a:t>&gt;</a:t>
            </a:r>
            <a:r>
              <a:rPr lang="ko-KR" altLang="en-US" sz="2200" dirty="0"/>
              <a:t>중앙에 강의 표지 게시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en-US" altLang="ko-KR" sz="2200" dirty="0"/>
              <a:t>&gt;</a:t>
            </a:r>
            <a:r>
              <a:rPr lang="ko-KR" altLang="en-US" sz="2200" dirty="0"/>
              <a:t>좌측에 페이지 표시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en-US" altLang="ko-KR" sz="2200" dirty="0"/>
              <a:t>&gt;</a:t>
            </a:r>
            <a:r>
              <a:rPr lang="ko-KR" altLang="en-US" sz="2200" dirty="0"/>
              <a:t>우측에 첨삭</a:t>
            </a:r>
            <a:r>
              <a:rPr lang="en-US" altLang="ko-KR" sz="2200" dirty="0"/>
              <a:t>, </a:t>
            </a:r>
            <a:r>
              <a:rPr lang="ko-KR" altLang="en-US" sz="2200" dirty="0"/>
              <a:t>메모 등 툴 버튼</a:t>
            </a:r>
            <a:endParaRPr lang="en-US" altLang="ko-KR" sz="2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B3934C-BDF1-86D7-4E25-6A9FA538FFE8}"/>
              </a:ext>
            </a:extLst>
          </p:cNvPr>
          <p:cNvSpPr txBox="1"/>
          <p:nvPr/>
        </p:nvSpPr>
        <p:spPr>
          <a:xfrm>
            <a:off x="4982547" y="636791"/>
            <a:ext cx="2146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구현 계획</a:t>
            </a:r>
          </a:p>
        </p:txBody>
      </p:sp>
    </p:spTree>
    <p:extLst>
      <p:ext uri="{BB962C8B-B14F-4D97-AF65-F5344CB8AC3E}">
        <p14:creationId xmlns:p14="http://schemas.microsoft.com/office/powerpoint/2010/main" val="303360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араллелограмм 17"/>
          <p:cNvSpPr/>
          <p:nvPr/>
        </p:nvSpPr>
        <p:spPr>
          <a:xfrm>
            <a:off x="0" y="-14928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D9BAAD-26D1-A016-8C1B-6CF70FD9065E}"/>
              </a:ext>
            </a:extLst>
          </p:cNvPr>
          <p:cNvSpPr txBox="1"/>
          <p:nvPr/>
        </p:nvSpPr>
        <p:spPr>
          <a:xfrm>
            <a:off x="4598436" y="575236"/>
            <a:ext cx="2995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추가 달성 목표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487BBF-F70E-4BF7-D3CE-ED4C3C06AD7A}"/>
              </a:ext>
            </a:extLst>
          </p:cNvPr>
          <p:cNvSpPr txBox="1"/>
          <p:nvPr/>
        </p:nvSpPr>
        <p:spPr>
          <a:xfrm>
            <a:off x="2240793" y="1744786"/>
            <a:ext cx="69699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&gt;</a:t>
            </a:r>
            <a:r>
              <a:rPr lang="ko-KR" altLang="en-US" sz="2400" dirty="0"/>
              <a:t>어플리케이션 포팅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&gt;</a:t>
            </a:r>
            <a:r>
              <a:rPr lang="ko-KR" altLang="en-US" sz="2400" dirty="0"/>
              <a:t>텍스트 추출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&gt;</a:t>
            </a:r>
            <a:r>
              <a:rPr lang="ko-KR" altLang="en-US" sz="2400" dirty="0"/>
              <a:t>번역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&gt;</a:t>
            </a:r>
            <a:r>
              <a:rPr lang="ko-KR" altLang="en-US" sz="2400" dirty="0"/>
              <a:t>댓글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&gt;</a:t>
            </a:r>
            <a:r>
              <a:rPr lang="ko-KR" altLang="en-US" sz="2400" dirty="0"/>
              <a:t>사용자 메모</a:t>
            </a:r>
            <a:endParaRPr lang="en-US" altLang="ko-KR" sz="2400" dirty="0"/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81682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араллелограмм 17"/>
          <p:cNvSpPr/>
          <p:nvPr/>
        </p:nvSpPr>
        <p:spPr>
          <a:xfrm>
            <a:off x="0" y="-104650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D5CA3C-E0B3-FF77-DFAC-D8D13558A5C0}"/>
              </a:ext>
            </a:extLst>
          </p:cNvPr>
          <p:cNvSpPr txBox="1"/>
          <p:nvPr/>
        </p:nvSpPr>
        <p:spPr>
          <a:xfrm>
            <a:off x="4444482" y="636791"/>
            <a:ext cx="3303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주차별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계획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29581870-483D-168E-80F6-2EA40FA6CF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864075"/>
              </p:ext>
            </p:extLst>
          </p:nvPr>
        </p:nvGraphicFramePr>
        <p:xfrm>
          <a:off x="2034073" y="1738851"/>
          <a:ext cx="8125926" cy="334991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67965">
                  <a:extLst>
                    <a:ext uri="{9D8B030D-6E8A-4147-A177-3AD203B41FA5}">
                      <a16:colId xmlns:a16="http://schemas.microsoft.com/office/drawing/2014/main" val="1676206143"/>
                    </a:ext>
                  </a:extLst>
                </a:gridCol>
                <a:gridCol w="7057961">
                  <a:extLst>
                    <a:ext uri="{9D8B030D-6E8A-4147-A177-3AD203B41FA5}">
                      <a16:colId xmlns:a16="http://schemas.microsoft.com/office/drawing/2014/main" val="1630969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개발환경 결정 및 구축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기본 프로그램 동작 확인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885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인공지능 사용한 동영상 처리 모델 조사 및 시험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651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학습데이터 구축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1/3,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학습 모델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369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학습데이터 구축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2/3,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학습 모델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911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학습데이터 구축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3/3,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동영상 입출력 프로그램 설계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684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동영상 분할 학습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프로그램 개발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1/2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256146"/>
                  </a:ext>
                </a:extLst>
              </a:tr>
              <a:tr h="388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동영상 분할 학습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프로그램 개발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2/2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859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입력 동영상 자동 분할 구현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분할 시간 생성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910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발표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828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16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араллелограмм 17"/>
          <p:cNvSpPr/>
          <p:nvPr/>
        </p:nvSpPr>
        <p:spPr>
          <a:xfrm>
            <a:off x="-33334" y="-28013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97EDD9-0E8A-D133-0272-45391576BA3E}"/>
              </a:ext>
            </a:extLst>
          </p:cNvPr>
          <p:cNvSpPr txBox="1"/>
          <p:nvPr/>
        </p:nvSpPr>
        <p:spPr>
          <a:xfrm>
            <a:off x="1479846" y="575236"/>
            <a:ext cx="9632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개발 환경 결정 및 구축</a:t>
            </a:r>
          </a:p>
        </p:txBody>
      </p:sp>
      <p:sp>
        <p:nvSpPr>
          <p:cNvPr id="3" name="AutoShape 8">
            <a:extLst>
              <a:ext uri="{FF2B5EF4-FFF2-40B4-BE49-F238E27FC236}">
                <a16:creationId xmlns:a16="http://schemas.microsoft.com/office/drawing/2014/main" id="{6C73DA01-BFCE-57BD-9F76-D8EADE12EE83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5358826" y="3276600"/>
            <a:ext cx="584774" cy="58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65D11D-4BEB-A27B-86A0-D00E40780FEA}"/>
              </a:ext>
            </a:extLst>
          </p:cNvPr>
          <p:cNvSpPr txBox="1"/>
          <p:nvPr/>
        </p:nvSpPr>
        <p:spPr>
          <a:xfrm>
            <a:off x="5408557" y="4934116"/>
            <a:ext cx="4411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&gt;Python</a:t>
            </a:r>
            <a:r>
              <a:rPr lang="ko-KR" altLang="en-US" dirty="0"/>
              <a:t>언어를 위한 통합 개발 환경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1E170FB3-E0A3-4FCC-B4DA-60CCABC77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980" y="3927735"/>
            <a:ext cx="24765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AB868764-D1E0-420C-C5A2-035F751B8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179" y="1248081"/>
            <a:ext cx="7054133" cy="267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3 Useful PyTorch Tensor Functions to Check Out | by ...">
            <a:extLst>
              <a:ext uri="{FF2B5EF4-FFF2-40B4-BE49-F238E27FC236}">
                <a16:creationId xmlns:a16="http://schemas.microsoft.com/office/drawing/2014/main" id="{E7DB52BB-59B3-C7A9-89C2-FA1036735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08" y="4015805"/>
            <a:ext cx="1252582" cy="81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2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араллелограмм 17"/>
          <p:cNvSpPr/>
          <p:nvPr/>
        </p:nvSpPr>
        <p:spPr>
          <a:xfrm>
            <a:off x="0" y="-49471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ED37E176-1790-2822-E5DA-106456EBBDB9}"/>
              </a:ext>
            </a:extLst>
          </p:cNvPr>
          <p:cNvSpPr txBox="1">
            <a:spLocks/>
          </p:cNvSpPr>
          <p:nvPr/>
        </p:nvSpPr>
        <p:spPr>
          <a:xfrm>
            <a:off x="3216340" y="3100427"/>
            <a:ext cx="5759319" cy="65714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spc="100" dirty="0"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THANK YOU</a:t>
            </a:r>
            <a:endParaRPr lang="en-US" sz="4800" b="1" spc="100" dirty="0"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50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13944</TotalTime>
  <Words>231</Words>
  <Application>Microsoft Office PowerPoint</Application>
  <PresentationFormat>와이드스크린</PresentationFormat>
  <Paragraphs>63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Adobe Caslon Pro</vt:lpstr>
      <vt:lpstr>Nixie</vt:lpstr>
      <vt:lpstr>맑은 고딕</vt:lpstr>
      <vt:lpstr>Arial</vt:lpstr>
      <vt:lpstr>Calibri</vt:lpstr>
      <vt:lpstr>Calibri Light</vt:lpstr>
      <vt:lpstr>Poppins SemiBold</vt:lpstr>
      <vt:lpstr>Специальное оформление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DELIGHT</dc:creator>
  <cp:lastModifiedBy>이은수(***5***164)</cp:lastModifiedBy>
  <cp:revision>687</cp:revision>
  <dcterms:created xsi:type="dcterms:W3CDTF">2016-05-17T07:43:39Z</dcterms:created>
  <dcterms:modified xsi:type="dcterms:W3CDTF">2022-10-13T11:23:54Z</dcterms:modified>
</cp:coreProperties>
</file>