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70" r:id="rId6"/>
    <p:sldId id="273" r:id="rId7"/>
    <p:sldId id="274" r:id="rId8"/>
    <p:sldId id="275" r:id="rId9"/>
    <p:sldId id="276" r:id="rId10"/>
    <p:sldId id="277" r:id="rId11"/>
    <p:sldId id="266" r:id="rId12"/>
  </p:sldIdLst>
  <p:sldSz cx="12192000" cy="6858000"/>
  <p:notesSz cx="6858000" cy="9144000"/>
  <p:embeddedFontLst>
    <p:embeddedFont>
      <p:font typeface="Bodoni MT" panose="02070603080606020203" pitchFamily="18" charset="0"/>
      <p:regular r:id="rId13"/>
      <p:bold r:id="rId14"/>
      <p:italic r:id="rId15"/>
      <p:boldItalic r:id="rId16"/>
    </p:embeddedFont>
    <p:embeddedFont>
      <p:font typeface="Tmon몬소리 Black" panose="020B0600000101010101" charset="0"/>
      <p:bold r:id="rId17"/>
    </p:embeddedFont>
    <p:embeddedFont>
      <p:font typeface="나눔바른고딕" panose="020B0603020101020101" pitchFamily="50" charset="-127"/>
      <p:regular r:id="rId18"/>
      <p:bold r:id="rId19"/>
    </p:embeddedFont>
    <p:embeddedFont>
      <p:font typeface="나눔바른고딕 UltraLight" panose="020B0603020101020101" pitchFamily="50" charset="-127"/>
      <p:regular r:id="rId20"/>
    </p:embeddedFont>
    <p:embeddedFont>
      <p:font typeface="나눔스퀘어 Extra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0" userDrawn="1">
          <p15:clr>
            <a:srgbClr val="A4A3A4"/>
          </p15:clr>
        </p15:guide>
        <p15:guide id="2" pos="34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150"/>
      </p:cViewPr>
      <p:guideLst>
        <p:guide orient="horz" pos="2750"/>
        <p:guide pos="34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8A1-DC3B-4586-8862-E1B0842E050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7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78A1-DC3B-4586-8862-E1B0842E050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5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617" y="532037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직사각형 8"/>
          <p:cNvSpPr/>
          <p:nvPr userDrawn="1"/>
        </p:nvSpPr>
        <p:spPr>
          <a:xfrm>
            <a:off x="597297" y="1556554"/>
            <a:ext cx="24955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지원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최요셉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3361765" y="793078"/>
            <a:ext cx="8463280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294317" y="0"/>
            <a:ext cx="4598177" cy="882750"/>
            <a:chOff x="5958002" y="558800"/>
            <a:chExt cx="4598177" cy="8827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380" y="965164"/>
            <a:ext cx="1106995" cy="33147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4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82" y="277499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직사각형 15"/>
          <p:cNvSpPr/>
          <p:nvPr userDrawn="1"/>
        </p:nvSpPr>
        <p:spPr>
          <a:xfrm>
            <a:off x="301462" y="1302016"/>
            <a:ext cx="1969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지원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최요셉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그룹 17"/>
          <p:cNvGrpSpPr/>
          <p:nvPr userDrawn="1"/>
        </p:nvGrpSpPr>
        <p:grpSpPr>
          <a:xfrm>
            <a:off x="393932" y="2302990"/>
            <a:ext cx="1485774" cy="315590"/>
            <a:chOff x="160147" y="1840624"/>
            <a:chExt cx="1485774" cy="31559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0922" y="1859920"/>
              <a:ext cx="1164229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PART.1 </a:t>
              </a:r>
              <a:r>
                <a:rPr lang="ko-KR" altLang="en-US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프로필</a:t>
              </a:r>
              <a:endParaRPr lang="en-US" altLang="ko-KR" sz="12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6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782" y="277499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직사각형 15"/>
          <p:cNvSpPr/>
          <p:nvPr userDrawn="1"/>
        </p:nvSpPr>
        <p:spPr>
          <a:xfrm>
            <a:off x="301462" y="1302016"/>
            <a:ext cx="1969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지원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최요셉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그룹 17"/>
          <p:cNvGrpSpPr/>
          <p:nvPr userDrawn="1"/>
        </p:nvGrpSpPr>
        <p:grpSpPr>
          <a:xfrm>
            <a:off x="326280" y="2302990"/>
            <a:ext cx="1621085" cy="315590"/>
            <a:chOff x="92495" y="1840624"/>
            <a:chExt cx="1621085" cy="31559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2495" y="1859920"/>
              <a:ext cx="1621085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PART.2 </a:t>
              </a:r>
              <a:r>
                <a:rPr lang="ko-KR" altLang="en-US" sz="1200" b="1" kern="1200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+mn-cs"/>
                </a:rPr>
                <a:t>프로젝트 경험</a:t>
              </a:r>
              <a:endParaRPr lang="en-US" altLang="ko-KR" sz="1200" b="1" kern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3" y="707908"/>
            <a:ext cx="1106995" cy="331473"/>
          </a:xfrm>
          <a:prstGeom prst="rect">
            <a:avLst/>
          </a:prstGeom>
        </p:spPr>
      </p:pic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49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78A1-DC3B-4586-8862-E1B0842E050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218B-DF6C-470D-9814-48C45D688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9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sOkGprw-97c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www.youtube.com/watch?v=v-ZfY3sHq1Y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XNhZT1uVECw" TargetMode="External"/><Relationship Id="rId5" Type="http://schemas.openxmlformats.org/officeDocument/2006/relationships/hyperlink" Target="https://meeta.io/@choiyos" TargetMode="External"/><Relationship Id="rId4" Type="http://schemas.openxmlformats.org/officeDocument/2006/relationships/hyperlink" Target="https://github.com/Choiyos/Choiyoseb-s-Portfoli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manmanterior.com/manmulator/manmulator.php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5898926" y="4191300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8139" y="1841768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481913" y="4423065"/>
            <a:ext cx="3228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지원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최요셉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983237" y="3476083"/>
            <a:ext cx="2225527" cy="349624"/>
            <a:chOff x="5036181" y="2926746"/>
            <a:chExt cx="2478818" cy="34962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036181" y="2926746"/>
              <a:ext cx="2478818" cy="349624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529991" y="2963059"/>
              <a:ext cx="1491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개발자 포트폴리오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748509" y="4357530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14" y="2827977"/>
            <a:ext cx="2158171" cy="64623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4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307843" y="1128663"/>
            <a:ext cx="410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개발 내용 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핵심 로직 구현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64484F6-F8F4-4B25-933B-829FC23D2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873" y="14376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62BE8FA-748A-41E5-AF94-175DD114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6BE229-605D-4FBE-92D4-80BE3D35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290" y="38246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52A8774-FBCE-4F34-B002-DACF5876B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3315AB-F23A-4FA0-9092-9BE161AE8B37}"/>
              </a:ext>
            </a:extLst>
          </p:cNvPr>
          <p:cNvSpPr/>
          <p:nvPr/>
        </p:nvSpPr>
        <p:spPr>
          <a:xfrm>
            <a:off x="3390786" y="1735605"/>
            <a:ext cx="540186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이전에 없던 솔루션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이제는 있어야 할 로직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프로젝트는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자신의 집을 손쉽게 재현해낼 수 있어야 한다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미션을 가지고 있었는데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집을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단위로 분해하여 한 단계씩 붙여 나간다면 직관적으로 자신의 집을 도면화 시킬 수 있다고 생각했지만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그대로 구현하기에는 많은 어려움이 따랐습니다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직사각형이 겹쳐져 하나의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만들기 위해서는 해당 상황에 따른 로직이 필요했고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저는 나름대로 혼자만의 연구를 통해 사각형의 외곽점과 교차점에 서로 다른 방향성을 부여하여 일관적으로 다른 직사각형들을 같은 방이라고 인식하는 것에 성공했습니다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C#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Linq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Dictionary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적절히 이용하여 로직을 구현하였고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로직이 정상적으로 돌아가기 위해 수 많은 예외들에게 구타를 맞고 나서야 그나마 돌아가는 수준으로 끌어올릴 수 있었습니다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이후에도 해당 프로젝트에서 오브젝트끼리 자석 기능과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2D&gt;3D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좌표계의 변환을 통한 모델 오브젝트 생성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주로 사용자 친화적인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UI/UX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편리한 조작감에 중점을 두고 개발을 진행하였습니다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8037EF8-1F0D-4085-80EE-548A39FC6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15259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 descr="https://www.grap.io/files/727a7b832bcff41f3ab69f783e9cf96860b0f089b61f25f5631ef4befd3942dd.png">
            <a:extLst>
              <a:ext uri="{FF2B5EF4-FFF2-40B4-BE49-F238E27FC236}">
                <a16:creationId xmlns:a16="http://schemas.microsoft.com/office/drawing/2014/main" id="{3400850D-F259-4E1C-ACF6-F4170B86E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014" y="1707606"/>
            <a:ext cx="3029010" cy="202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grap.io/api/v3/files/1b33bf7263d14d42a81ef0d1173bc4ea9c33c3d5644e11ca004eebc5b1c9c831.png">
            <a:extLst>
              <a:ext uri="{FF2B5EF4-FFF2-40B4-BE49-F238E27FC236}">
                <a16:creationId xmlns:a16="http://schemas.microsoft.com/office/drawing/2014/main" id="{1BF5DEC8-9CC3-4FFF-AF3A-47C2A97DA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873" y="4281894"/>
            <a:ext cx="2968151" cy="16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34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29435" y="1389528"/>
            <a:ext cx="7333130" cy="398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Bodoni MT" panose="02070603080606020203" pitchFamily="18" charset="0"/>
              </a:rPr>
              <a:t>Thanks.</a:t>
            </a:r>
            <a:endParaRPr lang="ko-KR" altLang="en-US" sz="3600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898926" y="3985110"/>
            <a:ext cx="394148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8139" y="1841768"/>
            <a:ext cx="755722" cy="7557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4481913" y="4288595"/>
            <a:ext cx="3228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 지원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최요셉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포트폴리오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2563905" y="1513266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8748509" y="4357530"/>
            <a:ext cx="879586" cy="87958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5" name="그룹 24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3899646" y="0"/>
              <a:ext cx="0" cy="12909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2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758408" y="2103406"/>
            <a:ext cx="1932493" cy="315590"/>
            <a:chOff x="160147" y="1840624"/>
            <a:chExt cx="1485774" cy="31559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98350" y="1859920"/>
              <a:ext cx="1009377" cy="27699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PART #1. </a:t>
              </a:r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프로필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611023" y="2103406"/>
            <a:ext cx="1932493" cy="315590"/>
            <a:chOff x="160147" y="1840624"/>
            <a:chExt cx="1485774" cy="315590"/>
          </a:xfrm>
          <a:solidFill>
            <a:srgbClr val="002060"/>
          </a:solidFill>
        </p:grpSpPr>
        <p:sp>
          <p:nvSpPr>
            <p:cNvPr id="8" name="모서리가 둥근 직사각형 7"/>
            <p:cNvSpPr/>
            <p:nvPr/>
          </p:nvSpPr>
          <p:spPr>
            <a:xfrm>
              <a:off x="160147" y="1840624"/>
              <a:ext cx="1485774" cy="315590"/>
            </a:xfrm>
            <a:prstGeom prst="roundRect">
              <a:avLst>
                <a:gd name="adj" fmla="val 192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22723" y="1859920"/>
              <a:ext cx="1360624" cy="276999"/>
            </a:xfrm>
            <a:prstGeom prst="rect">
              <a:avLst/>
            </a:prstGeom>
            <a:grpFill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PART #2. </a:t>
              </a:r>
              <a:r>
                <a:rPr lang="ko-KR" altLang="en-US" sz="1200" b="1" dirty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경험</a:t>
              </a:r>
              <a:endPara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25" name="직선 연결선 24"/>
          <p:cNvCxnSpPr/>
          <p:nvPr/>
        </p:nvCxnSpPr>
        <p:spPr>
          <a:xfrm flipH="1">
            <a:off x="5536736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9389351" y="2800499"/>
            <a:ext cx="375835" cy="375835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직사각형 27"/>
          <p:cNvSpPr/>
          <p:nvPr/>
        </p:nvSpPr>
        <p:spPr>
          <a:xfrm>
            <a:off x="4917542" y="3429000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Profile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447509" y="3711624"/>
            <a:ext cx="460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이름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309650" y="3981990"/>
            <a:ext cx="7361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생년월일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796456" y="182880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5480625" y="4388793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4917542" y="4672774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약력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35785" y="4955398"/>
            <a:ext cx="883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Education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953338" y="5225764"/>
            <a:ext cx="1448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Work Experiences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337606" y="5496130"/>
            <a:ext cx="6801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Project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99641" y="3429000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Dragon’s Treasure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36260" y="3711624"/>
            <a:ext cx="1047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 소개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9018625" y="3981990"/>
            <a:ext cx="1082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주요 개발 내용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9362724" y="4385936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7" name="그림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72" y="1148590"/>
            <a:ext cx="993734" cy="57917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7E347CBD-FE0C-445D-B14A-5DF52AC02A7D}"/>
              </a:ext>
            </a:extLst>
          </p:cNvPr>
          <p:cNvSpPr/>
          <p:nvPr/>
        </p:nvSpPr>
        <p:spPr>
          <a:xfrm>
            <a:off x="5359247" y="5766496"/>
            <a:ext cx="636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Award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AEDDB1-1BA4-4CF0-B5C7-5C65AD8CA3BA}"/>
              </a:ext>
            </a:extLst>
          </p:cNvPr>
          <p:cNvSpPr/>
          <p:nvPr/>
        </p:nvSpPr>
        <p:spPr>
          <a:xfrm>
            <a:off x="8799641" y="4545849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우리는 신촌에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1941046-ADD2-4625-9F56-51BC8AD9E035}"/>
              </a:ext>
            </a:extLst>
          </p:cNvPr>
          <p:cNvSpPr/>
          <p:nvPr/>
        </p:nvSpPr>
        <p:spPr>
          <a:xfrm>
            <a:off x="9036260" y="4828473"/>
            <a:ext cx="1047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 소개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4983D3F-A572-494F-BB7C-6F5B9D129B5A}"/>
              </a:ext>
            </a:extLst>
          </p:cNvPr>
          <p:cNvSpPr/>
          <p:nvPr/>
        </p:nvSpPr>
        <p:spPr>
          <a:xfrm>
            <a:off x="9018625" y="5098839"/>
            <a:ext cx="1082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주요 개발 내용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1023D3B-4982-492F-9681-26BEE30F74D1}"/>
              </a:ext>
            </a:extLst>
          </p:cNvPr>
          <p:cNvSpPr/>
          <p:nvPr/>
        </p:nvSpPr>
        <p:spPr>
          <a:xfrm>
            <a:off x="8799641" y="5542057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Manmulator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AC356C2-4CC8-46BA-9D8E-30BCB0055BC2}"/>
              </a:ext>
            </a:extLst>
          </p:cNvPr>
          <p:cNvSpPr/>
          <p:nvPr/>
        </p:nvSpPr>
        <p:spPr>
          <a:xfrm>
            <a:off x="9036260" y="5824681"/>
            <a:ext cx="10470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 소개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DBF8F4B-99FD-4C2D-894E-18FFA5A83A9B}"/>
              </a:ext>
            </a:extLst>
          </p:cNvPr>
          <p:cNvSpPr/>
          <p:nvPr/>
        </p:nvSpPr>
        <p:spPr>
          <a:xfrm>
            <a:off x="9018625" y="6095047"/>
            <a:ext cx="1082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주요 개발 내용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28AE82A-6244-4409-866E-3EA55BE2567D}"/>
              </a:ext>
            </a:extLst>
          </p:cNvPr>
          <p:cNvCxnSpPr/>
          <p:nvPr/>
        </p:nvCxnSpPr>
        <p:spPr>
          <a:xfrm>
            <a:off x="9389351" y="5452737"/>
            <a:ext cx="394148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5929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875F68-8B40-4F22-9BDA-4756570104F5}"/>
              </a:ext>
            </a:extLst>
          </p:cNvPr>
          <p:cNvSpPr/>
          <p:nvPr/>
        </p:nvSpPr>
        <p:spPr>
          <a:xfrm>
            <a:off x="3719561" y="1941733"/>
            <a:ext cx="2495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최요셉</a:t>
            </a:r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(Choi </a:t>
            </a:r>
            <a:r>
              <a:rPr lang="en-US" altLang="ko-KR" sz="16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</a:t>
            </a:r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Seb</a:t>
            </a:r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1994. 12. 15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8DC657-FA12-4410-A9AA-93A0E4C7FA7F}"/>
              </a:ext>
            </a:extLst>
          </p:cNvPr>
          <p:cNvSpPr/>
          <p:nvPr/>
        </p:nvSpPr>
        <p:spPr>
          <a:xfrm>
            <a:off x="3780521" y="2752587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Education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2013. 3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단국대학교 소프트웨어학과 입학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8966375-634B-4B31-A6D2-D39F5E0E4920}"/>
              </a:ext>
            </a:extLst>
          </p:cNvPr>
          <p:cNvCxnSpPr/>
          <p:nvPr/>
        </p:nvCxnSpPr>
        <p:spPr>
          <a:xfrm>
            <a:off x="3780521" y="2626660"/>
            <a:ext cx="7593898" cy="0"/>
          </a:xfrm>
          <a:prstGeom prst="lin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E8A2C35-0BC8-4A85-A361-FEB66E5EAD28}"/>
              </a:ext>
            </a:extLst>
          </p:cNvPr>
          <p:cNvCxnSpPr/>
          <p:nvPr/>
        </p:nvCxnSpPr>
        <p:spPr>
          <a:xfrm>
            <a:off x="3780521" y="3155578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237E4D4-C237-4AC1-A327-CD0BB8367435}"/>
              </a:ext>
            </a:extLst>
          </p:cNvPr>
          <p:cNvCxnSpPr/>
          <p:nvPr/>
        </p:nvCxnSpPr>
        <p:spPr>
          <a:xfrm>
            <a:off x="3780521" y="3893279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57F780-27D4-4EB7-A6E2-30DF1C6E7489}"/>
              </a:ext>
            </a:extLst>
          </p:cNvPr>
          <p:cNvSpPr/>
          <p:nvPr/>
        </p:nvSpPr>
        <p:spPr>
          <a:xfrm>
            <a:off x="3780521" y="3254610"/>
            <a:ext cx="1520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 Experiences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2F9A4A-3348-4F73-9915-CC74508C9368}"/>
              </a:ext>
            </a:extLst>
          </p:cNvPr>
          <p:cNvSpPr/>
          <p:nvPr/>
        </p:nvSpPr>
        <p:spPr>
          <a:xfrm>
            <a:off x="3737133" y="4078266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D0DB61-916E-49E1-A66D-98B27005CB8F}"/>
              </a:ext>
            </a:extLst>
          </p:cNvPr>
          <p:cNvSpPr/>
          <p:nvPr/>
        </p:nvSpPr>
        <p:spPr>
          <a:xfrm>
            <a:off x="5300836" y="3254610"/>
            <a:ext cx="2334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2019. 2~6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만만테리어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하계 인턴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2018. 7~9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다우기술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O2O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팀 인턴 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F5FA55-A668-4D6C-B13E-052920130105}"/>
              </a:ext>
            </a:extLst>
          </p:cNvPr>
          <p:cNvSpPr/>
          <p:nvPr/>
        </p:nvSpPr>
        <p:spPr>
          <a:xfrm>
            <a:off x="5300836" y="4063492"/>
            <a:ext cx="3289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2019. 2~6 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인테리어 시뮬레이터 클라이언트 개발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2018. 5~12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어드벤처 퍼즐 모바일 게임 개발</a:t>
            </a:r>
            <a:b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</a:b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2017. 8~12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멀티플레이 액션게임 개발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CB17B97-939F-43AF-AD3C-21AD2D20458F}"/>
              </a:ext>
            </a:extLst>
          </p:cNvPr>
          <p:cNvCxnSpPr/>
          <p:nvPr/>
        </p:nvCxnSpPr>
        <p:spPr>
          <a:xfrm>
            <a:off x="3780521" y="4792052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0CCDF5-CA95-45C3-84E6-77BAFC908532}"/>
              </a:ext>
            </a:extLst>
          </p:cNvPr>
          <p:cNvSpPr/>
          <p:nvPr/>
        </p:nvSpPr>
        <p:spPr>
          <a:xfrm>
            <a:off x="3737133" y="4910068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Award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D956BA-0A26-4C00-8383-B3C038A01DC8}"/>
              </a:ext>
            </a:extLst>
          </p:cNvPr>
          <p:cNvSpPr/>
          <p:nvPr/>
        </p:nvSpPr>
        <p:spPr>
          <a:xfrm>
            <a:off x="5300836" y="4895294"/>
            <a:ext cx="33602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2017. 11 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단국대학교 종합설계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경진대회 대상 수상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F4F0211-C91F-411F-8601-0A4AE144C2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20"/>
          <a:stretch/>
        </p:blipFill>
        <p:spPr>
          <a:xfrm rot="16200000">
            <a:off x="393563" y="2871794"/>
            <a:ext cx="2105330" cy="186691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C0E1FC5-E797-4387-AC63-845D12BDC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78" y="1146684"/>
            <a:ext cx="1115665" cy="57917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337DACC-F235-4700-A8DD-3028DA54DE15}"/>
              </a:ext>
            </a:extLst>
          </p:cNvPr>
          <p:cNvSpPr txBox="1"/>
          <p:nvPr/>
        </p:nvSpPr>
        <p:spPr>
          <a:xfrm>
            <a:off x="-442503" y="5170696"/>
            <a:ext cx="3777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ea typeface="문체부 쓰기 정체" panose="02030609000101010101" pitchFamily="17" charset="-127"/>
              </a:rPr>
              <a:t>“</a:t>
            </a:r>
            <a:r>
              <a:rPr lang="ko-KR" altLang="en-US" sz="1200" b="1" dirty="0">
                <a:ea typeface="문체부 쓰기 정체" panose="02030609000101010101" pitchFamily="17" charset="-127"/>
              </a:rPr>
              <a:t>나에게 누군가 기대한단 사실이</a:t>
            </a:r>
            <a:endParaRPr lang="en-US" altLang="ko-KR" sz="1200" b="1" dirty="0"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sz="1200" b="1" dirty="0">
                <a:ea typeface="문체부 쓰기 정체" panose="02030609000101010101" pitchFamily="17" charset="-127"/>
              </a:rPr>
              <a:t>나를 부담지게 한다</a:t>
            </a:r>
            <a:r>
              <a:rPr lang="en-US" altLang="ko-KR" sz="1200" b="1" dirty="0">
                <a:ea typeface="문체부 쓰기 정체" panose="02030609000101010101" pitchFamily="17" charset="-127"/>
              </a:rPr>
              <a:t>. </a:t>
            </a:r>
          </a:p>
          <a:p>
            <a:pPr algn="ctr"/>
            <a:r>
              <a:rPr lang="ko-KR" altLang="en-US" sz="1200" b="1" dirty="0">
                <a:ea typeface="문체부 쓰기 정체" panose="02030609000101010101" pitchFamily="17" charset="-127"/>
              </a:rPr>
              <a:t>허나</a:t>
            </a:r>
            <a:endParaRPr lang="en-US" altLang="ko-KR" sz="1200" b="1" dirty="0">
              <a:ea typeface="문체부 쓰기 정체" panose="02030609000101010101" pitchFamily="17" charset="-127"/>
            </a:endParaRPr>
          </a:p>
          <a:p>
            <a:pPr algn="ctr"/>
            <a:r>
              <a:rPr lang="ko-KR" altLang="en-US" sz="1200" b="1" dirty="0">
                <a:ea typeface="문체부 쓰기 정체" panose="02030609000101010101" pitchFamily="17" charset="-127"/>
              </a:rPr>
              <a:t>나에게 아무도 기대하지 않을 때</a:t>
            </a:r>
            <a:r>
              <a:rPr lang="en-US" altLang="ko-KR" sz="1200" b="1" dirty="0">
                <a:ea typeface="문체부 쓰기 정체" panose="02030609000101010101" pitchFamily="17" charset="-127"/>
              </a:rPr>
              <a:t>,</a:t>
            </a:r>
          </a:p>
          <a:p>
            <a:pPr algn="ctr"/>
            <a:r>
              <a:rPr lang="ko-KR" altLang="en-US" sz="1200" b="1" dirty="0">
                <a:ea typeface="문체부 쓰기 정체" panose="02030609000101010101" pitchFamily="17" charset="-127"/>
              </a:rPr>
              <a:t>나를 무너지게 한다</a:t>
            </a:r>
            <a:r>
              <a:rPr lang="en-US" altLang="ko-KR" sz="1200" b="1" dirty="0">
                <a:ea typeface="문체부 쓰기 정체" panose="02030609000101010101" pitchFamily="17" charset="-127"/>
              </a:rPr>
              <a:t>.” </a:t>
            </a:r>
            <a:endParaRPr lang="ko-KR" altLang="en-US" sz="1200" dirty="0">
              <a:ea typeface="문체부 쓰기 정체" panose="02030609000101010101" pitchFamily="17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D66BD37-AC88-40DC-9FCD-6B03EE8D381A}"/>
              </a:ext>
            </a:extLst>
          </p:cNvPr>
          <p:cNvCxnSpPr/>
          <p:nvPr/>
        </p:nvCxnSpPr>
        <p:spPr>
          <a:xfrm>
            <a:off x="3780521" y="5290308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72E1F58-8837-467A-941E-442E3C64FB79}"/>
              </a:ext>
            </a:extLst>
          </p:cNvPr>
          <p:cNvSpPr/>
          <p:nvPr/>
        </p:nvSpPr>
        <p:spPr>
          <a:xfrm>
            <a:off x="3737133" y="5408324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Links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F597FA-83E3-4083-8E56-789EA6BF9DFA}"/>
              </a:ext>
            </a:extLst>
          </p:cNvPr>
          <p:cNvSpPr/>
          <p:nvPr/>
        </p:nvSpPr>
        <p:spPr>
          <a:xfrm>
            <a:off x="5300836" y="5393550"/>
            <a:ext cx="513813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Github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: </a:t>
            </a:r>
            <a:r>
              <a:rPr lang="en-US" altLang="ko-KR" sz="1200" dirty="0">
                <a:hlinkClick r:id="rId4"/>
              </a:rPr>
              <a:t>https://github.com/Choiyos/Choiyoseb-s-Portfolio</a:t>
            </a:r>
            <a:endParaRPr lang="en-US" altLang="ko-KR" sz="1200" dirty="0"/>
          </a:p>
          <a:p>
            <a:r>
              <a:rPr lang="en-US" altLang="ko-KR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Meeta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: </a:t>
            </a:r>
            <a:r>
              <a:rPr lang="en-US" altLang="ko-KR" sz="1200" dirty="0">
                <a:hlinkClick r:id="rId5"/>
              </a:rPr>
              <a:t>https://meeta.io/@choiyos</a:t>
            </a:r>
            <a:endParaRPr lang="en-US" altLang="ko-KR" sz="1200" dirty="0"/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Dragon’s Treasure : </a:t>
            </a:r>
            <a:r>
              <a:rPr lang="en-US" altLang="ko-KR" sz="1200" dirty="0">
                <a:hlinkClick r:id="rId6"/>
              </a:rPr>
              <a:t>https://www.youtube.com/watch?v=XNhZT1uVECw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우리는 신촌에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</a:t>
            </a:r>
            <a:r>
              <a:rPr lang="en-US" altLang="ko-KR" sz="1200" dirty="0">
                <a:hlinkClick r:id="rId7"/>
              </a:rPr>
              <a:t>https://www.youtube.com/watch?v=v-ZfY3sHq1Y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Manmulator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: </a:t>
            </a:r>
            <a:r>
              <a:rPr lang="en-US" altLang="ko-KR" sz="1200" dirty="0">
                <a:hlinkClick r:id="rId8"/>
              </a:rPr>
              <a:t>https://youtu.be/sOkGprw-97c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17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92215" y="2954564"/>
            <a:ext cx="232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Dragon’s Treasure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92215" y="3824694"/>
            <a:ext cx="22294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3D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로 구현된 </a:t>
            </a:r>
            <a:r>
              <a:rPr lang="ko-KR" altLang="en-US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맵과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캐릭터를 통해 미로에서 탐색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대전 등의 요소를 통해 모든 열쇠를 모아 가장 먼저 탈출한 사람이 승리하는 게임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2215" y="5648931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5925930"/>
            <a:ext cx="1869440" cy="50800"/>
            <a:chOff x="325120" y="5273040"/>
            <a:chExt cx="1869440" cy="50800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513818" y="1128663"/>
            <a:ext cx="368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단국대학교 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Capstone Design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64484F6-F8F4-4B25-933B-829FC23D2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990" y="14376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62BE8FA-748A-41E5-AF94-175DD114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6BE229-605D-4FBE-92D4-80BE3D35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290" y="38246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52A8774-FBCE-4F34-B002-DACF5876B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F77CF2-0C9C-4ADE-A3C9-90B2969F745C}"/>
              </a:ext>
            </a:extLst>
          </p:cNvPr>
          <p:cNvGrpSpPr/>
          <p:nvPr/>
        </p:nvGrpSpPr>
        <p:grpSpPr>
          <a:xfrm>
            <a:off x="9461084" y="1436440"/>
            <a:ext cx="2206204" cy="4876543"/>
            <a:chOff x="8962390" y="456338"/>
            <a:chExt cx="2689226" cy="5944205"/>
          </a:xfrm>
        </p:grpSpPr>
        <p:pic>
          <p:nvPicPr>
            <p:cNvPr id="1025" name="_x64701264" descr="EMB0000520c3f1c">
              <a:extLst>
                <a:ext uri="{FF2B5EF4-FFF2-40B4-BE49-F238E27FC236}">
                  <a16:creationId xmlns:a16="http://schemas.microsoft.com/office/drawing/2014/main" id="{8ECEB1BB-63AD-4F86-905B-886050A2A5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2390" y="456338"/>
              <a:ext cx="2689225" cy="1504950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7" name="_x424693560" descr="EMB0000520c3f1f">
              <a:extLst>
                <a:ext uri="{FF2B5EF4-FFF2-40B4-BE49-F238E27FC236}">
                  <a16:creationId xmlns:a16="http://schemas.microsoft.com/office/drawing/2014/main" id="{2D10BB39-5034-49D6-9EDC-F825E0559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2390" y="1919287"/>
              <a:ext cx="2689225" cy="1509713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9" name="_x424692840" descr="EMB0000520c3f22">
              <a:extLst>
                <a:ext uri="{FF2B5EF4-FFF2-40B4-BE49-F238E27FC236}">
                  <a16:creationId xmlns:a16="http://schemas.microsoft.com/office/drawing/2014/main" id="{69742A78-D86E-4118-981B-47AD19A6A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2390" y="3397130"/>
              <a:ext cx="2689225" cy="1500188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31" name="_x424694280" descr="EMB0000520c3f25">
              <a:extLst>
                <a:ext uri="{FF2B5EF4-FFF2-40B4-BE49-F238E27FC236}">
                  <a16:creationId xmlns:a16="http://schemas.microsoft.com/office/drawing/2014/main" id="{9A18014B-90EA-451F-9196-CF0A9AEECB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2390" y="4897318"/>
              <a:ext cx="2689226" cy="1503225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3315AB-F23A-4FA0-9092-9BE161AE8B37}"/>
              </a:ext>
            </a:extLst>
          </p:cNvPr>
          <p:cNvSpPr/>
          <p:nvPr/>
        </p:nvSpPr>
        <p:spPr>
          <a:xfrm>
            <a:off x="3390786" y="1735605"/>
            <a:ext cx="540186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장르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멀티 액션 게임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인원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총원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개발인원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기간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2017.08.01 ~ 2017.12.31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역할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개발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 기능 연결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C#, Unity Engine, Visual Studio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 관리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Unity Collaboration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개발 내용 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서버에서 전송되는 패킷 정보를 클라이언트에 맞게 분배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/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변경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클라이언트의 정보를 서버에 맞게 가공 후 서버에게 전송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원활한 통신이 이루어질 수 있도록 서버개발자와 패킷 양식 협약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클라이언트 개발자와 서버 개발자 간에 원활한 커뮤니케이션을 위한 소통 창구 역할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521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496993" y="1128663"/>
            <a:ext cx="3722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개발 내용 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연결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64484F6-F8F4-4B25-933B-829FC23D2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873" y="14376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62BE8FA-748A-41E5-AF94-175DD114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6BE229-605D-4FBE-92D4-80BE3D35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290" y="38246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52A8774-FBCE-4F34-B002-DACF5876B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3315AB-F23A-4FA0-9092-9BE161AE8B37}"/>
              </a:ext>
            </a:extLst>
          </p:cNvPr>
          <p:cNvSpPr/>
          <p:nvPr/>
        </p:nvSpPr>
        <p:spPr>
          <a:xfrm>
            <a:off x="3390786" y="1735605"/>
            <a:ext cx="540186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마스터 서버와 통신하여 클라이언트에 적용하는 업무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서버에서 보내주는 패킷을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Header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별로 구분하고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Success/Fail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여부를 구분하여 분기처리를 통해 데이터를 출력하거나 예외처리를 진행하였습니다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기능별로 </a:t>
            </a:r>
            <a:r>
              <a:rPr lang="en-US" altLang="ko-KR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ClientListManager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ClientStateManager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각각의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구분된 패킷에 담긴 정보를 전달해주어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연결된 속성에게 값을 띄우도록 구현했습니다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생애 첫 프로젝트인지라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패킷을 분석할 때의 분기처리에 대해 깔끔하게 진행하지 못한 점이 아쉽지만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패킷 송수신의 작동 원리를 공부해보았다는 것에 의의를 두고 있습니다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또한 서버로부터 송신한 패킷을 분석하여 다른 유저의 정보나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등을 구별하며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출력할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직접 제작하고 해당 기능을 직접 연결하는 경험 또한 할 수 있었습니다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8037EF8-1F0D-4085-80EE-548A39FC6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15259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7BC2E71-6322-456E-94D5-DB7683B6F57A}"/>
              </a:ext>
            </a:extLst>
          </p:cNvPr>
          <p:cNvGrpSpPr/>
          <p:nvPr/>
        </p:nvGrpSpPr>
        <p:grpSpPr>
          <a:xfrm>
            <a:off x="9785350" y="1525994"/>
            <a:ext cx="1672625" cy="2330507"/>
            <a:chOff x="9118586" y="1937626"/>
            <a:chExt cx="2701339" cy="3763839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7FCF1AAF-1130-4E92-8116-4FD9C8D0B0EC}"/>
                </a:ext>
              </a:extLst>
            </p:cNvPr>
            <p:cNvGrpSpPr/>
            <p:nvPr/>
          </p:nvGrpSpPr>
          <p:grpSpPr>
            <a:xfrm>
              <a:off x="10614351" y="1959913"/>
              <a:ext cx="1205574" cy="1211339"/>
              <a:chOff x="5885987" y="1719784"/>
              <a:chExt cx="1269408" cy="1283468"/>
            </a:xfrm>
          </p:grpSpPr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C2D3AD75-5588-4017-8904-D5693BEE3D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 contrast="-8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5912" y="1719784"/>
                <a:ext cx="906122" cy="906123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CD27B6E-CAF8-4E14-A813-F1FB58ACC9FF}"/>
                  </a:ext>
                </a:extLst>
              </p:cNvPr>
              <p:cNvSpPr txBox="1"/>
              <p:nvPr/>
            </p:nvSpPr>
            <p:spPr>
              <a:xfrm>
                <a:off x="5885987" y="2476585"/>
                <a:ext cx="1269408" cy="526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dirty="0">
                    <a:solidFill>
                      <a:srgbClr val="91614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MASTER SERVER</a:t>
                </a:r>
                <a:endParaRPr lang="ko-KR" altLang="en-US" sz="700" dirty="0">
                  <a:solidFill>
                    <a:srgbClr val="916147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3A68763-6A0F-4614-88B0-A4988D0AEBBE}"/>
                </a:ext>
              </a:extLst>
            </p:cNvPr>
            <p:cNvCxnSpPr>
              <a:cxnSpLocks/>
            </p:cNvCxnSpPr>
            <p:nvPr/>
          </p:nvCxnSpPr>
          <p:spPr>
            <a:xfrm>
              <a:off x="10152027" y="2385789"/>
              <a:ext cx="674571" cy="0"/>
            </a:xfrm>
            <a:prstGeom prst="straightConnector1">
              <a:avLst/>
            </a:prstGeom>
            <a:ln w="25400">
              <a:solidFill>
                <a:srgbClr val="ED45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77CB2EC-D83A-487F-ABEA-5F9BD3E0F170}"/>
                </a:ext>
              </a:extLst>
            </p:cNvPr>
            <p:cNvSpPr txBox="1"/>
            <p:nvPr/>
          </p:nvSpPr>
          <p:spPr>
            <a:xfrm>
              <a:off x="10049654" y="2106506"/>
              <a:ext cx="879314" cy="273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rgbClr val="ED4545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LOGIN</a:t>
              </a:r>
              <a:endParaRPr lang="ko-KR" altLang="en-US" sz="500" dirty="0">
                <a:solidFill>
                  <a:srgbClr val="ED454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9CFD057-26CF-40CA-990D-9F13C8E3EE04}"/>
                </a:ext>
              </a:extLst>
            </p:cNvPr>
            <p:cNvSpPr txBox="1"/>
            <p:nvPr/>
          </p:nvSpPr>
          <p:spPr>
            <a:xfrm rot="5400000">
              <a:off x="9165772" y="3390071"/>
              <a:ext cx="1057278" cy="298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dirty="0">
                  <a:solidFill>
                    <a:srgbClr val="ED4545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CONNECT</a:t>
              </a:r>
              <a:endParaRPr lang="ko-KR" altLang="en-US" sz="600" dirty="0">
                <a:solidFill>
                  <a:srgbClr val="ED454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2704EFBA-533B-4DD0-A84F-561A6AC44F4F}"/>
                </a:ext>
              </a:extLst>
            </p:cNvPr>
            <p:cNvGrpSpPr/>
            <p:nvPr/>
          </p:nvGrpSpPr>
          <p:grpSpPr>
            <a:xfrm rot="10800000">
              <a:off x="10111771" y="2606725"/>
              <a:ext cx="795528" cy="397654"/>
              <a:chOff x="3767354" y="2867642"/>
              <a:chExt cx="551863" cy="421332"/>
            </a:xfrm>
          </p:grpSpPr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0BB06333-DB82-418E-BF46-3E084E7448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8310" y="3237935"/>
                <a:ext cx="510907" cy="14322"/>
              </a:xfrm>
              <a:prstGeom prst="straightConnector1">
                <a:avLst/>
              </a:prstGeom>
              <a:ln w="25400">
                <a:solidFill>
                  <a:srgbClr val="ED454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07C0821-2CD4-4AF4-97A1-1B654E9EB6C2}"/>
                  </a:ext>
                </a:extLst>
              </p:cNvPr>
              <p:cNvSpPr txBox="1"/>
              <p:nvPr/>
            </p:nvSpPr>
            <p:spPr>
              <a:xfrm rot="10758144">
                <a:off x="3767354" y="2867642"/>
                <a:ext cx="542577" cy="421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>
                    <a:solidFill>
                      <a:srgbClr val="ED4545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SUCCESS</a:t>
                </a:r>
                <a:br>
                  <a:rPr lang="en-US" altLang="ko-KR" sz="500" dirty="0">
                    <a:solidFill>
                      <a:srgbClr val="ED4545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</a:br>
                <a:r>
                  <a:rPr lang="en-US" altLang="ko-KR" sz="500" dirty="0">
                    <a:solidFill>
                      <a:srgbClr val="ED4545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/FAIL</a:t>
                </a:r>
                <a:endParaRPr lang="ko-KR" altLang="en-US" sz="500" dirty="0">
                  <a:solidFill>
                    <a:srgbClr val="ED4545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518DD73C-EFC2-4AFD-A433-F77794A905C8}"/>
                </a:ext>
              </a:extLst>
            </p:cNvPr>
            <p:cNvGrpSpPr/>
            <p:nvPr/>
          </p:nvGrpSpPr>
          <p:grpSpPr>
            <a:xfrm>
              <a:off x="9201415" y="1937626"/>
              <a:ext cx="749490" cy="894964"/>
              <a:chOff x="914786" y="2873132"/>
              <a:chExt cx="789175" cy="948255"/>
            </a:xfrm>
          </p:grpSpPr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DD3E3951-4ED7-46E6-8D08-ABE6B2E9E0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 contrast="-8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245" y="3177128"/>
                <a:ext cx="644259" cy="644259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97F854E-380E-48E9-A4AF-99691C788823}"/>
                  </a:ext>
                </a:extLst>
              </p:cNvPr>
              <p:cNvSpPr txBox="1"/>
              <p:nvPr/>
            </p:nvSpPr>
            <p:spPr>
              <a:xfrm>
                <a:off x="914786" y="2873132"/>
                <a:ext cx="789175" cy="316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>
                    <a:solidFill>
                      <a:srgbClr val="576891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CLIENT</a:t>
                </a:r>
                <a:endParaRPr lang="ko-KR" altLang="en-US" sz="1100" dirty="0">
                  <a:solidFill>
                    <a:srgbClr val="57689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B067BC4D-F341-4CAC-B899-C5E4C1075FF2}"/>
                </a:ext>
              </a:extLst>
            </p:cNvPr>
            <p:cNvGrpSpPr/>
            <p:nvPr/>
          </p:nvGrpSpPr>
          <p:grpSpPr>
            <a:xfrm>
              <a:off x="9118586" y="4067829"/>
              <a:ext cx="844625" cy="1276593"/>
              <a:chOff x="4820203" y="3885530"/>
              <a:chExt cx="889346" cy="1352607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F6E5B5A-06A5-409B-A2B0-F3B76EBA193C}"/>
                  </a:ext>
                </a:extLst>
              </p:cNvPr>
              <p:cNvSpPr txBox="1"/>
              <p:nvPr/>
            </p:nvSpPr>
            <p:spPr>
              <a:xfrm>
                <a:off x="4820203" y="4685138"/>
                <a:ext cx="889346" cy="552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r>
                  <a:rPr lang="en-US" altLang="ko-KR" sz="700" dirty="0">
                    <a:solidFill>
                      <a:srgbClr val="6E915E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LOBBY</a:t>
                </a:r>
                <a:endParaRPr lang="ko-KR" altLang="en-US" sz="700" dirty="0">
                  <a:solidFill>
                    <a:srgbClr val="6E915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86F6D928-6F93-4EF7-AF2A-63A23E9F18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 contrast="-8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7947" y="3885530"/>
                <a:ext cx="793859" cy="793859"/>
              </a:xfrm>
              <a:prstGeom prst="rect">
                <a:avLst/>
              </a:prstGeom>
            </p:spPr>
          </p:pic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1CBFAD31-9A3E-4379-A5F7-FE4A81BA46AA}"/>
                </a:ext>
              </a:extLst>
            </p:cNvPr>
            <p:cNvGrpSpPr/>
            <p:nvPr/>
          </p:nvGrpSpPr>
          <p:grpSpPr>
            <a:xfrm>
              <a:off x="10824051" y="4438473"/>
              <a:ext cx="849924" cy="1262992"/>
              <a:chOff x="6832751" y="3899938"/>
              <a:chExt cx="894926" cy="1338198"/>
            </a:xfrm>
          </p:grpSpPr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59A7D14A-BD7C-44EA-959D-EC2A642C3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-8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2751" y="3899938"/>
                <a:ext cx="884953" cy="884953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081C96-F9F4-4BFE-BA03-C7B433370EB3}"/>
                  </a:ext>
                </a:extLst>
              </p:cNvPr>
              <p:cNvSpPr txBox="1"/>
              <p:nvPr/>
            </p:nvSpPr>
            <p:spPr>
              <a:xfrm>
                <a:off x="6838330" y="4685137"/>
                <a:ext cx="889347" cy="552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</a:t>
                </a:r>
                <a:r>
                  <a:rPr lang="en-US" altLang="ko-KR" sz="700" dirty="0">
                    <a:solidFill>
                      <a:srgbClr val="6E915E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ROOM</a:t>
                </a:r>
                <a:endParaRPr lang="ko-KR" altLang="en-US" sz="700" dirty="0">
                  <a:solidFill>
                    <a:srgbClr val="6E915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5DAE910B-D6B3-4A87-AB25-BE4A84CC0057}"/>
                </a:ext>
              </a:extLst>
            </p:cNvPr>
            <p:cNvGrpSpPr/>
            <p:nvPr/>
          </p:nvGrpSpPr>
          <p:grpSpPr>
            <a:xfrm>
              <a:off x="9868978" y="4656618"/>
              <a:ext cx="1024379" cy="553577"/>
              <a:chOff x="3214031" y="4154472"/>
              <a:chExt cx="1059381" cy="572492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FC3C33BE-8729-4822-A759-8DC41BD34E16}"/>
                  </a:ext>
                </a:extLst>
              </p:cNvPr>
              <p:cNvGrpSpPr/>
              <p:nvPr/>
            </p:nvGrpSpPr>
            <p:grpSpPr>
              <a:xfrm>
                <a:off x="3214031" y="4183379"/>
                <a:ext cx="1059381" cy="543585"/>
                <a:chOff x="5709550" y="4338491"/>
                <a:chExt cx="1078618" cy="556924"/>
              </a:xfrm>
            </p:grpSpPr>
            <p:cxnSp>
              <p:nvCxnSpPr>
                <p:cNvPr id="92" name="직선 화살표 연결선 91">
                  <a:extLst>
                    <a:ext uri="{FF2B5EF4-FFF2-40B4-BE49-F238E27FC236}">
                      <a16:creationId xmlns:a16="http://schemas.microsoft.com/office/drawing/2014/main" id="{E314DCDD-7ECD-4D6D-B409-CFB8CDF0E3BB}"/>
                    </a:ext>
                  </a:extLst>
                </p:cNvPr>
                <p:cNvCxnSpPr/>
                <p:nvPr/>
              </p:nvCxnSpPr>
              <p:spPr>
                <a:xfrm>
                  <a:off x="5850408" y="4338491"/>
                  <a:ext cx="841487" cy="0"/>
                </a:xfrm>
                <a:prstGeom prst="straightConnector1">
                  <a:avLst/>
                </a:prstGeom>
                <a:noFill/>
              </p:spPr>
            </p:cxn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6D2CF17-3E33-477C-9F93-880E59945937}"/>
                    </a:ext>
                  </a:extLst>
                </p:cNvPr>
                <p:cNvSpPr txBox="1"/>
                <p:nvPr/>
              </p:nvSpPr>
              <p:spPr>
                <a:xfrm>
                  <a:off x="5709550" y="4342415"/>
                  <a:ext cx="1078618" cy="553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ctr">
                    <a:defRPr sz="1000">
                      <a:solidFill>
                        <a:srgbClr val="ED4545"/>
                      </a:solidFill>
                      <a:latin typeface="Tmon몬소리 Black" panose="02000A03000000000000" pitchFamily="2" charset="-127"/>
                      <a:ea typeface="Tmon몬소리 Black" panose="02000A03000000000000" pitchFamily="2" charset="-127"/>
                    </a:defRPr>
                  </a:lvl1pPr>
                </a:lstStyle>
                <a:p>
                  <a:r>
                    <a:rPr lang="en-US" altLang="ko-KR" sz="500" dirty="0"/>
                    <a:t>CREATE</a:t>
                  </a:r>
                </a:p>
                <a:p>
                  <a:r>
                    <a:rPr lang="en-US" altLang="ko-KR" sz="500" dirty="0"/>
                    <a:t>OR</a:t>
                  </a:r>
                </a:p>
                <a:p>
                  <a:r>
                    <a:rPr lang="en-US" altLang="ko-KR" sz="500" dirty="0"/>
                    <a:t>JOIN</a:t>
                  </a:r>
                  <a:endParaRPr lang="ko-KR" altLang="en-US" sz="500" dirty="0"/>
                </a:p>
              </p:txBody>
            </p:sp>
          </p:grp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2798C6B8-F9BE-4CBD-A3FE-6A05B0057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3825" y="4154472"/>
                <a:ext cx="805031" cy="0"/>
              </a:xfrm>
              <a:prstGeom prst="straightConnector1">
                <a:avLst/>
              </a:prstGeom>
              <a:ln w="25400">
                <a:solidFill>
                  <a:srgbClr val="ED454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62D2ED1C-209E-484E-839B-6B91E80A163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101813" y="4293244"/>
              <a:ext cx="296486" cy="0"/>
            </a:xfrm>
            <a:prstGeom prst="straightConnector1">
              <a:avLst/>
            </a:prstGeom>
            <a:ln w="25400">
              <a:solidFill>
                <a:srgbClr val="ED45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D4CA1563-D9B1-4169-BB74-0A79A452D59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000067" y="4285263"/>
              <a:ext cx="312450" cy="0"/>
            </a:xfrm>
            <a:prstGeom prst="straightConnector1">
              <a:avLst/>
            </a:prstGeom>
            <a:ln w="25400">
              <a:solidFill>
                <a:srgbClr val="ED45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A43692E-BE43-4F5C-9B0D-9C1EE84E9E34}"/>
                </a:ext>
              </a:extLst>
            </p:cNvPr>
            <p:cNvGrpSpPr/>
            <p:nvPr/>
          </p:nvGrpSpPr>
          <p:grpSpPr>
            <a:xfrm>
              <a:off x="10809117" y="3433149"/>
              <a:ext cx="827170" cy="590754"/>
              <a:chOff x="4455882" y="2822068"/>
              <a:chExt cx="855434" cy="610939"/>
            </a:xfrm>
          </p:grpSpPr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7BDBFB38-A4C5-4E9C-8F37-72FA46FF6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-8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2090" y="3063824"/>
                <a:ext cx="371496" cy="369183"/>
              </a:xfrm>
              <a:prstGeom prst="rect">
                <a:avLst/>
              </a:prstGeom>
            </p:spPr>
          </p:pic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id="{8D5A03CF-649F-4EC4-8FF6-5C338EB74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 contrast="-8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3600" y="3063824"/>
                <a:ext cx="371496" cy="369183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424E8A8-AE9E-4BC5-B15A-2F6BF75CB10F}"/>
                  </a:ext>
                </a:extLst>
              </p:cNvPr>
              <p:cNvSpPr txBox="1"/>
              <p:nvPr/>
            </p:nvSpPr>
            <p:spPr>
              <a:xfrm>
                <a:off x="4455882" y="2822068"/>
                <a:ext cx="855434" cy="308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dirty="0">
                    <a:solidFill>
                      <a:srgbClr val="576891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CLIENTS</a:t>
                </a:r>
                <a:endParaRPr lang="ko-KR" altLang="en-US" sz="700" dirty="0">
                  <a:solidFill>
                    <a:srgbClr val="576891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CC37CCCC-9208-4644-AF40-E3C509035BF7}"/>
                </a:ext>
              </a:extLst>
            </p:cNvPr>
            <p:cNvCxnSpPr>
              <a:cxnSpLocks/>
            </p:cNvCxnSpPr>
            <p:nvPr/>
          </p:nvCxnSpPr>
          <p:spPr>
            <a:xfrm rot="3353080">
              <a:off x="9142218" y="3272893"/>
              <a:ext cx="730221" cy="478702"/>
            </a:xfrm>
            <a:prstGeom prst="straightConnector1">
              <a:avLst/>
            </a:prstGeom>
            <a:ln w="25400">
              <a:solidFill>
                <a:srgbClr val="ED454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7" name="그림 116">
            <a:extLst>
              <a:ext uri="{FF2B5EF4-FFF2-40B4-BE49-F238E27FC236}">
                <a16:creationId xmlns:a16="http://schemas.microsoft.com/office/drawing/2014/main" id="{4853D738-3ABD-438C-9DBC-29B34A4DBE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95709" y="4032143"/>
            <a:ext cx="2659062" cy="17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9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92215" y="2954564"/>
            <a:ext cx="232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</a:p>
          <a:p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우리는 신촌에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215" y="3824694"/>
            <a:ext cx="232409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좀비 감염이 발생한 학교에서 학생들 구출하는 역할을 맡은 선생님의 입장에서 플레이 하는 퍼즐게임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2215" y="5648931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5924348"/>
            <a:ext cx="1869440" cy="52382"/>
            <a:chOff x="325120" y="5271458"/>
            <a:chExt cx="1869440" cy="52382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0E4D409-439F-420D-85BA-6482AC2C8E73}"/>
                </a:ext>
              </a:extLst>
            </p:cNvPr>
            <p:cNvSpPr/>
            <p:nvPr/>
          </p:nvSpPr>
          <p:spPr>
            <a:xfrm>
              <a:off x="1468120" y="5271458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252533" y="1128663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아주대학교 창업동아리 협업 프로젝트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64484F6-F8F4-4B25-933B-829FC23D2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990" y="14376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62BE8FA-748A-41E5-AF94-175DD114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6BE229-605D-4FBE-92D4-80BE3D35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290" y="38246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52A8774-FBCE-4F34-B002-DACF5876B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F77CF2-0C9C-4ADE-A3C9-90B2969F745C}"/>
              </a:ext>
            </a:extLst>
          </p:cNvPr>
          <p:cNvGrpSpPr/>
          <p:nvPr/>
        </p:nvGrpSpPr>
        <p:grpSpPr>
          <a:xfrm>
            <a:off x="9461084" y="1439015"/>
            <a:ext cx="2206204" cy="4873327"/>
            <a:chOff x="8962390" y="458040"/>
            <a:chExt cx="2689226" cy="5940284"/>
          </a:xfrm>
        </p:grpSpPr>
        <p:pic>
          <p:nvPicPr>
            <p:cNvPr id="1025" name="_x64701264">
              <a:extLst>
                <a:ext uri="{FF2B5EF4-FFF2-40B4-BE49-F238E27FC236}">
                  <a16:creationId xmlns:a16="http://schemas.microsoft.com/office/drawing/2014/main" id="{8ECEB1BB-63AD-4F86-905B-886050A2A5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962390" y="458040"/>
              <a:ext cx="2689225" cy="1501547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7" name="_x424693560">
              <a:extLst>
                <a:ext uri="{FF2B5EF4-FFF2-40B4-BE49-F238E27FC236}">
                  <a16:creationId xmlns:a16="http://schemas.microsoft.com/office/drawing/2014/main" id="{2D10BB39-5034-49D6-9EDC-F825E0559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962390" y="1924045"/>
              <a:ext cx="2689225" cy="1500197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9" name="_x424692840">
              <a:extLst>
                <a:ext uri="{FF2B5EF4-FFF2-40B4-BE49-F238E27FC236}">
                  <a16:creationId xmlns:a16="http://schemas.microsoft.com/office/drawing/2014/main" id="{69742A78-D86E-4118-981B-47AD19A6A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980586" y="3397130"/>
              <a:ext cx="2652831" cy="1500187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31" name="_x424694280">
              <a:extLst>
                <a:ext uri="{FF2B5EF4-FFF2-40B4-BE49-F238E27FC236}">
                  <a16:creationId xmlns:a16="http://schemas.microsoft.com/office/drawing/2014/main" id="{9A18014B-90EA-451F-9196-CF0A9AEECB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962390" y="4899536"/>
              <a:ext cx="2689226" cy="1498788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3315AB-F23A-4FA0-9092-9BE161AE8B37}"/>
              </a:ext>
            </a:extLst>
          </p:cNvPr>
          <p:cNvSpPr/>
          <p:nvPr/>
        </p:nvSpPr>
        <p:spPr>
          <a:xfrm>
            <a:off x="3390786" y="1735605"/>
            <a:ext cx="540186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장르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어드벤처 퍼즐 모바일게임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인원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총원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개발인원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기간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2018.05.01 ~ 2018.12.30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역할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로직 및 시스템 구현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C#, Unity Engine, Visual Studio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 관리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Bitbucket(Git), SourceTree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개발 내용 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클라이언트 로직 구현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캐릭터 이동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상호작용 등 이벤트들의 로직 구현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Resources Management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에 대한 로직 구현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39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5743861" y="1128663"/>
            <a:ext cx="3228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개발 내용 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로직 구현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64484F6-F8F4-4B25-933B-829FC23D2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873" y="14376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62BE8FA-748A-41E5-AF94-175DD114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6BE229-605D-4FBE-92D4-80BE3D35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290" y="38246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52A8774-FBCE-4F34-B002-DACF5876B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3315AB-F23A-4FA0-9092-9BE161AE8B37}"/>
              </a:ext>
            </a:extLst>
          </p:cNvPr>
          <p:cNvSpPr/>
          <p:nvPr/>
        </p:nvSpPr>
        <p:spPr>
          <a:xfrm>
            <a:off x="3390786" y="1735605"/>
            <a:ext cx="540186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상호작용이나 특정 상황 시 발생하는 이벤트 처리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개발 라이브러리를 통하여 플레이어가 특정 상호작용을 하거나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 진행도를 달성했을 때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 Pool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Dialog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들을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하여 이벤트를 연출하고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기획된 대로의 상황을 플레이어에게 충실하게 전달하는 역할을 맡았습니다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로직 구현이라는 업무를 맡으면서 모델의 애니메이션이나 분기처리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코드의 재사용 등 라이브러리와 시스템에 대한 이해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전반적인 개발 일정 소화에 대한 것을 꾸준히 배우며 소화하려는 노력을 기울였습니다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8037EF8-1F0D-4085-80EE-548A39FC6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15259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FC4627-1548-4949-B413-76F2D4772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93" b="14410"/>
          <a:stretch/>
        </p:blipFill>
        <p:spPr>
          <a:xfrm>
            <a:off x="8812052" y="1677331"/>
            <a:ext cx="2827498" cy="19167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C881CC-79E2-4B99-887F-580EC883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0" y="4072283"/>
            <a:ext cx="3771900" cy="21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8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92215" y="2954564"/>
            <a:ext cx="232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프로젝트명</a:t>
            </a:r>
          </a:p>
          <a:p>
            <a:r>
              <a:rPr lang="en-US" altLang="ko-KR" sz="16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Manmulator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2215" y="3824694"/>
            <a:ext cx="232409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작품설명 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사용자가 직접 인테리어 자재를 보고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업체를 찾아다닐 필요 없이 시뮬레이터 솔루션을 통해 자신의 집을 직접 꾸미고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여러가지 인테리어가 적용된 모습을 볼 수 있다</a:t>
            </a:r>
            <a:r>
              <a:rPr lang="en-US" altLang="ko-KR" sz="16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2215" y="5825242"/>
            <a:ext cx="1969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endParaRPr lang="en-US" altLang="ko-KR" sz="12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84814" y="6102241"/>
            <a:ext cx="1869440" cy="50800"/>
            <a:chOff x="325120" y="5273040"/>
            <a:chExt cx="1869440" cy="50800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5413637" y="1128663"/>
            <a:ext cx="3889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 </a:t>
            </a:r>
            <a:r>
              <a:rPr lang="ko-KR" altLang="en-US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만만테리어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 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만뮬레이터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64484F6-F8F4-4B25-933B-829FC23D2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990" y="14376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62BE8FA-748A-41E5-AF94-175DD114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6BE229-605D-4FBE-92D4-80BE3D35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290" y="38246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52A8774-FBCE-4F34-B002-DACF5876B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F77CF2-0C9C-4ADE-A3C9-90B2969F745C}"/>
              </a:ext>
            </a:extLst>
          </p:cNvPr>
          <p:cNvGrpSpPr/>
          <p:nvPr/>
        </p:nvGrpSpPr>
        <p:grpSpPr>
          <a:xfrm>
            <a:off x="9463977" y="1439015"/>
            <a:ext cx="2200418" cy="4873327"/>
            <a:chOff x="8965916" y="458040"/>
            <a:chExt cx="2682173" cy="5940284"/>
          </a:xfrm>
        </p:grpSpPr>
        <p:pic>
          <p:nvPicPr>
            <p:cNvPr id="1025" name="_x64701264">
              <a:extLst>
                <a:ext uri="{FF2B5EF4-FFF2-40B4-BE49-F238E27FC236}">
                  <a16:creationId xmlns:a16="http://schemas.microsoft.com/office/drawing/2014/main" id="{8ECEB1BB-63AD-4F86-905B-886050A2A5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315597" y="458040"/>
              <a:ext cx="1982810" cy="1501546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7" name="_x424693560">
              <a:extLst>
                <a:ext uri="{FF2B5EF4-FFF2-40B4-BE49-F238E27FC236}">
                  <a16:creationId xmlns:a16="http://schemas.microsoft.com/office/drawing/2014/main" id="{2D10BB39-5034-49D6-9EDC-F825E0559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970692" y="1924045"/>
              <a:ext cx="2672619" cy="1500197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9" name="_x424692840">
              <a:extLst>
                <a:ext uri="{FF2B5EF4-FFF2-40B4-BE49-F238E27FC236}">
                  <a16:creationId xmlns:a16="http://schemas.microsoft.com/office/drawing/2014/main" id="{69742A78-D86E-4118-981B-47AD19A6A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980586" y="3402217"/>
              <a:ext cx="2652831" cy="1490014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31" name="_x424694280">
              <a:extLst>
                <a:ext uri="{FF2B5EF4-FFF2-40B4-BE49-F238E27FC236}">
                  <a16:creationId xmlns:a16="http://schemas.microsoft.com/office/drawing/2014/main" id="{9A18014B-90EA-451F-9196-CF0A9AEECB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965916" y="4899536"/>
              <a:ext cx="2682173" cy="1498788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3315AB-F23A-4FA0-9092-9BE161AE8B37}"/>
              </a:ext>
            </a:extLst>
          </p:cNvPr>
          <p:cNvSpPr/>
          <p:nvPr/>
        </p:nvSpPr>
        <p:spPr>
          <a:xfrm>
            <a:off x="3390786" y="1735605"/>
            <a:ext cx="54018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장르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인테리어 시뮬레이터 솔루션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인원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총원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개발인원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기간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2019.02.01 ~ 2019.06.30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링크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hlinkClick r:id="rId6"/>
              </a:rPr>
              <a:t>http://manmanterior.com/manmulator/manmulator.php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역할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 로직 및 시스템 구현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C#, Unity Engine, Visual Studio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 관리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Bitbucket(Git), SourceTree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개발 내용 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프로젝트 구조 설계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(MVP </a:t>
            </a:r>
            <a:r>
              <a:rPr lang="en-US" altLang="ko-KR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Model+UniRx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시뮬레이터 클라이언트의 핵심 로직 구현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26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FA93DD3-6BBF-4180-98BA-FD4A5C0ECB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828" y="1666219"/>
            <a:ext cx="3414871" cy="1920865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5641265" y="1128663"/>
            <a:ext cx="343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개발 내용 </a:t>
            </a:r>
            <a:r>
              <a:rPr lang="en-US" altLang="ko-KR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구조 설계</a:t>
            </a:r>
            <a:endParaRPr lang="en-US" altLang="ko-KR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64484F6-F8F4-4B25-933B-829FC23D2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873" y="14376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62BE8FA-748A-41E5-AF94-175DD114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6BE229-605D-4FBE-92D4-80BE3D35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290" y="38246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52A8774-FBCE-4F34-B002-DACF5876B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3315AB-F23A-4FA0-9092-9BE161AE8B37}"/>
              </a:ext>
            </a:extLst>
          </p:cNvPr>
          <p:cNvSpPr/>
          <p:nvPr/>
        </p:nvSpPr>
        <p:spPr>
          <a:xfrm>
            <a:off x="3390786" y="1735605"/>
            <a:ext cx="540186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MVP Model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채택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</a:t>
            </a:r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프로젝트의 프로토타입을 제작해본 후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Re-Building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하는 과정에서 프로젝트의 모델에 대한 고민을 하다가 웹에서 사용되고 있는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MVC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모델과 비슷한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MVP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모델이 저희의 프로젝트와 시너지가 좋을 것 같아 고려하게 되었습니다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MVP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모델에서 유니티 엔진은 자체적으로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View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역할을 맡게 되며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프로젝트의 데이터를 담당할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완전히 분리하여 두고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사용자의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대응하여 실행하는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Presenter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들을 분리하여 로직을 관리하기 간편하게 정리하였습니다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MVP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채택함으로써 오는 장점으로는 로직과 데이터를 분리해서 관리할 수 있다는 것이었지만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Presenter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로직이 모여 있다 보니 코드의 가독성이 떨어진다는 문제점이 있어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Partial Class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UniRx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등의 사용으로 해당 문제를 해결하려고 노력하였습니다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b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4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8037EF8-1F0D-4085-80EE-548A39FC6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15259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DEA16A-E283-42E9-B8BD-A062EFAD2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087" y="3727309"/>
            <a:ext cx="2828351" cy="23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0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311</Words>
  <Application>Microsoft Office PowerPoint</Application>
  <PresentationFormat>와이드스크린</PresentationFormat>
  <Paragraphs>135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나눔스퀘어</vt:lpstr>
      <vt:lpstr>맑은 고딕</vt:lpstr>
      <vt:lpstr>Arial</vt:lpstr>
      <vt:lpstr>Tmon몬소리 Black</vt:lpstr>
      <vt:lpstr>나눔스퀘어 ExtraBold</vt:lpstr>
      <vt:lpstr>나눔바른고딕 UltraLight</vt:lpstr>
      <vt:lpstr>Bodoni MT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YoSeb Choi</cp:lastModifiedBy>
  <cp:revision>56</cp:revision>
  <dcterms:created xsi:type="dcterms:W3CDTF">2018-06-16T09:30:48Z</dcterms:created>
  <dcterms:modified xsi:type="dcterms:W3CDTF">2019-08-05T02:01:49Z</dcterms:modified>
</cp:coreProperties>
</file>