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58" y="8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4C2C4-8B3B-431F-B99D-1F0358AEE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4AD918-4505-44EF-9E54-18F720E95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062A8-2696-4377-ABC0-E59FEC07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A560-801C-4079-9EFB-D70E0FB89E3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69671-36CB-47D8-BB0F-990901FF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8390C-9819-41F1-9394-9A64034E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4996-6F83-4FD7-829E-6905855A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0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45F3B-050D-4F21-BAED-775597DB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B9176-C1D2-43E6-901D-05AF360A0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0602D-6406-42E0-8A34-8FEE2F60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A560-801C-4079-9EFB-D70E0FB89E3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368FF-6FCA-4885-A400-9EEFB3FE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8BCFF-06C4-4D37-A1B7-AAAC06BD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4996-6F83-4FD7-829E-6905855A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6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9C47DA-453A-496D-B74C-33CC1B324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6C858-CC73-4C36-8402-96F4B4706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93F95-465D-4BBE-929A-6931D0EC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A560-801C-4079-9EFB-D70E0FB89E3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AEB15-F7EF-4211-87C7-878E5508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F4446-B940-4951-BCA9-B81F798C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4996-6F83-4FD7-829E-6905855A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0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FD857-FCB5-437D-B8CF-35143ABB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B0B5D-0252-4CB7-923B-EF70A910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C8044-E3D2-4C79-BBED-66486180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A560-801C-4079-9EFB-D70E0FB89E3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6CBCD-2B36-47B5-92DE-EAF68C84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3F328-53E2-4606-BEDD-F7D3A133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4996-6F83-4FD7-829E-6905855A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47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062B3-A446-4F04-93DC-F8006FCA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50B80-9FCE-497D-B1C8-32FB6B311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0C1ED-5801-446F-AF8A-9A76054D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A560-801C-4079-9EFB-D70E0FB89E3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08317-BEEC-4032-9028-667094B8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5BB30-84BB-403C-8B14-4E6370A2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4996-6F83-4FD7-829E-6905855A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8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E937A-80F4-4DDC-852F-7E23D634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F1155-B60C-4597-B269-D1FB47B62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47C6A0-3410-48D3-9F01-3EC3C3A64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CDF70-C959-451D-9226-53861811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A560-801C-4079-9EFB-D70E0FB89E3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2D5BE-FA5F-4555-9AA0-CBEA043F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8CDBF-3D7F-4018-9C32-92DC753C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4996-6F83-4FD7-829E-6905855A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7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B114-F25C-444B-A256-64E203C6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9E387-4819-49D2-B49C-574C3D26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15557A-5906-4737-B133-846B53F67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2183C2-7A32-47BE-BB13-A3B68BE45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48385C-7E80-4A1B-B695-8F597434C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82BB8D-8198-4306-A7A1-1A13A5CD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A560-801C-4079-9EFB-D70E0FB89E3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7747BB-B28D-4804-80AA-3887E4B6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754DF6-36D1-4E1F-8FC8-25E7112D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4996-6F83-4FD7-829E-6905855A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2C3E2-2863-495C-B692-59E8C60E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32118-239D-47BA-A50B-A5312C0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A560-801C-4079-9EFB-D70E0FB89E3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7AC66-6E30-47D0-A65A-E396C03B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F7CC41-2400-4DE1-825C-387E3B26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4996-6F83-4FD7-829E-6905855A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466EED-9E87-4891-9AAC-24B1DE21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A560-801C-4079-9EFB-D70E0FB89E3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B7E867-348A-4567-8A55-59B41E60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C847A-289E-437F-934C-801C2145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4996-6F83-4FD7-829E-6905855A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2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FFF14-43C1-4DDF-85C6-1088B365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BE3B6-FC9C-471C-AE9D-E3A63EE87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F4D25-16E0-4D15-85B5-E6C93C0D3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C9661-268F-4C6C-B8E2-098C0141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A560-801C-4079-9EFB-D70E0FB89E3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F1239A-528B-4004-A6EF-E8BFB164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0325D-66CA-40C2-9A98-47D10951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4996-6F83-4FD7-829E-6905855A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2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44F65-5297-4386-B8BB-B4922A03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0B7B90-ED59-4470-82AC-AD38CE6D2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21C235-6432-4298-83D5-13F917AD3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3925F2-C58F-48DE-A3CF-2FE55142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A560-801C-4079-9EFB-D70E0FB89E3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41DD9-C312-4B77-95AE-4CE1CA4F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958ECF-726C-4F48-A6FF-9D9BD0F8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4996-6F83-4FD7-829E-6905855A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5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BC7648-C187-4C28-90EF-A5CB8730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9E619-2901-41D9-BE46-8240DB63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FF4AB-31E6-4E4D-8729-E222434CC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A560-801C-4079-9EFB-D70E0FB89E3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99F61-F122-44CA-8912-DF25B8DE2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9B59F-6AB4-4C3D-BF67-EC1C2DFF0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996-6F83-4FD7-829E-6905855A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52107-8B7B-475A-984C-8C777C9D5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실증적</a:t>
            </a:r>
            <a:r>
              <a:rPr lang="en-US" altLang="ko-KR" dirty="0"/>
              <a:t>SW</a:t>
            </a:r>
            <a:r>
              <a:rPr lang="ko-KR" altLang="en-US" dirty="0"/>
              <a:t>개발프로젝트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Ⅰ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03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분반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기말발표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1A4C08-C628-4DDE-9866-2A18602D4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Team. </a:t>
            </a:r>
            <a:r>
              <a:rPr lang="en-US" altLang="ko-KR" dirty="0" err="1"/>
              <a:t>CcTv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Carbon-consumption-Trace-visualize)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F06D6-11D4-4DEC-9FCB-F23FE7225A85}"/>
              </a:ext>
            </a:extLst>
          </p:cNvPr>
          <p:cNvSpPr txBox="1"/>
          <p:nvPr/>
        </p:nvSpPr>
        <p:spPr>
          <a:xfrm>
            <a:off x="9889647" y="5009690"/>
            <a:ext cx="1935437" cy="115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구해윤</a:t>
            </a:r>
            <a:r>
              <a:rPr lang="en-US" altLang="ko-KR" sz="16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(2128194)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손원석</a:t>
            </a:r>
            <a:r>
              <a:rPr lang="en-US" altLang="ko-KR" sz="16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(1924057)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최유현</a:t>
            </a:r>
            <a:r>
              <a:rPr lang="en-US" altLang="ko-KR" sz="16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(1924073)</a:t>
            </a:r>
          </a:p>
        </p:txBody>
      </p:sp>
    </p:spTree>
    <p:extLst>
      <p:ext uri="{BB962C8B-B14F-4D97-AF65-F5344CB8AC3E}">
        <p14:creationId xmlns:p14="http://schemas.microsoft.com/office/powerpoint/2010/main" val="362975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784DA-A0A0-44FE-AEB9-7F1D3899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문제정의서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0ADBD-96B2-4613-9E26-BCEEFE93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문제정의서 사진 넣기</a:t>
            </a:r>
            <a:endParaRPr lang="en-US" altLang="ko-KR" dirty="0"/>
          </a:p>
          <a:p>
            <a:r>
              <a:rPr lang="ko-KR" altLang="en-US" dirty="0"/>
              <a:t>우리가 하고자 하는 목표 핵심으로 한 줄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087B0-AB3F-4E73-835C-C57BADF7E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0634" y="2884545"/>
            <a:ext cx="2738921" cy="360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1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319AE-D265-4956-A65E-010AAF38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 및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98912-FA7C-46EF-8A44-15DFD9B5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167" y="321382"/>
            <a:ext cx="4132539" cy="1197668"/>
          </a:xfrm>
        </p:spPr>
        <p:txBody>
          <a:bodyPr/>
          <a:lstStyle/>
          <a:p>
            <a:r>
              <a:rPr lang="ko-KR" altLang="en-US" dirty="0"/>
              <a:t>한 페이지로 작성하기</a:t>
            </a:r>
            <a:endParaRPr lang="en-US" altLang="ko-KR" dirty="0"/>
          </a:p>
          <a:p>
            <a:r>
              <a:rPr lang="ko-KR" altLang="en-US" dirty="0" err="1"/>
              <a:t>중간발표꺼</a:t>
            </a:r>
            <a:r>
              <a:rPr lang="ko-KR" altLang="en-US" dirty="0"/>
              <a:t> </a:t>
            </a:r>
            <a:r>
              <a:rPr lang="ko-KR" altLang="en-US" dirty="0" err="1"/>
              <a:t>복붙하기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E3BE2-F7FF-4421-A17A-26ED1DF5353C}"/>
              </a:ext>
            </a:extLst>
          </p:cNvPr>
          <p:cNvSpPr/>
          <p:nvPr/>
        </p:nvSpPr>
        <p:spPr>
          <a:xfrm>
            <a:off x="1164073" y="5074028"/>
            <a:ext cx="4421042" cy="146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 dirty="0">
                <a:latin typeface="Pretendard SemiBold"/>
                <a:ea typeface="Pretendard SemiBold"/>
              </a:rPr>
              <a:t> 전 세계 온실가스 배출량은 </a:t>
            </a:r>
            <a:r>
              <a:rPr lang="ko-KR" altLang="en-US" sz="1500" dirty="0">
                <a:solidFill>
                  <a:srgbClr val="C00000"/>
                </a:solidFill>
                <a:latin typeface="Pretendard SemiBold"/>
                <a:ea typeface="Pretendard SemiBold"/>
              </a:rPr>
              <a:t>매년 증가</a:t>
            </a:r>
            <a:r>
              <a:rPr lang="ko-KR" altLang="en-US" sz="1500" dirty="0">
                <a:latin typeface="Pretendard SemiBold"/>
                <a:ea typeface="Pretendard SemiBold"/>
              </a:rPr>
              <a:t>하고 있는 추세 </a:t>
            </a:r>
            <a:r>
              <a:rPr lang="en-US" altLang="ko-KR" sz="1500" dirty="0">
                <a:solidFill>
                  <a:srgbClr val="C00000"/>
                </a:solidFill>
                <a:latin typeface="Pretendard SemiBold"/>
                <a:ea typeface="Pretendard SemiBold"/>
              </a:rPr>
              <a:t>▲</a:t>
            </a:r>
          </a:p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 dirty="0">
                <a:latin typeface="Pretendard SemiBold"/>
                <a:ea typeface="Pretendard SemiBold"/>
              </a:rPr>
              <a:t> 현재 지구는 산업화 이전 대비 </a:t>
            </a:r>
            <a:r>
              <a:rPr lang="ko-KR" altLang="en-US" sz="1500" dirty="0">
                <a:solidFill>
                  <a:srgbClr val="C00000"/>
                </a:solidFill>
                <a:latin typeface="Pretendard SemiBold"/>
                <a:ea typeface="Pretendard SemiBold"/>
              </a:rPr>
              <a:t>평균 기온의 상승 </a:t>
            </a:r>
            <a:r>
              <a:rPr lang="en-US" altLang="ko-KR" sz="1500" dirty="0">
                <a:solidFill>
                  <a:srgbClr val="C00000"/>
                </a:solidFill>
                <a:latin typeface="Pretendard SemiBold"/>
                <a:ea typeface="Pretendard SemiBold"/>
              </a:rPr>
              <a:t>▲</a:t>
            </a:r>
          </a:p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 dirty="0">
                <a:latin typeface="Pretendard SemiBold"/>
                <a:ea typeface="Pretendard SemiBold"/>
              </a:rPr>
              <a:t> 극단적인 날씨 변화를 보임</a:t>
            </a:r>
          </a:p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 dirty="0">
                <a:latin typeface="Pretendard SemiBold"/>
                <a:ea typeface="Pretendard SemiBold"/>
              </a:rPr>
              <a:t> </a:t>
            </a:r>
            <a:r>
              <a:rPr lang="ko-KR" altLang="en-US" sz="1500" b="1" dirty="0">
                <a:latin typeface="Pretendard SemiBold"/>
                <a:ea typeface="Pretendard SemiBold"/>
              </a:rPr>
              <a:t>결과적으로 </a:t>
            </a:r>
            <a:r>
              <a:rPr lang="ko-KR" altLang="en-US" sz="1500" b="1" dirty="0">
                <a:highlight>
                  <a:srgbClr val="FFFF00"/>
                </a:highlight>
                <a:latin typeface="Pretendard SemiBold"/>
                <a:ea typeface="Pretendard SemiBold"/>
              </a:rPr>
              <a:t>탄소배출량 절감</a:t>
            </a:r>
            <a:r>
              <a:rPr lang="ko-KR" altLang="en-US" sz="1500" b="1" dirty="0">
                <a:latin typeface="Pretendard SemiBold"/>
                <a:ea typeface="Pretendard SemiBold"/>
              </a:rPr>
              <a:t>은 의무가 아닌 </a:t>
            </a:r>
            <a:r>
              <a:rPr lang="ko-KR" altLang="en-US" sz="1500" b="1" dirty="0">
                <a:highlight>
                  <a:srgbClr val="FFFF00"/>
                </a:highlight>
                <a:latin typeface="Pretendard SemiBold"/>
                <a:ea typeface="Pretendard SemiBold"/>
              </a:rPr>
              <a:t>필수</a:t>
            </a:r>
            <a:r>
              <a:rPr lang="ko-KR" altLang="en-US" sz="1500" b="1" dirty="0">
                <a:latin typeface="Pretendard SemiBold"/>
                <a:ea typeface="Pretendard SemiBold"/>
              </a:rPr>
              <a:t> </a:t>
            </a:r>
            <a:r>
              <a:rPr lang="ko-KR" altLang="en-US" sz="1500" dirty="0">
                <a:latin typeface="Pretendard SemiBold"/>
                <a:ea typeface="Pretendard SemiBold"/>
              </a:rPr>
              <a:t>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C327D0-C0A2-498B-A539-01FE2C2AA9EC}"/>
              </a:ext>
            </a:extLst>
          </p:cNvPr>
          <p:cNvGrpSpPr/>
          <p:nvPr/>
        </p:nvGrpSpPr>
        <p:grpSpPr>
          <a:xfrm>
            <a:off x="6472115" y="1712082"/>
            <a:ext cx="5233680" cy="2952328"/>
            <a:chOff x="718303" y="1664770"/>
            <a:chExt cx="5377696" cy="29163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4217F71-B4FF-43E5-811B-64251F0EA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490"/>
            <a:stretch>
              <a:fillRect/>
            </a:stretch>
          </p:blipFill>
          <p:spPr>
            <a:xfrm>
              <a:off x="983400" y="1664770"/>
              <a:ext cx="2304288" cy="24123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DE4CA31-CAB3-4B6C-8DCD-3EF076E36D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00" t="8990"/>
            <a:stretch>
              <a:fillRect/>
            </a:stretch>
          </p:blipFill>
          <p:spPr>
            <a:xfrm>
              <a:off x="3577211" y="1664770"/>
              <a:ext cx="2304288" cy="24123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2BC3600-42B3-4FAF-9C00-020D9BCE9271}"/>
                </a:ext>
              </a:extLst>
            </p:cNvPr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18303" y="4245885"/>
              <a:ext cx="5377696" cy="33524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8A63E0-C935-4406-A040-BCD594D8D639}"/>
              </a:ext>
            </a:extLst>
          </p:cNvPr>
          <p:cNvGrpSpPr/>
          <p:nvPr/>
        </p:nvGrpSpPr>
        <p:grpSpPr>
          <a:xfrm>
            <a:off x="688571" y="1782078"/>
            <a:ext cx="5361534" cy="2882332"/>
            <a:chOff x="446434" y="1628800"/>
            <a:chExt cx="5577557" cy="293512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1D534B9-A76D-4128-91F2-45D89F97903C}"/>
                </a:ext>
              </a:extLst>
            </p:cNvPr>
            <p:cNvPicPr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3290909" y="1628800"/>
              <a:ext cx="2733083" cy="2935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8AD67AA-219A-4B19-98DE-D05E30CBD7FF}"/>
                </a:ext>
              </a:extLst>
            </p:cNvPr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46434" y="1628800"/>
              <a:ext cx="2727346" cy="29351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E775AB-89FC-4C57-808A-5BDC6415E2E9}"/>
              </a:ext>
            </a:extLst>
          </p:cNvPr>
          <p:cNvSpPr/>
          <p:nvPr/>
        </p:nvSpPr>
        <p:spPr>
          <a:xfrm>
            <a:off x="6518040" y="4738430"/>
            <a:ext cx="5141829" cy="1798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 dirty="0">
                <a:latin typeface="Pretendard SemiBold"/>
                <a:ea typeface="Pretendard SemiBold"/>
              </a:rPr>
              <a:t>최근 유행하고 있는 </a:t>
            </a:r>
            <a:r>
              <a:rPr lang="ko-KR" altLang="en-US" sz="1500" dirty="0">
                <a:solidFill>
                  <a:srgbClr val="C00000"/>
                </a:solidFill>
                <a:latin typeface="Pretendard SemiBold"/>
                <a:ea typeface="Pretendard SemiBold"/>
              </a:rPr>
              <a:t>딥 러닝</a:t>
            </a:r>
            <a:r>
              <a:rPr lang="ko-KR" altLang="en-US" sz="1500" dirty="0">
                <a:latin typeface="Pretendard SemiBold"/>
                <a:ea typeface="Pretendard SemiBold"/>
              </a:rPr>
              <a:t>은 학습 시 </a:t>
            </a:r>
            <a:r>
              <a:rPr lang="ko-KR" altLang="en-US" sz="1500" dirty="0">
                <a:solidFill>
                  <a:srgbClr val="C00000"/>
                </a:solidFill>
                <a:latin typeface="Pretendard SemiBold"/>
                <a:ea typeface="Pretendard SemiBold"/>
              </a:rPr>
              <a:t>약 </a:t>
            </a:r>
            <a:r>
              <a:rPr lang="en-US" altLang="ko-KR" sz="1500" dirty="0">
                <a:solidFill>
                  <a:srgbClr val="C00000"/>
                </a:solidFill>
                <a:latin typeface="Pretendard SemiBold"/>
                <a:ea typeface="Pretendard SemiBold"/>
              </a:rPr>
              <a:t>7,200</a:t>
            </a:r>
            <a:r>
              <a:rPr lang="ko-KR" altLang="en-US" sz="1500" dirty="0">
                <a:solidFill>
                  <a:srgbClr val="C00000"/>
                </a:solidFill>
                <a:latin typeface="Pretendard SemiBold"/>
                <a:ea typeface="Pretendard SemiBold"/>
              </a:rPr>
              <a:t> </a:t>
            </a:r>
            <a:r>
              <a:rPr lang="en-US" altLang="ko-KR" sz="1500" dirty="0">
                <a:solidFill>
                  <a:srgbClr val="C00000"/>
                </a:solidFill>
                <a:latin typeface="Pretendard SemiBold"/>
                <a:ea typeface="Pretendard SemiBold"/>
              </a:rPr>
              <a:t>MWh</a:t>
            </a:r>
            <a:r>
              <a:rPr lang="ko-KR" altLang="en-US" sz="1500" dirty="0">
                <a:latin typeface="Pretendard SemiBold"/>
                <a:ea typeface="Pretendard SemiBold"/>
              </a:rPr>
              <a:t>의 </a:t>
            </a: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500" dirty="0">
                <a:latin typeface="Pretendard SemiBold"/>
                <a:ea typeface="Pretendard SemiBold"/>
              </a:rPr>
              <a:t>    많은 에너지를 소비</a:t>
            </a:r>
          </a:p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 dirty="0">
                <a:latin typeface="Pretendard SemiBold"/>
                <a:ea typeface="Pretendard SemiBold"/>
              </a:rPr>
              <a:t>이는 </a:t>
            </a:r>
            <a:r>
              <a:rPr lang="ko-KR" altLang="en-US" sz="1500" dirty="0">
                <a:highlight>
                  <a:srgbClr val="FFFF00"/>
                </a:highlight>
                <a:latin typeface="Pretendard SemiBold"/>
                <a:ea typeface="Pretendard SemiBold"/>
              </a:rPr>
              <a:t>태양광 발전시설 </a:t>
            </a:r>
            <a:r>
              <a:rPr lang="en-US" altLang="ko-KR" sz="1500" dirty="0">
                <a:highlight>
                  <a:srgbClr val="FFFF00"/>
                </a:highlight>
                <a:latin typeface="Pretendard SemiBold"/>
                <a:ea typeface="Pretendard SemiBold"/>
              </a:rPr>
              <a:t>34</a:t>
            </a:r>
            <a:r>
              <a:rPr lang="ko-KR" altLang="en-US" sz="1500" dirty="0">
                <a:highlight>
                  <a:srgbClr val="FFFF00"/>
                </a:highlight>
                <a:latin typeface="Pretendard SemiBold"/>
                <a:ea typeface="Pretendard SemiBold"/>
              </a:rPr>
              <a:t>개소의 연간 생산 전력량과 동일한 수치</a:t>
            </a:r>
          </a:p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 dirty="0">
                <a:latin typeface="Pretendard SemiBold"/>
                <a:ea typeface="Pretendard SemiBold"/>
              </a:rPr>
              <a:t>현재 인공지능 시장의 규모가 세계적으로 </a:t>
            </a:r>
            <a:r>
              <a:rPr lang="ko-KR" altLang="en-US" sz="1500" dirty="0">
                <a:solidFill>
                  <a:srgbClr val="C00000"/>
                </a:solidFill>
                <a:latin typeface="Pretendard SemiBold"/>
                <a:ea typeface="Pretendard SemiBold"/>
              </a:rPr>
              <a:t>급증</a:t>
            </a:r>
            <a:r>
              <a:rPr lang="ko-KR" altLang="en-US" sz="1500" dirty="0">
                <a:latin typeface="Pretendard SemiBold"/>
                <a:ea typeface="Pretendard SemiBold"/>
              </a:rPr>
              <a:t>하고 있는 추세</a:t>
            </a:r>
          </a:p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 dirty="0">
                <a:latin typeface="Pretendard SemiBold"/>
                <a:ea typeface="Pretendard SemiBold"/>
              </a:rPr>
              <a:t>탄소 배출량은 앞으로 </a:t>
            </a:r>
            <a:r>
              <a:rPr lang="ko-KR" altLang="en-US" sz="1500" dirty="0">
                <a:solidFill>
                  <a:srgbClr val="C00000"/>
                </a:solidFill>
                <a:latin typeface="Pretendard SemiBold"/>
                <a:ea typeface="Pretendard SemiBold"/>
              </a:rPr>
              <a:t>더 증가</a:t>
            </a:r>
            <a:r>
              <a:rPr lang="ko-KR" altLang="en-US" sz="1500" dirty="0">
                <a:latin typeface="Pretendard SemiBold"/>
                <a:ea typeface="Pretendard SemiBold"/>
              </a:rPr>
              <a:t>할 것으로 예상 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4EC4313B-6D0D-4C8A-A37D-9632441F487C}"/>
              </a:ext>
            </a:extLst>
          </p:cNvPr>
          <p:cNvSpPr txBox="1"/>
          <p:nvPr/>
        </p:nvSpPr>
        <p:spPr>
          <a:xfrm>
            <a:off x="4458412" y="1407742"/>
            <a:ext cx="172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en-US" altLang="ko-KR" sz="9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/>
                <a:ea typeface="Pretendard SemiBold"/>
              </a:rPr>
              <a:t>1979</a:t>
            </a:r>
            <a:r>
              <a:rPr lang="ko-KR" altLang="en-US" sz="9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/>
                <a:ea typeface="Pretendard SemiBold"/>
              </a:rPr>
              <a:t>년 </a:t>
            </a:r>
            <a:r>
              <a:rPr lang="en-US" altLang="ko-KR" sz="9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/>
                <a:ea typeface="Pretendard SemiBold"/>
              </a:rPr>
              <a:t>1</a:t>
            </a:r>
            <a:r>
              <a:rPr lang="ko-KR" altLang="en-US" sz="9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/>
                <a:ea typeface="Pretendard SemiBold"/>
              </a:rPr>
              <a:t>월 </a:t>
            </a:r>
            <a:r>
              <a:rPr lang="en-US" altLang="ko-KR" sz="9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/>
                <a:ea typeface="Pretendard SemiBold"/>
              </a:rPr>
              <a:t>~ 2023</a:t>
            </a:r>
            <a:r>
              <a:rPr lang="ko-KR" altLang="en-US" sz="9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/>
                <a:ea typeface="Pretendard SemiBold"/>
              </a:rPr>
              <a:t>년 </a:t>
            </a:r>
            <a:r>
              <a:rPr lang="en-US" altLang="ko-KR" sz="9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/>
                <a:ea typeface="Pretendard SemiBold"/>
              </a:rPr>
              <a:t>6</a:t>
            </a:r>
            <a:r>
              <a:rPr lang="ko-KR" altLang="en-US" sz="9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/>
                <a:ea typeface="Pretendard SemiBold"/>
              </a:rPr>
              <a:t>월까지의 </a:t>
            </a:r>
          </a:p>
          <a:p>
            <a:pPr lvl="0" algn="r">
              <a:defRPr/>
            </a:pPr>
            <a:r>
              <a:rPr lang="ko-KR" altLang="en-US" sz="9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/>
                <a:ea typeface="Pretendard SemiBold"/>
              </a:rPr>
              <a:t>연간 기온상승 그래프</a:t>
            </a:r>
            <a:endParaRPr lang="en-US" altLang="ko-KR" sz="9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 SemiBold"/>
              <a:ea typeface="Pretendar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2079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5B8E6-7E86-4E8E-AD6D-319A4E73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연구와의 차별성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49A09-FF14-471D-8390-7DA28EF8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페이지로 </a:t>
            </a:r>
            <a:r>
              <a:rPr lang="en-US" altLang="ko-KR" dirty="0"/>
              <a:t>(3-4</a:t>
            </a:r>
            <a:r>
              <a:rPr lang="ko-KR" altLang="en-US" dirty="0"/>
              <a:t>페이지 합치기</a:t>
            </a:r>
            <a:r>
              <a:rPr lang="en-US" altLang="ko-KR" dirty="0"/>
              <a:t>: </a:t>
            </a:r>
            <a:r>
              <a:rPr lang="ko-KR" altLang="en-US" dirty="0"/>
              <a:t>중간발표 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DA90ED-D724-43D6-9935-98C920FE52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2" y="2456629"/>
            <a:ext cx="5726114" cy="4108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21B3B9-8FB3-41F9-9432-9FC378E6D56D}"/>
              </a:ext>
            </a:extLst>
          </p:cNvPr>
          <p:cNvSpPr/>
          <p:nvPr/>
        </p:nvSpPr>
        <p:spPr>
          <a:xfrm>
            <a:off x="6614317" y="2244779"/>
            <a:ext cx="5109319" cy="1527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solidFill>
                  <a:srgbClr val="002060"/>
                </a:solidFill>
                <a:latin typeface="Pretendard SemiBold"/>
                <a:ea typeface="Pretendard SemiBold"/>
              </a:rPr>
              <a:t>기존 연구 </a:t>
            </a:r>
            <a:r>
              <a:rPr lang="en-US" altLang="ko-KR" sz="1600" dirty="0">
                <a:solidFill>
                  <a:srgbClr val="002060"/>
                </a:solidFill>
                <a:latin typeface="Pretendard SemiBold"/>
                <a:ea typeface="Pretendard SemiBold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Pretendard SemiBold"/>
                <a:ea typeface="Pretendard SemiBold"/>
              </a:rPr>
              <a:t>낮은 탄소배출량을 가지는 클라우드에서 </a:t>
            </a:r>
            <a:r>
              <a:rPr lang="en-US" altLang="ko-KR" sz="1600" dirty="0">
                <a:solidFill>
                  <a:srgbClr val="002060"/>
                </a:solidFill>
                <a:latin typeface="Pretendard SemiBold"/>
                <a:ea typeface="Pretendard SemiBold"/>
              </a:rPr>
              <a:t>AI </a:t>
            </a:r>
            <a:r>
              <a:rPr lang="ko-KR" altLang="en-US" sz="1600" dirty="0">
                <a:solidFill>
                  <a:srgbClr val="002060"/>
                </a:solidFill>
                <a:latin typeface="Pretendard SemiBold"/>
                <a:ea typeface="Pretendard SemiBold"/>
              </a:rPr>
              <a:t>학습</a:t>
            </a:r>
            <a:endParaRPr lang="en-US" altLang="ko-KR" sz="1600" dirty="0">
              <a:solidFill>
                <a:srgbClr val="002060"/>
              </a:solidFill>
              <a:latin typeface="Pretendard SemiBold"/>
              <a:ea typeface="Pretendard SemiBold"/>
            </a:endParaRPr>
          </a:p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highlight>
                  <a:srgbClr val="FFFF00"/>
                </a:highlight>
                <a:latin typeface="Pretendard SemiBold"/>
                <a:ea typeface="Pretendard SemiBold"/>
              </a:rPr>
              <a:t>단점</a:t>
            </a:r>
            <a:r>
              <a:rPr lang="en-US" altLang="ko-KR" sz="1600" dirty="0">
                <a:highlight>
                  <a:srgbClr val="FFFF00"/>
                </a:highlight>
                <a:latin typeface="Pretendard SemiBold"/>
                <a:ea typeface="Pretendard SemiBold"/>
              </a:rPr>
              <a:t>: </a:t>
            </a:r>
            <a:r>
              <a:rPr lang="ko-KR" altLang="en-US" sz="1600" dirty="0">
                <a:highlight>
                  <a:srgbClr val="FFFF00"/>
                </a:highlight>
                <a:latin typeface="Pretendard SemiBold"/>
                <a:ea typeface="Pretendard SemiBold"/>
              </a:rPr>
              <a:t>단일 클라우드 환경</a:t>
            </a:r>
            <a:endParaRPr lang="en-US" altLang="ko-KR" sz="1600" dirty="0">
              <a:highlight>
                <a:srgbClr val="FFFF00"/>
              </a:highlight>
              <a:latin typeface="Pretendard SemiBold"/>
              <a:ea typeface="Pretendard SemiBold"/>
            </a:endParaRPr>
          </a:p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atin typeface="Pretendard SemiBold"/>
                <a:ea typeface="Pretendard SemiBold"/>
              </a:rPr>
              <a:t>이는 웹 대시보드까지 한 번에 옮기므로 </a:t>
            </a:r>
            <a:endParaRPr lang="en-US" altLang="ko-KR" sz="1600" dirty="0">
              <a:latin typeface="Pretendard SemiBold"/>
              <a:ea typeface="Pretendard SemiBold"/>
            </a:endParaRPr>
          </a:p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atin typeface="Pretendard SemiBold"/>
                <a:ea typeface="Pretendard SemiBold"/>
              </a:rPr>
              <a:t>클라우드 인스턴스 </a:t>
            </a:r>
            <a:r>
              <a:rPr lang="ko-KR" altLang="en-US" sz="1600" dirty="0">
                <a:solidFill>
                  <a:srgbClr val="FF0000"/>
                </a:solidFill>
                <a:latin typeface="Pretendard SemiBold"/>
                <a:ea typeface="Pretendard SemiBold"/>
              </a:rPr>
              <a:t>여러 개를 동시에 관리하기 어려움</a:t>
            </a:r>
            <a:endParaRPr lang="en-US" altLang="ko-KR" sz="1600" dirty="0">
              <a:solidFill>
                <a:srgbClr val="FF0000"/>
              </a:solidFill>
              <a:latin typeface="Pretendard SemiBold"/>
              <a:ea typeface="Pretendard SemiBold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E947AB-5234-4A4D-A952-A0CBE4EACD46}"/>
              </a:ext>
            </a:extLst>
          </p:cNvPr>
          <p:cNvSpPr/>
          <p:nvPr/>
        </p:nvSpPr>
        <p:spPr>
          <a:xfrm>
            <a:off x="130348" y="1825625"/>
            <a:ext cx="5824042" cy="41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solidFill>
                  <a:srgbClr val="002060"/>
                </a:solidFill>
                <a:latin typeface="Pretendard SemiBold"/>
                <a:ea typeface="Pretendard SemiBold"/>
              </a:rPr>
              <a:t>기존 연구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9D00E7-59C1-481D-AFE4-B6D98C5302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0" b="23957"/>
          <a:stretch/>
        </p:blipFill>
        <p:spPr>
          <a:xfrm>
            <a:off x="6614317" y="3883165"/>
            <a:ext cx="4893295" cy="2682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254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5B8E6-7E86-4E8E-AD6D-319A4E73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연구와의 차별성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49A09-FF14-471D-8390-7DA28EF8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페이지로 </a:t>
            </a:r>
            <a:r>
              <a:rPr lang="en-US" altLang="ko-KR" dirty="0"/>
              <a:t>(3-4</a:t>
            </a:r>
            <a:r>
              <a:rPr lang="ko-KR" altLang="en-US" dirty="0"/>
              <a:t>페이지 합치기</a:t>
            </a:r>
            <a:r>
              <a:rPr lang="en-US" altLang="ko-KR" dirty="0"/>
              <a:t>: </a:t>
            </a:r>
            <a:r>
              <a:rPr lang="ko-KR" altLang="en-US" dirty="0"/>
              <a:t>중간발표 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0B9588-F3DD-4B13-829D-CBCB433FA08B}"/>
              </a:ext>
            </a:extLst>
          </p:cNvPr>
          <p:cNvGrpSpPr/>
          <p:nvPr/>
        </p:nvGrpSpPr>
        <p:grpSpPr>
          <a:xfrm>
            <a:off x="112755" y="2365680"/>
            <a:ext cx="11966490" cy="2691906"/>
            <a:chOff x="119337" y="1988839"/>
            <a:chExt cx="11966490" cy="269190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E3B0523-5313-4977-9786-98EF76E32059}"/>
                </a:ext>
              </a:extLst>
            </p:cNvPr>
            <p:cNvGrpSpPr/>
            <p:nvPr/>
          </p:nvGrpSpPr>
          <p:grpSpPr>
            <a:xfrm>
              <a:off x="119337" y="2004109"/>
              <a:ext cx="3759310" cy="2676636"/>
              <a:chOff x="2099571" y="1880828"/>
              <a:chExt cx="8964981" cy="4347011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4FEF3A7-0DBF-42AF-AA6E-17EBDB8AE844}"/>
                  </a:ext>
                </a:extLst>
              </p:cNvPr>
              <p:cNvGrpSpPr/>
              <p:nvPr/>
            </p:nvGrpSpPr>
            <p:grpSpPr>
              <a:xfrm>
                <a:off x="2099571" y="1880828"/>
                <a:ext cx="8964981" cy="4347011"/>
                <a:chOff x="1415480" y="1448780"/>
                <a:chExt cx="9649072" cy="5471951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D9F5009-40A1-4E5F-8C53-30DCCFD99003}"/>
                    </a:ext>
                  </a:extLst>
                </p:cNvPr>
                <p:cNvSpPr/>
                <p:nvPr/>
              </p:nvSpPr>
              <p:spPr>
                <a:xfrm>
                  <a:off x="1415480" y="1448780"/>
                  <a:ext cx="9649072" cy="54379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2177B93-37B9-47FF-8B7B-0855D4BDC994}"/>
                    </a:ext>
                  </a:extLst>
                </p:cNvPr>
                <p:cNvSpPr/>
                <p:nvPr/>
              </p:nvSpPr>
              <p:spPr>
                <a:xfrm>
                  <a:off x="1595500" y="1700808"/>
                  <a:ext cx="1548172" cy="288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 </a:t>
                  </a: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272DC0D3-5609-45C6-8476-9848081DB2BA}"/>
                    </a:ext>
                  </a:extLst>
                </p:cNvPr>
                <p:cNvSpPr/>
                <p:nvPr/>
              </p:nvSpPr>
              <p:spPr>
                <a:xfrm>
                  <a:off x="1589324" y="1700808"/>
                  <a:ext cx="1548172" cy="2880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latin typeface="Pretendard SemiBold" panose="02000703000000020004" pitchFamily="50" charset="-127"/>
                      <a:ea typeface="Pretendard SemiBold" panose="02000703000000020004" pitchFamily="50" charset="-127"/>
                      <a:cs typeface="Pretendard SemiBold" panose="02000703000000020004" pitchFamily="50" charset="-127"/>
                    </a:rPr>
                    <a:t>버튼</a:t>
                  </a:r>
                  <a:r>
                    <a:rPr lang="en-US" altLang="ko-KR" sz="900" dirty="0">
                      <a:latin typeface="Pretendard SemiBold" panose="02000703000000020004" pitchFamily="50" charset="-127"/>
                      <a:ea typeface="Pretendard SemiBold" panose="02000703000000020004" pitchFamily="50" charset="-127"/>
                      <a:cs typeface="Pretendard SemiBold" panose="02000703000000020004" pitchFamily="50" charset="-127"/>
                    </a:rPr>
                    <a:t>1</a:t>
                  </a:r>
                  <a:endParaRPr lang="ko-KR" altLang="en-US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5BF70CA8-D62E-4010-BD06-673DDAF62A75}"/>
                    </a:ext>
                  </a:extLst>
                </p:cNvPr>
                <p:cNvSpPr/>
                <p:nvPr/>
              </p:nvSpPr>
              <p:spPr>
                <a:xfrm>
                  <a:off x="4171669" y="1700808"/>
                  <a:ext cx="1548172" cy="28803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latin typeface="Pretendard SemiBold" panose="02000703000000020004" pitchFamily="50" charset="-127"/>
                      <a:ea typeface="Pretendard SemiBold" panose="02000703000000020004" pitchFamily="50" charset="-127"/>
                      <a:cs typeface="Pretendard SemiBold" panose="02000703000000020004" pitchFamily="50" charset="-127"/>
                    </a:rPr>
                    <a:t>버튼</a:t>
                  </a:r>
                  <a:r>
                    <a:rPr lang="en-US" altLang="ko-KR" sz="900" dirty="0">
                      <a:latin typeface="Pretendard SemiBold" panose="02000703000000020004" pitchFamily="50" charset="-127"/>
                      <a:ea typeface="Pretendard SemiBold" panose="02000703000000020004" pitchFamily="50" charset="-127"/>
                      <a:cs typeface="Pretendard SemiBold" panose="02000703000000020004" pitchFamily="50" charset="-127"/>
                    </a:rPr>
                    <a:t>2</a:t>
                  </a:r>
                  <a:endParaRPr lang="ko-KR" altLang="en-US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5FB79FA9-A454-447D-9048-0B73912DF1F7}"/>
                    </a:ext>
                  </a:extLst>
                </p:cNvPr>
                <p:cNvSpPr/>
                <p:nvPr/>
              </p:nvSpPr>
              <p:spPr>
                <a:xfrm>
                  <a:off x="6754014" y="1700808"/>
                  <a:ext cx="1548172" cy="28803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latin typeface="Pretendard SemiBold" panose="02000703000000020004" pitchFamily="50" charset="-127"/>
                      <a:ea typeface="Pretendard SemiBold" panose="02000703000000020004" pitchFamily="50" charset="-127"/>
                      <a:cs typeface="Pretendard SemiBold" panose="02000703000000020004" pitchFamily="50" charset="-127"/>
                    </a:rPr>
                    <a:t>버튼</a:t>
                  </a:r>
                  <a:r>
                    <a:rPr lang="en-US" altLang="ko-KR" sz="900" dirty="0">
                      <a:latin typeface="Pretendard SemiBold" panose="02000703000000020004" pitchFamily="50" charset="-127"/>
                      <a:ea typeface="Pretendard SemiBold" panose="02000703000000020004" pitchFamily="50" charset="-127"/>
                      <a:cs typeface="Pretendard SemiBold" panose="02000703000000020004" pitchFamily="50" charset="-127"/>
                    </a:rPr>
                    <a:t>3</a:t>
                  </a:r>
                  <a:endParaRPr lang="ko-KR" altLang="en-US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CF985A8-6581-4663-AC91-6C5DA0AA0BB9}"/>
                    </a:ext>
                  </a:extLst>
                </p:cNvPr>
                <p:cNvSpPr/>
                <p:nvPr/>
              </p:nvSpPr>
              <p:spPr>
                <a:xfrm>
                  <a:off x="9336360" y="1700808"/>
                  <a:ext cx="1548172" cy="28803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latin typeface="Pretendard SemiBold" panose="02000703000000020004" pitchFamily="50" charset="-127"/>
                      <a:ea typeface="Pretendard SemiBold" panose="02000703000000020004" pitchFamily="50" charset="-127"/>
                      <a:cs typeface="Pretendard SemiBold" panose="02000703000000020004" pitchFamily="50" charset="-127"/>
                    </a:rPr>
                    <a:t>버튼</a:t>
                  </a:r>
                  <a:r>
                    <a:rPr lang="en-US" altLang="ko-KR" sz="900" dirty="0">
                      <a:latin typeface="Pretendard SemiBold" panose="02000703000000020004" pitchFamily="50" charset="-127"/>
                      <a:ea typeface="Pretendard SemiBold" panose="02000703000000020004" pitchFamily="50" charset="-127"/>
                      <a:cs typeface="Pretendard SemiBold" panose="02000703000000020004" pitchFamily="50" charset="-127"/>
                    </a:rPr>
                    <a:t>4</a:t>
                  </a:r>
                  <a:endParaRPr lang="ko-KR" altLang="en-US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C45AE45-A96E-4B07-829D-A3F4495EB538}"/>
                    </a:ext>
                  </a:extLst>
                </p:cNvPr>
                <p:cNvSpPr txBox="1"/>
                <p:nvPr/>
              </p:nvSpPr>
              <p:spPr>
                <a:xfrm>
                  <a:off x="4205128" y="6401641"/>
                  <a:ext cx="3996390" cy="5190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Pretendard SemiBold" panose="02000703000000020004" pitchFamily="50" charset="-127"/>
                      <a:ea typeface="Pretendard SemiBold" panose="02000703000000020004" pitchFamily="50" charset="-127"/>
                      <a:cs typeface="Pretendard SemiBold" panose="02000703000000020004" pitchFamily="50" charset="-127"/>
                    </a:rPr>
                    <a:t>현재의 탄소 배출량 정보 시각화</a:t>
                  </a:r>
                </a:p>
              </p:txBody>
            </p:sp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F49C96E2-E1E3-469D-BBB1-4D16EF7E8B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31842" y="2205198"/>
                  <a:ext cx="5216348" cy="4113076"/>
                </a:xfrm>
                <a:prstGeom prst="rect">
                  <a:avLst/>
                </a:prstGeom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F359B12E-131B-4539-907B-5E47849AB2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2084" y="4797152"/>
                  <a:ext cx="293437" cy="293437"/>
                </a:xfrm>
                <a:prstGeom prst="rect">
                  <a:avLst/>
                </a:prstGeom>
              </p:spPr>
            </p:pic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214C0419-0620-46D9-BC7A-5B973592C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22831" y="2965008"/>
                  <a:ext cx="3328704" cy="1920406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 descr="텍스트, 스크린샷, 폰트, 라인이(가) 표시된 사진&#10;&#10;자동 생성된 설명">
                <a:extLst>
                  <a:ext uri="{FF2B5EF4-FFF2-40B4-BE49-F238E27FC236}">
                    <a16:creationId xmlns:a16="http://schemas.microsoft.com/office/drawing/2014/main" id="{1A358749-5708-4C4B-9ECF-D46F69CE1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5575" y="5107580"/>
                <a:ext cx="2205728" cy="707885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F2B056A-DB91-45F6-85A8-27E74FE38264}"/>
                </a:ext>
              </a:extLst>
            </p:cNvPr>
            <p:cNvGrpSpPr/>
            <p:nvPr/>
          </p:nvGrpSpPr>
          <p:grpSpPr>
            <a:xfrm>
              <a:off x="3996006" y="2008769"/>
              <a:ext cx="4105211" cy="2655343"/>
              <a:chOff x="1415480" y="1448780"/>
              <a:chExt cx="9649072" cy="54379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27A68C4-BCF2-42E4-B98F-82084E3D64D5}"/>
                  </a:ext>
                </a:extLst>
              </p:cNvPr>
              <p:cNvSpPr/>
              <p:nvPr/>
            </p:nvSpPr>
            <p:spPr>
              <a:xfrm>
                <a:off x="1415480" y="1448780"/>
                <a:ext cx="9649072" cy="54379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F66082-12C8-4D81-B644-85C86690250D}"/>
                  </a:ext>
                </a:extLst>
              </p:cNvPr>
              <p:cNvSpPr/>
              <p:nvPr/>
            </p:nvSpPr>
            <p:spPr>
              <a:xfrm>
                <a:off x="1595500" y="1700808"/>
                <a:ext cx="154817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 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C9A846D-58ED-4AEC-9240-61E3A97C99A2}"/>
                  </a:ext>
                </a:extLst>
              </p:cNvPr>
              <p:cNvSpPr/>
              <p:nvPr/>
            </p:nvSpPr>
            <p:spPr>
              <a:xfrm>
                <a:off x="1589324" y="1700808"/>
                <a:ext cx="1548172" cy="2880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버튼</a:t>
                </a:r>
                <a:r>
                  <a:rPr lang="en-US" altLang="ko-KR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1</a:t>
                </a:r>
                <a:endParaRPr lang="ko-KR" altLang="en-US" sz="9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C7EFC76-A0EF-47D4-A1AD-DB8A705438DA}"/>
                  </a:ext>
                </a:extLst>
              </p:cNvPr>
              <p:cNvSpPr/>
              <p:nvPr/>
            </p:nvSpPr>
            <p:spPr>
              <a:xfrm>
                <a:off x="4171669" y="1700808"/>
                <a:ext cx="154817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버튼</a:t>
                </a:r>
                <a:r>
                  <a:rPr lang="en-US" altLang="ko-KR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2</a:t>
                </a:r>
                <a:endParaRPr lang="ko-KR" altLang="en-US" sz="9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991BCA80-2FF0-4475-89AE-CCE0BB9D7AB0}"/>
                  </a:ext>
                </a:extLst>
              </p:cNvPr>
              <p:cNvSpPr/>
              <p:nvPr/>
            </p:nvSpPr>
            <p:spPr>
              <a:xfrm>
                <a:off x="6754014" y="1700808"/>
                <a:ext cx="1548172" cy="2880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버튼</a:t>
                </a:r>
                <a:r>
                  <a:rPr lang="en-US" altLang="ko-KR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3</a:t>
                </a:r>
                <a:endParaRPr lang="ko-KR" altLang="en-US" sz="9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A2A929C-0F34-4B93-8B76-E86C36CDB870}"/>
                  </a:ext>
                </a:extLst>
              </p:cNvPr>
              <p:cNvSpPr/>
              <p:nvPr/>
            </p:nvSpPr>
            <p:spPr>
              <a:xfrm>
                <a:off x="9336360" y="1700808"/>
                <a:ext cx="1548172" cy="2880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버튼</a:t>
                </a:r>
                <a:r>
                  <a:rPr lang="en-US" altLang="ko-KR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4</a:t>
                </a:r>
                <a:endParaRPr lang="ko-KR" altLang="en-US" sz="9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92E3FB-6B21-4C54-9306-47E0A674C5DC}"/>
                  </a:ext>
                </a:extLst>
              </p:cNvPr>
              <p:cNvSpPr txBox="1"/>
              <p:nvPr/>
            </p:nvSpPr>
            <p:spPr>
              <a:xfrm>
                <a:off x="2340686" y="5873886"/>
                <a:ext cx="8046863" cy="990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Web</a:t>
                </a:r>
                <a:r>
                  <a:rPr lang="ko-KR" altLang="en-US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에서 </a:t>
                </a:r>
                <a:r>
                  <a:rPr lang="en-US" altLang="ko-KR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Linux </a:t>
                </a:r>
                <a:r>
                  <a:rPr lang="ko-KR" altLang="en-US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터미널에 접근하여 실행하고 싶은 딥 러닝 파일을 실행함</a:t>
                </a:r>
                <a:endParaRPr lang="en-US" altLang="ko-KR" sz="9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  <a:sym typeface="Wingdings" panose="05000000000000000000" pitchFamily="2" charset="2"/>
                  </a:rPr>
                  <a:t> </a:t>
                </a:r>
                <a:r>
                  <a:rPr lang="ko-KR" altLang="en-US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  <a:sym typeface="Wingdings" panose="05000000000000000000" pitchFamily="2" charset="2"/>
                  </a:rPr>
                  <a:t>탄소 배출량이 적은 지역의 클라우드로 이동하여 딥 러닝 학습 실행</a:t>
                </a:r>
                <a:r>
                  <a:rPr lang="en-US" altLang="ko-KR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  <a:sym typeface="Wingdings" panose="05000000000000000000" pitchFamily="2" charset="2"/>
                  </a:rPr>
                  <a:t>!</a:t>
                </a:r>
                <a:endParaRPr lang="en-US" altLang="ko-KR" sz="9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endParaRPr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511DEA74-83B4-4A2C-B9B9-FAB2159B9CC4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852972" y="2206800"/>
                <a:ext cx="7054555" cy="360620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8A10F11-4FB6-4778-A526-32A08CB6FEE9}"/>
                  </a:ext>
                </a:extLst>
              </p:cNvPr>
              <p:cNvSpPr/>
              <p:nvPr/>
            </p:nvSpPr>
            <p:spPr>
              <a:xfrm>
                <a:off x="3719736" y="2456892"/>
                <a:ext cx="2196244" cy="21602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38E1BF-92ED-4080-BA96-4C05E37516A3}"/>
                </a:ext>
              </a:extLst>
            </p:cNvPr>
            <p:cNvGrpSpPr/>
            <p:nvPr/>
          </p:nvGrpSpPr>
          <p:grpSpPr>
            <a:xfrm>
              <a:off x="8218577" y="1988839"/>
              <a:ext cx="3867250" cy="2675273"/>
              <a:chOff x="1375121" y="1448780"/>
              <a:chExt cx="9689431" cy="543795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435D73-6BAA-4A7A-84F7-44EFFE66371C}"/>
                  </a:ext>
                </a:extLst>
              </p:cNvPr>
              <p:cNvSpPr/>
              <p:nvPr/>
            </p:nvSpPr>
            <p:spPr>
              <a:xfrm>
                <a:off x="1415480" y="1448780"/>
                <a:ext cx="9649072" cy="54379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844312-DB0E-4090-A705-A77796CFDBB8}"/>
                  </a:ext>
                </a:extLst>
              </p:cNvPr>
              <p:cNvSpPr/>
              <p:nvPr/>
            </p:nvSpPr>
            <p:spPr>
              <a:xfrm>
                <a:off x="1595500" y="1700808"/>
                <a:ext cx="154817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 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7ABD13A-57F5-43EE-AEBD-3B0518784286}"/>
                  </a:ext>
                </a:extLst>
              </p:cNvPr>
              <p:cNvSpPr/>
              <p:nvPr/>
            </p:nvSpPr>
            <p:spPr>
              <a:xfrm>
                <a:off x="1589324" y="1700808"/>
                <a:ext cx="1548172" cy="2880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버튼</a:t>
                </a:r>
                <a:r>
                  <a:rPr lang="en-US" altLang="ko-KR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1</a:t>
                </a:r>
                <a:endParaRPr lang="ko-KR" altLang="en-US" sz="9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3558440-6B88-4ED0-B931-20FE0D28172C}"/>
                  </a:ext>
                </a:extLst>
              </p:cNvPr>
              <p:cNvSpPr/>
              <p:nvPr/>
            </p:nvSpPr>
            <p:spPr>
              <a:xfrm>
                <a:off x="4171669" y="1700808"/>
                <a:ext cx="154817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버튼</a:t>
                </a:r>
                <a:r>
                  <a:rPr lang="en-US" altLang="ko-KR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2</a:t>
                </a:r>
                <a:endParaRPr lang="ko-KR" altLang="en-US" sz="9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ED7D875-9059-4CDE-8317-5E3EF98D68BE}"/>
                  </a:ext>
                </a:extLst>
              </p:cNvPr>
              <p:cNvSpPr/>
              <p:nvPr/>
            </p:nvSpPr>
            <p:spPr>
              <a:xfrm>
                <a:off x="6754014" y="1700808"/>
                <a:ext cx="1548172" cy="2880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버튼</a:t>
                </a:r>
                <a:r>
                  <a:rPr lang="en-US" altLang="ko-KR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3</a:t>
                </a:r>
                <a:endParaRPr lang="ko-KR" altLang="en-US" sz="9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32863C4-473C-4334-BE00-CFA63EB43F7A}"/>
                  </a:ext>
                </a:extLst>
              </p:cNvPr>
              <p:cNvSpPr/>
              <p:nvPr/>
            </p:nvSpPr>
            <p:spPr>
              <a:xfrm>
                <a:off x="9336360" y="1700808"/>
                <a:ext cx="1548172" cy="2880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버튼</a:t>
                </a:r>
                <a:r>
                  <a:rPr lang="en-US" altLang="ko-KR" sz="900" dirty="0"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4</a:t>
                </a:r>
                <a:endParaRPr lang="ko-KR" altLang="en-US" sz="9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endParaRPr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4F2DBA34-23F7-472A-B8C5-09BEDC449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58499" y="3216857"/>
                <a:ext cx="1726582" cy="1726582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70D9F512-C868-46BD-B859-7A640AF8D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32430" y="3216857"/>
                <a:ext cx="1741956" cy="1726809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8CE54A1C-1EAC-46EC-931A-62369AB7C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21735" y="3216857"/>
                <a:ext cx="1741955" cy="1741955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D242133-AD22-4AC8-9CBE-B98A42837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11039" y="3216857"/>
                <a:ext cx="1755184" cy="1760315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86B27FB4-D8CA-43B0-9902-7606F5B61C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75121" y="4834956"/>
                <a:ext cx="2919610" cy="2051774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85A5ADF-0505-40D8-862B-F7A0FC6E8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8935" y="5012693"/>
                <a:ext cx="6041660" cy="1835055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485C3A5C-49FE-4B4F-B422-2185B20ED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1320" y="2281189"/>
                <a:ext cx="3566469" cy="920576"/>
              </a:xfrm>
              <a:prstGeom prst="rect">
                <a:avLst/>
              </a:prstGeom>
            </p:spPr>
          </p:pic>
        </p:grp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B09059B-124F-448B-877F-B1E86DB9F3BC}"/>
              </a:ext>
            </a:extLst>
          </p:cNvPr>
          <p:cNvSpPr/>
          <p:nvPr/>
        </p:nvSpPr>
        <p:spPr>
          <a:xfrm>
            <a:off x="3073220" y="5007668"/>
            <a:ext cx="6045560" cy="17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solidFill>
                  <a:srgbClr val="002060"/>
                </a:solidFill>
                <a:latin typeface="Pretendard SemiBold"/>
                <a:ea typeface="Pretendard SemiBold"/>
              </a:rPr>
              <a:t>공통 </a:t>
            </a:r>
            <a:r>
              <a:rPr lang="en-US" altLang="ko-KR" dirty="0">
                <a:solidFill>
                  <a:srgbClr val="002060"/>
                </a:solidFill>
                <a:latin typeface="Pretendard SemiBold"/>
                <a:ea typeface="Pretendard SemiBold"/>
              </a:rPr>
              <a:t>: </a:t>
            </a:r>
            <a:r>
              <a:rPr lang="ko-KR" altLang="en-US" dirty="0">
                <a:solidFill>
                  <a:srgbClr val="002060"/>
                </a:solidFill>
                <a:latin typeface="Pretendard SemiBold"/>
                <a:ea typeface="Pretendard SemiBold"/>
              </a:rPr>
              <a:t>낮은 탄소배출량을 가지는 클라우드에서 </a:t>
            </a:r>
            <a:r>
              <a:rPr lang="en-US" altLang="ko-KR" dirty="0">
                <a:solidFill>
                  <a:srgbClr val="002060"/>
                </a:solidFill>
                <a:latin typeface="Pretendard SemiBold"/>
                <a:ea typeface="Pretendard SemiBold"/>
              </a:rPr>
              <a:t>AI </a:t>
            </a:r>
            <a:r>
              <a:rPr lang="ko-KR" altLang="en-US" dirty="0">
                <a:solidFill>
                  <a:srgbClr val="002060"/>
                </a:solidFill>
                <a:latin typeface="Pretendard SemiBold"/>
                <a:ea typeface="Pretendard SemiBold"/>
              </a:rPr>
              <a:t>학습</a:t>
            </a:r>
            <a:endParaRPr lang="en-US" altLang="ko-KR" dirty="0">
              <a:solidFill>
                <a:srgbClr val="002060"/>
              </a:solidFill>
              <a:latin typeface="Pretendard SemiBold"/>
              <a:ea typeface="Pretendard SemiBold"/>
            </a:endParaRPr>
          </a:p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highlight>
                  <a:srgbClr val="FFFF00"/>
                </a:highlight>
                <a:latin typeface="Pretendard SemiBold"/>
                <a:ea typeface="Pretendard SemiBold"/>
              </a:rPr>
              <a:t>차별화 </a:t>
            </a:r>
            <a:r>
              <a:rPr lang="en-US" altLang="ko-KR" dirty="0">
                <a:highlight>
                  <a:srgbClr val="FFFF00"/>
                </a:highlight>
                <a:latin typeface="Pretendard SemiBold"/>
                <a:ea typeface="Pretendard SemiBold"/>
              </a:rPr>
              <a:t>1) </a:t>
            </a:r>
            <a:r>
              <a:rPr lang="ko-KR" altLang="en-US" dirty="0">
                <a:highlight>
                  <a:srgbClr val="FFFF00"/>
                </a:highlight>
                <a:latin typeface="Pretendard SemiBold"/>
                <a:ea typeface="Pretendard SemiBold"/>
              </a:rPr>
              <a:t>멀티 클라우드 환경</a:t>
            </a:r>
            <a:endParaRPr lang="en-US" altLang="ko-KR" dirty="0">
              <a:highlight>
                <a:srgbClr val="FFFF00"/>
              </a:highlight>
              <a:latin typeface="Pretendard SemiBold"/>
              <a:ea typeface="Pretendard SemiBold"/>
            </a:endParaRPr>
          </a:p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highlight>
                  <a:srgbClr val="FFFF00"/>
                </a:highlight>
                <a:latin typeface="Pretendard SemiBold"/>
                <a:ea typeface="Pretendard SemiBold"/>
              </a:rPr>
              <a:t>차별화</a:t>
            </a:r>
            <a:r>
              <a:rPr lang="en-US" altLang="ko-KR" dirty="0">
                <a:highlight>
                  <a:srgbClr val="FFFF00"/>
                </a:highlight>
                <a:latin typeface="Pretendard SemiBold"/>
                <a:ea typeface="Pretendard SemiBold"/>
              </a:rPr>
              <a:t> 2) </a:t>
            </a:r>
            <a:r>
              <a:rPr lang="ko-KR" altLang="en-US" dirty="0">
                <a:highlight>
                  <a:srgbClr val="FFFF00"/>
                </a:highlight>
                <a:latin typeface="Pretendard SemiBold"/>
                <a:ea typeface="Pretendard SemiBold"/>
              </a:rPr>
              <a:t>하나의 컴퓨팅 환경이 여러 클라우드를 동시에 관리</a:t>
            </a:r>
            <a:endParaRPr lang="en-US" altLang="ko-KR" dirty="0">
              <a:highlight>
                <a:srgbClr val="FFFF00"/>
              </a:highlight>
              <a:latin typeface="Pretendard SemiBold"/>
              <a:ea typeface="Pretendard SemiBold"/>
            </a:endParaRPr>
          </a:p>
          <a:p>
            <a:pPr marL="171360" lvl="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latin typeface="Pretendard SemiBold"/>
                <a:ea typeface="Pretendard SemiBold"/>
              </a:rPr>
              <a:t>이를 통해</a:t>
            </a:r>
            <a:r>
              <a:rPr lang="en-US" altLang="ko-KR" dirty="0">
                <a:latin typeface="Pretendard SemiBold"/>
                <a:ea typeface="Pretendard SemiBold"/>
              </a:rPr>
              <a:t>, </a:t>
            </a:r>
            <a:r>
              <a:rPr lang="ko-KR" altLang="en-US" dirty="0">
                <a:latin typeface="Pretendard SemiBold"/>
                <a:ea typeface="Pretendard SemiBold"/>
              </a:rPr>
              <a:t>탄소배출량을 고려한 딥 러닝 학습 방법을 개발 중</a:t>
            </a:r>
            <a:endParaRPr lang="en-US" altLang="ko-KR" dirty="0">
              <a:latin typeface="Pretendard SemiBold"/>
              <a:ea typeface="Pretendar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2263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EAA60-01E9-4AD3-A0E5-AD632C5B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개발된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84044-6F95-43DF-9328-A4087C25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시연 영상 </a:t>
            </a:r>
            <a:r>
              <a:rPr lang="en-US" altLang="ko-KR" dirty="0"/>
              <a:t>(</a:t>
            </a:r>
            <a:r>
              <a:rPr lang="ko-KR" altLang="en-US" dirty="0"/>
              <a:t>일단 지금 개발한 거에서 조금씩 보여주기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어떤 내용인지</a:t>
            </a:r>
          </a:p>
        </p:txBody>
      </p:sp>
    </p:spTree>
    <p:extLst>
      <p:ext uri="{BB962C8B-B14F-4D97-AF65-F5344CB8AC3E}">
        <p14:creationId xmlns:p14="http://schemas.microsoft.com/office/powerpoint/2010/main" val="406911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C5E75-E984-4061-9A49-33A141EB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97895-6A27-43F0-8AE2-C4F9F791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탄소가 실질적으로 감소했는가 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앞으로 </a:t>
            </a:r>
            <a:r>
              <a:rPr lang="en-US" altLang="ko-KR" dirty="0"/>
              <a:t>(2</a:t>
            </a:r>
            <a:r>
              <a:rPr lang="ko-KR" altLang="en-US" dirty="0"/>
              <a:t>학기</a:t>
            </a:r>
            <a:r>
              <a:rPr lang="en-US" altLang="ko-KR" dirty="0"/>
              <a:t>) </a:t>
            </a:r>
            <a:r>
              <a:rPr lang="ko-KR" altLang="en-US" dirty="0"/>
              <a:t>어떤 방향으로 나아갈지</a:t>
            </a:r>
            <a:r>
              <a:rPr lang="en-US" altLang="ko-KR" dirty="0"/>
              <a:t>? (</a:t>
            </a:r>
            <a:r>
              <a:rPr lang="ko-KR" altLang="en-US" dirty="0"/>
              <a:t>향후연구방향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42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309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D2Coding</vt:lpstr>
      <vt:lpstr>Arial</vt:lpstr>
      <vt:lpstr>Pretendard Medium</vt:lpstr>
      <vt:lpstr>Pretendard SemiBold</vt:lpstr>
      <vt:lpstr>맑은 고딕</vt:lpstr>
      <vt:lpstr>Office 테마</vt:lpstr>
      <vt:lpstr>실증적SW개발프로젝트Ⅰ 03분반 기말발표</vt:lpstr>
      <vt:lpstr>문제정의서</vt:lpstr>
      <vt:lpstr>개발 목표 및 배경</vt:lpstr>
      <vt:lpstr>기존 연구와의 차별성</vt:lpstr>
      <vt:lpstr>기존 연구와의 차별성</vt:lpstr>
      <vt:lpstr>현재 개발된 내용</vt:lpstr>
      <vt:lpstr>실험결과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실증적SW개발프로젝트Ⅰ 03분반 기말발표</dc:title>
  <dc:creator>HAEYOON KOO</dc:creator>
  <cp:lastModifiedBy>HAEYOON KOO</cp:lastModifiedBy>
  <cp:revision>2</cp:revision>
  <dcterms:created xsi:type="dcterms:W3CDTF">2024-05-20T09:20:30Z</dcterms:created>
  <dcterms:modified xsi:type="dcterms:W3CDTF">2024-05-20T09:22:39Z</dcterms:modified>
</cp:coreProperties>
</file>