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5" r:id="rId4"/>
    <p:sldId id="276" r:id="rId5"/>
    <p:sldId id="278" r:id="rId6"/>
    <p:sldId id="279" r:id="rId7"/>
    <p:sldId id="280" r:id="rId8"/>
    <p:sldId id="287" r:id="rId9"/>
    <p:sldId id="288" r:id="rId10"/>
    <p:sldId id="289" r:id="rId11"/>
    <p:sldId id="286" r:id="rId12"/>
    <p:sldId id="291" r:id="rId13"/>
    <p:sldId id="292" r:id="rId14"/>
    <p:sldId id="282" r:id="rId15"/>
    <p:sldId id="283" r:id="rId16"/>
    <p:sldId id="290" r:id="rId17"/>
    <p:sldId id="284" r:id="rId18"/>
    <p:sldId id="293" r:id="rId19"/>
    <p:sldId id="294" r:id="rId20"/>
    <p:sldId id="261" r:id="rId21"/>
  </p:sldIdLst>
  <p:sldSz cx="12192000" cy="6858000"/>
  <p:notesSz cx="7105650" cy="10236200"/>
  <p:embeddedFontLst>
    <p:embeddedFont>
      <p:font typeface="Bauhaus 93" panose="04030905020B02020C02" pitchFamily="82" charset="0"/>
      <p:regular r:id="rId22"/>
    </p:embeddedFont>
    <p:embeddedFont>
      <p:font typeface="나눔스퀘어_ac" panose="020B0600000101010101" pitchFamily="50" charset="-127"/>
      <p:regular r:id="rId23"/>
    </p:embeddedFont>
    <p:embeddedFont>
      <p:font typeface="나눔스퀘어_ac Bold" panose="020B0600000101010101" pitchFamily="50" charset="-127"/>
      <p:bold r:id="rId24"/>
    </p:embeddedFont>
    <p:embeddedFont>
      <p:font typeface="나눔스퀘어_ac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E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4" autoAdjust="0"/>
    <p:restoredTop sz="94660"/>
  </p:normalViewPr>
  <p:slideViewPr>
    <p:cSldViewPr>
      <p:cViewPr varScale="1">
        <p:scale>
          <a:sx n="64" d="100"/>
          <a:sy n="64" d="100"/>
        </p:scale>
        <p:origin x="744" y="4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D28E1-8D82-3DBB-C885-60CB5CED7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223A7-3870-B620-E030-8E09C2A24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D9F95-CCAE-745C-0E02-27B05150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73C3C-165D-F01F-D798-42E630E8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12258-DDA4-817F-3AE3-8BE02947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9906B-7216-974D-D003-231A975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76A82-41C3-F929-959D-B31C9A84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CCE86-EAF4-F452-0018-F6F0552B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9B5E6-4936-0A4D-59E4-9C3399CC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F1BDB-D602-26DC-6C58-90BA1044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7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5445BB-2434-DB05-8DDF-9E0E89A6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F22B-1B4C-B568-CF3D-C37F1FBEE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71BDC-148E-B07E-4ECA-EDA932FC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4EE6C-B278-7DBF-17CF-5032C8AC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36F35-243A-EA81-3F52-4DA76CC9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6DCE6-90C7-F722-E38B-10E632FD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0CD79-05BE-8ACC-FB1D-17A986C1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33C0B-D1C1-012E-8871-99609B6E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70AA8-FA06-7D59-7275-9A3AD7C9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E8916E-6B88-FD2F-82F3-25962612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9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FB717-508E-3FDE-9612-A21D719C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0AF16-DBC2-AF3D-41CD-397AD863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55AEE-FE0B-4ACD-9A15-ECCE44CE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4F6EB-D8E8-5523-740E-49CB3169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B9890-0833-AD61-D242-6C4724F4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D77FA-A71B-452C-4A3F-06D2206F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9591F-05F1-726C-AF29-C2A0A2DE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A7B31-130B-38E4-39EC-19721C94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8F130-9F5A-A603-2742-AE56FB93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F0BC8-5693-3803-3AEA-B97FAC57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81948-6BB4-0F15-4A47-DC6F88C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45ADF-9FEB-2630-8F53-85E13BF9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1FA3D-1F4C-6857-F014-66310267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1099E-75E6-3038-D34F-4A7EE18D5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D88522-FC24-595B-52BE-1E5766AD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C3578B-3117-0972-A14F-105D2A76A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AA7C6C-CDE1-3623-6945-8076233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70E6C-1242-E54C-AB46-C636778A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290F51-B348-9C1D-89FD-B2DC2467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FD2D4-2E27-024E-CB3E-E704991A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78BBE3-178D-29F8-9FF4-6F392FEF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D04C5-1DF3-1FFB-DB14-9DAB0587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315A75-2245-B15A-4665-68C84B4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6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115ECE-F52C-66AC-8EA2-52AF7F4D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0010E8-F9CD-3A76-A5B3-AF136EF1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7D28B4-1498-80C7-073E-50EC0752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8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AAD62-E0F2-504C-4787-C3161D6E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55847-FA48-315E-E25F-F3ADC140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DDF728-3886-39B4-7C31-7084CA25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705F0-910C-64A0-AB14-8EBAEB59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FA3CE-6A11-87A5-110B-3159E0DA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5B135-60DB-368B-C846-45FB3590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C8AED-F479-3E34-2C16-8F353D2B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A2180B-EEC8-D269-398B-5E7DCD50E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B2CBD-3ACF-3FFA-F4EC-04D3861A3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3B405-BF66-3A4C-CC16-A34A6B48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15A48-2DEB-47BC-DE8B-A8DA3226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2D45B-CBE3-2EEA-C9CA-7265B1CA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7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8E5DCA-7C1B-D9F1-DFE3-72FA73BA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A8301-6313-A311-B381-03EEBC54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7FD4D-E326-8660-0235-7BB805FAE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BEB6-20E4-4503-BA1E-4E4B4D8AF061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A0DCB-A3B6-D5E0-CF6C-A12B5E3C7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4D2C5-8FB6-9F94-3AC3-2DA6DD72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DFF5-C801-464B-B786-01DC7E15D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6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545980-A657-C1DE-4201-F1ADF81A19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7362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3610F5-7A00-91CC-A1D2-B8EBA04A6D1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03406" y="976911"/>
            <a:ext cx="5185185" cy="4904178"/>
            <a:chOff x="3666902" y="886625"/>
            <a:chExt cx="5257800" cy="52578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3785CEC-CF2E-483C-E69E-D137A80330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66902" y="886625"/>
              <a:ext cx="5257800" cy="5257800"/>
            </a:xfrm>
            <a:prstGeom prst="ellipse">
              <a:avLst/>
            </a:prstGeom>
            <a:gradFill>
              <a:gsLst>
                <a:gs pos="0">
                  <a:srgbClr val="FBFBFB"/>
                </a:gs>
                <a:gs pos="95000">
                  <a:schemeClr val="bg1"/>
                </a:gs>
              </a:gsLst>
              <a:lin ang="10800000" scaled="1"/>
            </a:gradFill>
            <a:ln>
              <a:noFill/>
            </a:ln>
            <a:effectLst>
              <a:innerShdw blurRad="190500" dist="50800" dir="13500000">
                <a:schemeClr val="bg1">
                  <a:lumMod val="85000"/>
                  <a:alpha val="4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061E7CC0-5F7D-A3AD-617A-C3704E64505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63752" y="1083475"/>
              <a:ext cx="4864100" cy="4864100"/>
            </a:xfrm>
            <a:prstGeom prst="donut">
              <a:avLst>
                <a:gd name="adj" fmla="val 2641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38100" dir="5400000" algn="t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163643" y="1556792"/>
            <a:ext cx="7864710" cy="227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실증적</a:t>
            </a:r>
            <a:r>
              <a:rPr lang="en-US" altLang="ko-KR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SW</a:t>
            </a:r>
            <a:r>
              <a:rPr lang="ko-KR" altLang="en-US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개발 프로젝트 Ⅰ</a:t>
            </a:r>
          </a:p>
          <a:p>
            <a:pPr lvl="0" algn="ctr">
              <a:defRPr/>
            </a:pPr>
            <a:r>
              <a:rPr lang="en-US" altLang="ko-KR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03</a:t>
            </a:r>
            <a:r>
              <a:rPr lang="ko-KR" altLang="en-US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분반</a:t>
            </a:r>
          </a:p>
          <a:p>
            <a:pPr lvl="0" algn="ctr">
              <a:defRPr/>
            </a:pPr>
            <a:r>
              <a:rPr lang="ko-KR" altLang="en-US" sz="4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ExtraBold"/>
                <a:ea typeface="나눔스퀘어_ac ExtraBold"/>
              </a:rPr>
              <a:t>문제정의서 발표</a:t>
            </a:r>
          </a:p>
        </p:txBody>
      </p:sp>
      <p:sp>
        <p:nvSpPr>
          <p:cNvPr id="27" name="TextBox 11"/>
          <p:cNvSpPr txBox="1"/>
          <p:nvPr/>
        </p:nvSpPr>
        <p:spPr>
          <a:xfrm>
            <a:off x="4862862" y="4545124"/>
            <a:ext cx="2466276" cy="5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Team.</a:t>
            </a:r>
            <a:r>
              <a:rPr lang="ko-KR" altLang="en-US" sz="3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ExtraBold"/>
                <a:ea typeface="나눔스퀘어_ac ExtraBold"/>
              </a:rPr>
              <a:t>C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c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ExtraBold"/>
                <a:ea typeface="나눔스퀘어_ac ExtraBold"/>
              </a:rPr>
              <a:t>T</a:t>
            </a:r>
            <a:r>
              <a:rPr lang="en-US" altLang="ko-KR" sz="3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v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48A627-80AE-AC90-3D02-5B7B069621A9}"/>
              </a:ext>
            </a:extLst>
          </p:cNvPr>
          <p:cNvGrpSpPr/>
          <p:nvPr/>
        </p:nvGrpSpPr>
        <p:grpSpPr>
          <a:xfrm>
            <a:off x="704916" y="6032367"/>
            <a:ext cx="10782164" cy="400461"/>
            <a:chOff x="786444" y="5697478"/>
            <a:chExt cx="10815807" cy="400461"/>
          </a:xfrm>
        </p:grpSpPr>
        <p:sp>
          <p:nvSpPr>
            <p:cNvPr id="3" name="TextBox 11">
              <a:extLst>
                <a:ext uri="{FF2B5EF4-FFF2-40B4-BE49-F238E27FC236}">
                  <a16:creationId xmlns:a16="http://schemas.microsoft.com/office/drawing/2014/main" id="{D6952D91-D0F6-9401-D0D3-9B87D07C49D5}"/>
                </a:ext>
              </a:extLst>
            </p:cNvPr>
            <p:cNvSpPr txBox="1"/>
            <p:nvPr/>
          </p:nvSpPr>
          <p:spPr>
            <a:xfrm>
              <a:off x="786444" y="5728607"/>
              <a:ext cx="34061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컴퓨터공학과 </a:t>
              </a:r>
              <a:r>
                <a:rPr lang="en-US" altLang="ko-KR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∙ 2128194 ∙ </a:t>
              </a:r>
              <a:r>
                <a:rPr lang="ko-KR" altLang="en-US" dirty="0" err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구해윤</a:t>
              </a:r>
              <a:endPara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D051D6A5-A531-DCFF-2420-639E494E854B}"/>
                </a:ext>
              </a:extLst>
            </p:cNvPr>
            <p:cNvSpPr txBox="1"/>
            <p:nvPr/>
          </p:nvSpPr>
          <p:spPr>
            <a:xfrm>
              <a:off x="4494010" y="5719787"/>
              <a:ext cx="34061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컴퓨터공학과 </a:t>
              </a:r>
              <a:r>
                <a:rPr lang="en-US" altLang="ko-KR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∙ 1924057 ∙ </a:t>
              </a:r>
              <a:r>
                <a:rPr lang="ko-KR" altLang="en-US" dirty="0" err="1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손원석</a:t>
              </a:r>
              <a:endPara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6DA20071-58DD-BA25-D3E4-C188B6815224}"/>
                </a:ext>
              </a:extLst>
            </p:cNvPr>
            <p:cNvSpPr txBox="1"/>
            <p:nvPr/>
          </p:nvSpPr>
          <p:spPr>
            <a:xfrm>
              <a:off x="8196066" y="5697478"/>
              <a:ext cx="34061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컴퓨터공학과 </a:t>
              </a:r>
              <a:r>
                <a:rPr lang="en-US" altLang="ko-KR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∙ 1924073 ∙ </a:t>
              </a:r>
              <a:r>
                <a:rPr lang="ko-KR" altLang="en-US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최유현</a:t>
              </a:r>
              <a:endPara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8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09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FF2E814-1702-BC47-D393-4CE029F3CA86}"/>
              </a:ext>
            </a:extLst>
          </p:cNvPr>
          <p:cNvGrpSpPr/>
          <p:nvPr/>
        </p:nvGrpSpPr>
        <p:grpSpPr>
          <a:xfrm>
            <a:off x="2085487" y="1873972"/>
            <a:ext cx="8964000" cy="4320000"/>
            <a:chOff x="1375121" y="1448780"/>
            <a:chExt cx="9689431" cy="54379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34B062-E252-7D90-F7C0-E322747FBBAF}"/>
                </a:ext>
              </a:extLst>
            </p:cNvPr>
            <p:cNvSpPr/>
            <p:nvPr/>
          </p:nvSpPr>
          <p:spPr>
            <a:xfrm>
              <a:off x="1415480" y="1448780"/>
              <a:ext cx="9649072" cy="543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AC1A56-A06D-E634-130A-125EE0D53E01}"/>
                </a:ext>
              </a:extLst>
            </p:cNvPr>
            <p:cNvSpPr/>
            <p:nvPr/>
          </p:nvSpPr>
          <p:spPr>
            <a:xfrm>
              <a:off x="1595500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6B8937-1B14-D524-C8E9-38786E59E939}"/>
                </a:ext>
              </a:extLst>
            </p:cNvPr>
            <p:cNvSpPr/>
            <p:nvPr/>
          </p:nvSpPr>
          <p:spPr>
            <a:xfrm>
              <a:off x="158932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57DA87-BE72-2FF8-1FBD-DC412EF40059}"/>
                </a:ext>
              </a:extLst>
            </p:cNvPr>
            <p:cNvSpPr/>
            <p:nvPr/>
          </p:nvSpPr>
          <p:spPr>
            <a:xfrm>
              <a:off x="4171669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6B30A53-1F1F-C58C-2A67-E38B39446400}"/>
                </a:ext>
              </a:extLst>
            </p:cNvPr>
            <p:cNvSpPr/>
            <p:nvPr/>
          </p:nvSpPr>
          <p:spPr>
            <a:xfrm>
              <a:off x="675401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A6CD314-8261-3161-0E85-521CA2A9009A}"/>
                </a:ext>
              </a:extLst>
            </p:cNvPr>
            <p:cNvSpPr/>
            <p:nvPr/>
          </p:nvSpPr>
          <p:spPr>
            <a:xfrm>
              <a:off x="9336360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916729B-3A8C-965E-7F7C-0842CABCD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8499" y="3216857"/>
              <a:ext cx="1726582" cy="172658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BEEE960-D39D-8C9A-F0EE-3EE82973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2430" y="3216857"/>
              <a:ext cx="1741956" cy="172680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EA8F6B8-A935-099F-40EE-14B0EE12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1735" y="3216857"/>
              <a:ext cx="1741955" cy="174195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674F50F-BD4B-1AD6-D9FF-2D1C2901C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1039" y="3216857"/>
              <a:ext cx="1755184" cy="176031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FD934FC-BBFA-131D-7525-33C2B11FF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5121" y="4834956"/>
              <a:ext cx="2919610" cy="205177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DA9B537-846C-0FED-F658-E46081D0F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8935" y="5012693"/>
              <a:ext cx="6041660" cy="183505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0608DE4-AF0A-62EA-43D9-1A165B61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1320" y="2281189"/>
              <a:ext cx="3566469" cy="920576"/>
            </a:xfrm>
            <a:prstGeom prst="rect">
              <a:avLst/>
            </a:prstGeom>
          </p:spPr>
        </p:pic>
      </p:grpSp>
      <p:sp>
        <p:nvSpPr>
          <p:cNvPr id="31" name="가로 글상자 28">
            <a:extLst>
              <a:ext uri="{FF2B5EF4-FFF2-40B4-BE49-F238E27FC236}">
                <a16:creationId xmlns:a16="http://schemas.microsoft.com/office/drawing/2014/main" id="{89F47220-F3DE-A27D-8282-0C42ED12466D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3D447-6ABF-DDEF-3228-9ACFBE7C839D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03505BE2-963D-63BD-0880-5258D8C86A2D}"/>
              </a:ext>
            </a:extLst>
          </p:cNvPr>
          <p:cNvSpPr txBox="1"/>
          <p:nvPr/>
        </p:nvSpPr>
        <p:spPr>
          <a:xfrm>
            <a:off x="6975944" y="1402293"/>
            <a:ext cx="4162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현재 학습현황을 나타내는 페이지 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(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최종 목표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)</a:t>
            </a:r>
            <a:endParaRPr lang="en-US" altLang="ko-KR" dirty="0">
              <a:solidFill>
                <a:srgbClr val="FF0000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4828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10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347F3625-A202-84B7-B780-20F76FE9C904}"/>
              </a:ext>
            </a:extLst>
          </p:cNvPr>
          <p:cNvSpPr txBox="1"/>
          <p:nvPr/>
        </p:nvSpPr>
        <p:spPr>
          <a:xfrm>
            <a:off x="1817172" y="1916832"/>
            <a:ext cx="95006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시각화를 위한 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React + Flask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나라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추출된 몇 개만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실시간 탄소 배출량 시각화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학습에서 발생하는 탄소 배출량 시각화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학습으로 발생한 누적 탄소 배출량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국가별 </a:t>
            </a:r>
            <a:r>
              <a:rPr lang="en-US" altLang="ko-KR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 단위로 갱신되는 탄소 밀집도 및 전력 생산원</a:t>
            </a: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0206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defRPr/>
            </a:pPr>
            <a:endParaRPr lang="en-US" altLang="ko-KR" sz="2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ko-KR" altLang="en-US" sz="2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딥러닝 학습을 진행하기 위한 클라우드 서비스 및 인프라 기술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7CBC-74C9-1C9F-262D-15F0F258A7CF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45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요구사항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790A5B6-F8CC-CFB2-3E1A-8369C8F457FF}"/>
              </a:ext>
            </a:extLst>
          </p:cNvPr>
          <p:cNvSpPr txBox="1"/>
          <p:nvPr/>
        </p:nvSpPr>
        <p:spPr>
          <a:xfrm>
            <a:off x="2032066" y="1772816"/>
            <a:ext cx="9070842" cy="400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클라우드의 하드웨어 자원에 대한 정보 수집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학습에서 사용되는 하드웨어 전력 소비량에 대하여 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NoSQL(Firebase)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 모듈 개발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 진행에 따른 전력 소비량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 정보 수집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딥러닝 학습을 진행하기 위한 클라우드 서비스 및 인프라 기술</a:t>
            </a:r>
            <a:endParaRPr lang="en-US" altLang="ko-KR" sz="2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상용 클라우드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1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aws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구글 </a:t>
            </a:r>
            <a:r>
              <a:rPr lang="ko-KR" altLang="en-US" sz="21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애저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학습단계 관리 시스템 개발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6DF96-5969-2DB3-3B6A-D08CECCA251D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64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요구사항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790A5B6-F8CC-CFB2-3E1A-8369C8F457FF}"/>
              </a:ext>
            </a:extLst>
          </p:cNvPr>
          <p:cNvSpPr txBox="1"/>
          <p:nvPr/>
        </p:nvSpPr>
        <p:spPr>
          <a:xfrm>
            <a:off x="2032067" y="1412776"/>
            <a:ext cx="9070840" cy="489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학습의 세부정보 모니터링 및 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Front-end Framework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이용한 시각화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학습의 진행 정도 등</a:t>
            </a:r>
            <a:r>
              <a:rPr lang="en-US" altLang="ko-KR" sz="2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나라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추출된 몇 개만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실시간 탄소 배출량 시각화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학습에서 발생하는 탄소 배출량 시각화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학습으로 발생한 누적 탄소 배출량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</a:t>
            </a:r>
            <a:r>
              <a:rPr lang="en-US" altLang="ko-KR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단위로 갱신되는 탄소 밀집도 및 전력 생산원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학습의 진행 정도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 제어</a:t>
            </a:r>
            <a:endParaRPr lang="en-US" altLang="ko-KR" sz="21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E7007-AB7A-2B74-61FD-9FE9094ABA43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37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필요 기술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B4006E0B-BDCA-EDC5-A6BC-226625754EAF}"/>
              </a:ext>
            </a:extLst>
          </p:cNvPr>
          <p:cNvSpPr txBox="1"/>
          <p:nvPr/>
        </p:nvSpPr>
        <p:spPr>
          <a:xfrm>
            <a:off x="1704569" y="1260057"/>
            <a:ext cx="9725836" cy="493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대시보드 구현을 위한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Front-end Framework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Library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심화 지식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(e.g. React, Flask, etc..)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협업 툴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(GitHub Actions)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Linux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스크립트 작성 기술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 서비스 및 인프라 기술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(AWS, Google Cloud Platform, Azure)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배포 및 관리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NoSQL(Firebase, MongoDB)</a:t>
            </a:r>
          </a:p>
          <a:p>
            <a:pPr marL="457200" lvl="0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사용한 데이터 분석 및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Machine Learning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(Pandas, NumPy, scikit-learn, TensorFlow,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DAE05-387C-6AE9-6D13-70CA444CFDBF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83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관련 문헌조사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F7923C1-2D54-6C92-4C2A-7884577B1A47}"/>
              </a:ext>
            </a:extLst>
          </p:cNvPr>
          <p:cNvSpPr txBox="1"/>
          <p:nvPr/>
        </p:nvSpPr>
        <p:spPr>
          <a:xfrm>
            <a:off x="1617478" y="1786335"/>
            <a:ext cx="9900018" cy="3514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Greenhouse Gas concentrations hit record high. Again, WMO, 15 November 2023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온실가스 농도의 증가 및 기후 변화에 영향을 미친다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주장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Anthony, Lasse F. Wolff, Benjamin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Kanding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and Raghavendra Selvan. "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Carbontracker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Tracking and predicting the carbon footprint of training deep learning models."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arXiv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preprint arXiv:2007.03051 (2020).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학습과 관련된 탄소 배출량을 모니터링하고 추정하도록 설계된 시스템 소개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840D7-CB36-129B-57E2-FB41A7177518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85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관련 문헌조사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7F7923C1-2D54-6C92-4C2A-7884577B1A47}"/>
              </a:ext>
            </a:extLst>
          </p:cNvPr>
          <p:cNvSpPr txBox="1"/>
          <p:nvPr/>
        </p:nvSpPr>
        <p:spPr>
          <a:xfrm>
            <a:off x="1595500" y="2294811"/>
            <a:ext cx="9936022" cy="2972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Udara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Willhelm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Abeydeera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Lebunu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Hewage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Jayantha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Wadu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Mesthrige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and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Tharushi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Imalka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Samarasinghalage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"Global research on carbon emissions: A </a:t>
            </a:r>
            <a:r>
              <a:rPr lang="en-US" altLang="ko-KR" sz="2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scientometric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review." Sustainability 11.14 (2019): 3972.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배출에 대한 과학계량학적 검토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감소 및 완화를 위한 동기를 부여하기 위해 지구 기후 변화에 대한 관심을 강조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98DA8-37C3-B529-B54B-4324C798336E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42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3672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주차별</a:t>
            </a: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개발 계획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3DC790A-0928-1D46-ADC6-B321E07B6331}"/>
              </a:ext>
            </a:extLst>
          </p:cNvPr>
          <p:cNvSpPr/>
          <p:nvPr/>
        </p:nvSpPr>
        <p:spPr>
          <a:xfrm>
            <a:off x="1422400" y="3083675"/>
            <a:ext cx="1029022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95150B-A660-8558-A9C0-3D7B5186F90B}"/>
              </a:ext>
            </a:extLst>
          </p:cNvPr>
          <p:cNvSpPr txBox="1"/>
          <p:nvPr/>
        </p:nvSpPr>
        <p:spPr>
          <a:xfrm>
            <a:off x="1664073" y="4649848"/>
            <a:ext cx="4128692" cy="954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도메인 지식 학습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: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딥 러닝으로 발생하는 탄소 배출량 정보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논문 리뷰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프로세스 구체화 및 설계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12B360-5711-9965-A6E1-708B94BF75D8}"/>
              </a:ext>
            </a:extLst>
          </p:cNvPr>
          <p:cNvGrpSpPr/>
          <p:nvPr/>
        </p:nvGrpSpPr>
        <p:grpSpPr>
          <a:xfrm>
            <a:off x="2798626" y="3083675"/>
            <a:ext cx="1301201" cy="1277153"/>
            <a:chOff x="1660967" y="3573016"/>
            <a:chExt cx="1301201" cy="12771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FDA61-C300-FA46-0F6B-9600A284E809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4C91371-B8DC-6F88-D11A-1F4D061D5C0A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685B270B-75AD-D9C0-CDBE-4B2660431C42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EA98B154-1C26-1AC4-EC7C-64607AFBD5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4228E2D2-55BA-E2FF-EFA2-229F81BDEC8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25154-A1B8-DB20-26F0-E5655717841D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F087D-612E-D181-26FC-2514EA6DD564}"/>
              </a:ext>
            </a:extLst>
          </p:cNvPr>
          <p:cNvGrpSpPr/>
          <p:nvPr/>
        </p:nvGrpSpPr>
        <p:grpSpPr>
          <a:xfrm>
            <a:off x="5513970" y="1787531"/>
            <a:ext cx="1301201" cy="1277153"/>
            <a:chOff x="2779302" y="2295863"/>
            <a:chExt cx="1301201" cy="12771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47AA60-F501-01C8-0C2C-3435FE80F5F5}"/>
                </a:ext>
              </a:extLst>
            </p:cNvPr>
            <p:cNvGrpSpPr/>
            <p:nvPr/>
          </p:nvGrpSpPr>
          <p:grpSpPr>
            <a:xfrm rot="10800000">
              <a:off x="2779302" y="2295863"/>
              <a:ext cx="1301201" cy="1277153"/>
              <a:chOff x="1518435" y="3592007"/>
              <a:chExt cx="1409209" cy="1574607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FC5884FB-5780-E6CC-578B-7840553DC22B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9" name="Group 7">
                <a:extLst>
                  <a:ext uri="{FF2B5EF4-FFF2-40B4-BE49-F238E27FC236}">
                    <a16:creationId xmlns:a16="http://schemas.microsoft.com/office/drawing/2014/main" id="{33BCFDB6-980B-F697-7BC8-476E264A8E15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7E148EEC-0CA6-FCA1-3C8D-F5A2B3F38B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D8FA631D-2AB2-701E-010C-F1557A0A6111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FC4CE-75F1-EDD6-769C-826CFA85818D}"/>
                </a:ext>
              </a:extLst>
            </p:cNvPr>
            <p:cNvSpPr txBox="1"/>
            <p:nvPr/>
          </p:nvSpPr>
          <p:spPr>
            <a:xfrm>
              <a:off x="2972703" y="234888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8639058E-4E19-7287-C24F-5AB93ABCE336}"/>
              </a:ext>
            </a:extLst>
          </p:cNvPr>
          <p:cNvSpPr txBox="1"/>
          <p:nvPr/>
        </p:nvSpPr>
        <p:spPr>
          <a:xfrm>
            <a:off x="7253411" y="1088740"/>
            <a:ext cx="3887017" cy="1507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실험을 위한 딥 러닝 모델 개발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테스트를 진행할 </a:t>
            </a:r>
            <a:r>
              <a:rPr lang="en-US" altLang="ko-KR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VGGNet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구현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테스트를 진행할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BERT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구현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테스트를 진행할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ResNet50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중간발표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2B522-63A4-DE60-DC77-81DF3D2A62DB}"/>
              </a:ext>
            </a:extLst>
          </p:cNvPr>
          <p:cNvGrpSpPr/>
          <p:nvPr/>
        </p:nvGrpSpPr>
        <p:grpSpPr>
          <a:xfrm>
            <a:off x="8193612" y="3097729"/>
            <a:ext cx="1301201" cy="1277153"/>
            <a:chOff x="1660967" y="3573016"/>
            <a:chExt cx="1301201" cy="127715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F9175-68F2-71B4-52E9-468BD0998B9E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5BEAAE85-A48D-E33C-82D4-80508296DA97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7" name="Group 7">
                <a:extLst>
                  <a:ext uri="{FF2B5EF4-FFF2-40B4-BE49-F238E27FC236}">
                    <a16:creationId xmlns:a16="http://schemas.microsoft.com/office/drawing/2014/main" id="{C2585410-C407-5B87-132D-BFC2CCCAB6F0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D93FA54-49F5-876A-6826-97892DACDB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TextBox 9">
                  <a:extLst>
                    <a:ext uri="{FF2B5EF4-FFF2-40B4-BE49-F238E27FC236}">
                      <a16:creationId xmlns:a16="http://schemas.microsoft.com/office/drawing/2014/main" id="{9A945E6D-75F2-9E60-A7D0-5D11AEF11AD8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46F-1440-A126-03EC-8EF215B4E39C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5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41" name="TextBox 19">
            <a:extLst>
              <a:ext uri="{FF2B5EF4-FFF2-40B4-BE49-F238E27FC236}">
                <a16:creationId xmlns:a16="http://schemas.microsoft.com/office/drawing/2014/main" id="{3FCBF99D-DA23-A717-11A1-765DC226DAB2}"/>
              </a:ext>
            </a:extLst>
          </p:cNvPr>
          <p:cNvSpPr txBox="1"/>
          <p:nvPr/>
        </p:nvSpPr>
        <p:spPr>
          <a:xfrm>
            <a:off x="6276019" y="4555359"/>
            <a:ext cx="5136389" cy="17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 러닝 학습 진행에 따른 정보 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전력소비 탄소배출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NoSQL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저장 모듈 개발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NoSQL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 구축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 중 발생하는 전력 소비량 저장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학습 중 발생하는 탄소 배출량 저장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개발한 저장 모듈 테스트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109AB-E700-A71E-876F-B4B5FE4C7968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31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17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38870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주차별</a:t>
            </a: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개발 계획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3DC790A-0928-1D46-ADC6-B321E07B6331}"/>
              </a:ext>
            </a:extLst>
          </p:cNvPr>
          <p:cNvSpPr/>
          <p:nvPr/>
        </p:nvSpPr>
        <p:spPr>
          <a:xfrm>
            <a:off x="1422400" y="3173470"/>
            <a:ext cx="1029022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95150B-A660-8558-A9C0-3D7B5186F90B}"/>
              </a:ext>
            </a:extLst>
          </p:cNvPr>
          <p:cNvSpPr txBox="1"/>
          <p:nvPr/>
        </p:nvSpPr>
        <p:spPr>
          <a:xfrm>
            <a:off x="1664072" y="4739643"/>
            <a:ext cx="4251909" cy="1106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로컬 환경에서 딥 러닝 재현성을 위한 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마이그레이션 방법 개발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체크포인트 저장 및 재개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및 기말발표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12B360-5711-9965-A6E1-708B94BF75D8}"/>
              </a:ext>
            </a:extLst>
          </p:cNvPr>
          <p:cNvGrpSpPr/>
          <p:nvPr/>
        </p:nvGrpSpPr>
        <p:grpSpPr>
          <a:xfrm>
            <a:off x="2798626" y="3173470"/>
            <a:ext cx="1301201" cy="1277153"/>
            <a:chOff x="1660967" y="3573016"/>
            <a:chExt cx="1301201" cy="12771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FDA61-C300-FA46-0F6B-9600A284E809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4C91371-B8DC-6F88-D11A-1F4D061D5C0A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685B270B-75AD-D9C0-CDBE-4B2660431C42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EA98B154-1C26-1AC4-EC7C-64607AFBD5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4228E2D2-55BA-E2FF-EFA2-229F81BDEC8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25154-A1B8-DB20-26F0-E5655717841D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6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F087D-612E-D181-26FC-2514EA6DD564}"/>
              </a:ext>
            </a:extLst>
          </p:cNvPr>
          <p:cNvGrpSpPr/>
          <p:nvPr/>
        </p:nvGrpSpPr>
        <p:grpSpPr>
          <a:xfrm>
            <a:off x="4026458" y="1882547"/>
            <a:ext cx="1301201" cy="1277153"/>
            <a:chOff x="2779302" y="2295863"/>
            <a:chExt cx="1301201" cy="12771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47AA60-F501-01C8-0C2C-3435FE80F5F5}"/>
                </a:ext>
              </a:extLst>
            </p:cNvPr>
            <p:cNvGrpSpPr/>
            <p:nvPr/>
          </p:nvGrpSpPr>
          <p:grpSpPr>
            <a:xfrm rot="10800000">
              <a:off x="2779302" y="2295863"/>
              <a:ext cx="1301201" cy="1277153"/>
              <a:chOff x="1518435" y="3592007"/>
              <a:chExt cx="1409209" cy="1574607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FC5884FB-5780-E6CC-578B-7840553DC22B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9" name="Group 7">
                <a:extLst>
                  <a:ext uri="{FF2B5EF4-FFF2-40B4-BE49-F238E27FC236}">
                    <a16:creationId xmlns:a16="http://schemas.microsoft.com/office/drawing/2014/main" id="{33BCFDB6-980B-F697-7BC8-476E264A8E15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7E148EEC-0CA6-FCA1-3C8D-F5A2B3F38B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D8FA631D-2AB2-701E-010C-F1557A0A6111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FC4CE-75F1-EDD6-769C-826CFA85818D}"/>
                </a:ext>
              </a:extLst>
            </p:cNvPr>
            <p:cNvSpPr txBox="1"/>
            <p:nvPr/>
          </p:nvSpPr>
          <p:spPr>
            <a:xfrm>
              <a:off x="2972703" y="234888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7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8639058E-4E19-7287-C24F-5AB93ABCE336}"/>
              </a:ext>
            </a:extLst>
          </p:cNvPr>
          <p:cNvSpPr txBox="1"/>
          <p:nvPr/>
        </p:nvSpPr>
        <p:spPr>
          <a:xfrm>
            <a:off x="5327709" y="1376772"/>
            <a:ext cx="6128613" cy="1507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 환경에서의 마이그레이션 방법 테스트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en-US" altLang="ko-KR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aws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환경 구축 및 딥 러닝 마이그레이션 실험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Google Cloud Platform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 구축 및 딥 러닝 마이그레이션 실험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en-US" altLang="ko-KR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Azuer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환경 구축 및 </a:t>
            </a:r>
            <a:r>
              <a:rPr lang="ko-KR" altLang="en-US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딥 러닝 마이그레이션 실험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전반적인 개발상황 리뷰 후 보충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2B522-63A4-DE60-DC77-81DF3D2A62DB}"/>
              </a:ext>
            </a:extLst>
          </p:cNvPr>
          <p:cNvGrpSpPr/>
          <p:nvPr/>
        </p:nvGrpSpPr>
        <p:grpSpPr>
          <a:xfrm>
            <a:off x="8193612" y="3187524"/>
            <a:ext cx="1301201" cy="1277153"/>
            <a:chOff x="1660967" y="3573016"/>
            <a:chExt cx="1301201" cy="127715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F9175-68F2-71B4-52E9-468BD0998B9E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5BEAAE85-A48D-E33C-82D4-80508296DA97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7" name="Group 7">
                <a:extLst>
                  <a:ext uri="{FF2B5EF4-FFF2-40B4-BE49-F238E27FC236}">
                    <a16:creationId xmlns:a16="http://schemas.microsoft.com/office/drawing/2014/main" id="{C2585410-C407-5B87-132D-BFC2CCCAB6F0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D93FA54-49F5-876A-6826-97892DACDB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TextBox 9">
                  <a:extLst>
                    <a:ext uri="{FF2B5EF4-FFF2-40B4-BE49-F238E27FC236}">
                      <a16:creationId xmlns:a16="http://schemas.microsoft.com/office/drawing/2014/main" id="{9A945E6D-75F2-9E60-A7D0-5D11AEF11AD8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46F-1440-A126-03EC-8EF215B4E39C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8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41" name="TextBox 19">
            <a:extLst>
              <a:ext uri="{FF2B5EF4-FFF2-40B4-BE49-F238E27FC236}">
                <a16:creationId xmlns:a16="http://schemas.microsoft.com/office/drawing/2014/main" id="{3FCBF99D-DA23-A717-11A1-765DC226DAB2}"/>
              </a:ext>
            </a:extLst>
          </p:cNvPr>
          <p:cNvSpPr txBox="1"/>
          <p:nvPr/>
        </p:nvSpPr>
        <p:spPr>
          <a:xfrm>
            <a:off x="5818920" y="4742397"/>
            <a:ext cx="5915980" cy="1677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국가별 전력 생산자원에 따른 탄소배출량 정보를 </a:t>
            </a:r>
            <a:r>
              <a:rPr lang="en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r>
              <a:rPr lang="ko-KR" altLang="en-US" sz="16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활용해 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  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받아온 뒤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 러닝 마이그레이션 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국가별 탄소배출량 정보를 받아오는 모듈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 마이그레이션의 기준을 정하기 위한 관련 논문 리뷰 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딥 러닝 마이그레이션 기준 설계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defRPr/>
            </a:pP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8DB7-D2CE-5910-DD0F-E904422353BD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2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18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391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주차별</a:t>
            </a: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개발 계획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23DC790A-0928-1D46-ADC6-B321E07B6331}"/>
              </a:ext>
            </a:extLst>
          </p:cNvPr>
          <p:cNvSpPr/>
          <p:nvPr/>
        </p:nvSpPr>
        <p:spPr>
          <a:xfrm>
            <a:off x="1422400" y="3172355"/>
            <a:ext cx="10290224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95150B-A660-8558-A9C0-3D7B5186F90B}"/>
              </a:ext>
            </a:extLst>
          </p:cNvPr>
          <p:cNvSpPr txBox="1"/>
          <p:nvPr/>
        </p:nvSpPr>
        <p:spPr>
          <a:xfrm>
            <a:off x="1792721" y="4738528"/>
            <a:ext cx="4533013" cy="1430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국가별 전력 생산자원에 따른 탄소배출량 정보를 </a:t>
            </a:r>
            <a:r>
              <a:rPr lang="en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r>
              <a:rPr lang="ko-KR" altLang="en-US" sz="16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활용해 받아온 뒤</a:t>
            </a: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 러닝 마이그레이션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배출량에 따라 지역 별 위치한 클라우드로 딥러닝 마이그레이션 기법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개발한 기법 테스트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12B360-5711-9965-A6E1-708B94BF75D8}"/>
              </a:ext>
            </a:extLst>
          </p:cNvPr>
          <p:cNvGrpSpPr/>
          <p:nvPr/>
        </p:nvGrpSpPr>
        <p:grpSpPr>
          <a:xfrm>
            <a:off x="2798626" y="3172355"/>
            <a:ext cx="1301201" cy="1277153"/>
            <a:chOff x="1660967" y="3573016"/>
            <a:chExt cx="1301201" cy="127715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74FDA61-C300-FA46-0F6B-9600A284E809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8" name="AutoShape 3">
                <a:extLst>
                  <a:ext uri="{FF2B5EF4-FFF2-40B4-BE49-F238E27FC236}">
                    <a16:creationId xmlns:a16="http://schemas.microsoft.com/office/drawing/2014/main" id="{C4C91371-B8DC-6F88-D11A-1F4D061D5C0A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685B270B-75AD-D9C0-CDBE-4B2660431C42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" name="Freeform 8">
                  <a:extLst>
                    <a:ext uri="{FF2B5EF4-FFF2-40B4-BE49-F238E27FC236}">
                      <a16:creationId xmlns:a16="http://schemas.microsoft.com/office/drawing/2014/main" id="{EA98B154-1C26-1AC4-EC7C-64607AFBD5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4228E2D2-55BA-E2FF-EFA2-229F81BDEC8A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325154-A1B8-DB20-26F0-E5655717841D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9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3F087D-612E-D181-26FC-2514EA6DD564}"/>
              </a:ext>
            </a:extLst>
          </p:cNvPr>
          <p:cNvGrpSpPr/>
          <p:nvPr/>
        </p:nvGrpSpPr>
        <p:grpSpPr>
          <a:xfrm>
            <a:off x="4529698" y="1909256"/>
            <a:ext cx="1301201" cy="1277153"/>
            <a:chOff x="2779302" y="2295863"/>
            <a:chExt cx="1301201" cy="12771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47AA60-F501-01C8-0C2C-3435FE80F5F5}"/>
                </a:ext>
              </a:extLst>
            </p:cNvPr>
            <p:cNvGrpSpPr/>
            <p:nvPr/>
          </p:nvGrpSpPr>
          <p:grpSpPr>
            <a:xfrm rot="10800000">
              <a:off x="2779302" y="2295863"/>
              <a:ext cx="1301201" cy="1277153"/>
              <a:chOff x="1518435" y="3592007"/>
              <a:chExt cx="1409209" cy="1574607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FC5884FB-5780-E6CC-578B-7840553DC22B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9" name="Group 7">
                <a:extLst>
                  <a:ext uri="{FF2B5EF4-FFF2-40B4-BE49-F238E27FC236}">
                    <a16:creationId xmlns:a16="http://schemas.microsoft.com/office/drawing/2014/main" id="{33BCFDB6-980B-F697-7BC8-476E264A8E15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7E148EEC-0CA6-FCA1-3C8D-F5A2B3F38B5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TextBox 9">
                  <a:extLst>
                    <a:ext uri="{FF2B5EF4-FFF2-40B4-BE49-F238E27FC236}">
                      <a16:creationId xmlns:a16="http://schemas.microsoft.com/office/drawing/2014/main" id="{D8FA631D-2AB2-701E-010C-F1557A0A6111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FC4CE-75F1-EDD6-769C-826CFA85818D}"/>
                </a:ext>
              </a:extLst>
            </p:cNvPr>
            <p:cNvSpPr txBox="1"/>
            <p:nvPr/>
          </p:nvSpPr>
          <p:spPr>
            <a:xfrm>
              <a:off x="2972703" y="234888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10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32" name="TextBox 19">
            <a:extLst>
              <a:ext uri="{FF2B5EF4-FFF2-40B4-BE49-F238E27FC236}">
                <a16:creationId xmlns:a16="http://schemas.microsoft.com/office/drawing/2014/main" id="{8639058E-4E19-7287-C24F-5AB93ABCE336}"/>
              </a:ext>
            </a:extLst>
          </p:cNvPr>
          <p:cNvSpPr txBox="1"/>
          <p:nvPr/>
        </p:nvSpPr>
        <p:spPr>
          <a:xfrm>
            <a:off x="6024300" y="1448780"/>
            <a:ext cx="5472300" cy="1184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" altLang="ko-KR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Multi-</a:t>
            </a:r>
            <a:r>
              <a:rPr lang="ko-KR" altLang="en-US" sz="1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클라우드에서 옮기는 것에 대한 테스트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Bauhaus 93" panose="04030905020B02020C02" pitchFamily="82" charset="0"/>
                <a:ea typeface="나눔스퀘어_ac Bold" panose="020B0600000101010101" pitchFamily="50" charset="-127"/>
              </a:rPr>
              <a:t>∙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배출량에 따라 지역 별로 위치한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Multi-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클라우드로 딥러닝 마이그레이션 기법 개발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및 중간발표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82B522-63A4-DE60-DC77-81DF3D2A62DB}"/>
              </a:ext>
            </a:extLst>
          </p:cNvPr>
          <p:cNvGrpSpPr/>
          <p:nvPr/>
        </p:nvGrpSpPr>
        <p:grpSpPr>
          <a:xfrm>
            <a:off x="8193612" y="3186409"/>
            <a:ext cx="1301201" cy="1277153"/>
            <a:chOff x="1660967" y="3573016"/>
            <a:chExt cx="1301201" cy="127715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BF9175-68F2-71B4-52E9-468BD0998B9E}"/>
                </a:ext>
              </a:extLst>
            </p:cNvPr>
            <p:cNvGrpSpPr/>
            <p:nvPr/>
          </p:nvGrpSpPr>
          <p:grpSpPr>
            <a:xfrm>
              <a:off x="1660967" y="3573016"/>
              <a:ext cx="1301201" cy="1277153"/>
              <a:chOff x="1518435" y="3592007"/>
              <a:chExt cx="1409209" cy="1574607"/>
            </a:xfrm>
          </p:grpSpPr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5BEAAE85-A48D-E33C-82D4-80508296DA97}"/>
                  </a:ext>
                </a:extLst>
              </p:cNvPr>
              <p:cNvSpPr/>
              <p:nvPr/>
            </p:nvSpPr>
            <p:spPr>
              <a:xfrm>
                <a:off x="2243572" y="3592007"/>
                <a:ext cx="1" cy="1152127"/>
              </a:xfrm>
              <a:prstGeom prst="line">
                <a:avLst/>
              </a:prstGeom>
              <a:ln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7" name="Group 7">
                <a:extLst>
                  <a:ext uri="{FF2B5EF4-FFF2-40B4-BE49-F238E27FC236}">
                    <a16:creationId xmlns:a16="http://schemas.microsoft.com/office/drawing/2014/main" id="{C2585410-C407-5B87-132D-BFC2CCCAB6F0}"/>
                  </a:ext>
                </a:extLst>
              </p:cNvPr>
              <p:cNvGrpSpPr/>
              <p:nvPr/>
            </p:nvGrpSpPr>
            <p:grpSpPr>
              <a:xfrm>
                <a:off x="1518435" y="4539706"/>
                <a:ext cx="1409209" cy="626908"/>
                <a:chOff x="0" y="-9525"/>
                <a:chExt cx="812800" cy="26371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8" name="Freeform 8">
                  <a:extLst>
                    <a:ext uri="{FF2B5EF4-FFF2-40B4-BE49-F238E27FC236}">
                      <a16:creationId xmlns:a16="http://schemas.microsoft.com/office/drawing/2014/main" id="{9D93FA54-49F5-876A-6826-97892DACDB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2800" cy="19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195674">
                      <a:moveTo>
                        <a:pt x="0" y="0"/>
                      </a:moveTo>
                      <a:lnTo>
                        <a:pt x="812800" y="0"/>
                      </a:lnTo>
                      <a:lnTo>
                        <a:pt x="812800" y="195674"/>
                      </a:lnTo>
                      <a:lnTo>
                        <a:pt x="0" y="19567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9" name="TextBox 9">
                  <a:extLst>
                    <a:ext uri="{FF2B5EF4-FFF2-40B4-BE49-F238E27FC236}">
                      <a16:creationId xmlns:a16="http://schemas.microsoft.com/office/drawing/2014/main" id="{9A945E6D-75F2-9E60-A7D0-5D11AEF11AD8}"/>
                    </a:ext>
                  </a:extLst>
                </p:cNvPr>
                <p:cNvSpPr txBox="1"/>
                <p:nvPr/>
              </p:nvSpPr>
              <p:spPr>
                <a:xfrm>
                  <a:off x="0" y="-9525"/>
                  <a:ext cx="812800" cy="263715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txBody>
                <a:bodyPr lIns="50800" tIns="50800" rIns="50800" bIns="50800" rtlCol="0" anchor="t"/>
                <a:lstStyle/>
                <a:p>
                  <a:pPr algn="ctr">
                    <a:lnSpc>
                      <a:spcPts val="3960"/>
                    </a:lnSpc>
                    <a:spcBef>
                      <a:spcPct val="0"/>
                    </a:spcBef>
                  </a:pPr>
                  <a:endParaRPr lang="en-US" sz="2000" u="none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9446F-1440-A126-03EC-8EF215B4E39C}"/>
                </a:ext>
              </a:extLst>
            </p:cNvPr>
            <p:cNvSpPr txBox="1"/>
            <p:nvPr/>
          </p:nvSpPr>
          <p:spPr>
            <a:xfrm>
              <a:off x="1854367" y="44011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11</a:t>
              </a:r>
              <a:r>
                <a:rPr lang="ko-KR" altLang="en-US" sz="20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월</a:t>
              </a:r>
            </a:p>
          </p:txBody>
        </p:sp>
      </p:grpSp>
      <p:sp>
        <p:nvSpPr>
          <p:cNvPr id="41" name="TextBox 19">
            <a:extLst>
              <a:ext uri="{FF2B5EF4-FFF2-40B4-BE49-F238E27FC236}">
                <a16:creationId xmlns:a16="http://schemas.microsoft.com/office/drawing/2014/main" id="{3FCBF99D-DA23-A717-11A1-765DC226DAB2}"/>
              </a:ext>
            </a:extLst>
          </p:cNvPr>
          <p:cNvSpPr txBox="1"/>
          <p:nvPr/>
        </p:nvSpPr>
        <p:spPr>
          <a:xfrm>
            <a:off x="7506458" y="4738528"/>
            <a:ext cx="3025392" cy="1184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v"/>
              <a:defRPr/>
            </a:pPr>
            <a:r>
              <a:rPr lang="ko-KR" altLang="en-US" sz="16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도커화</a:t>
            </a:r>
            <a:endParaRPr lang="en-US" altLang="ko-KR" sz="16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26BE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도메인 지식 학습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Docker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도커화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  <a:endParaRPr lang="en-US" altLang="ko-KR" sz="1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기말발표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Fair Day (</a:t>
            </a:r>
            <a:r>
              <a:rPr lang="ko-KR" altLang="en-US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</a:t>
            </a:r>
            <a:r>
              <a:rPr lang="en-US" altLang="ko-KR" sz="1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8AB8E-A6E6-9D87-F03C-37CE0F11639F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76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5500" y="512676"/>
            <a:ext cx="7020780" cy="69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프로젝트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팀 개요 </a:t>
            </a:r>
            <a:r>
              <a:rPr lang="en-US" altLang="ko-KR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-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1)</a:t>
            </a:r>
            <a:r>
              <a:rPr lang="ko-KR" altLang="en-US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 팀명 소개</a:t>
            </a:r>
            <a:endParaRPr lang="ko-KR" altLang="en-US" sz="35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2927649" y="1520788"/>
            <a:ext cx="7308812" cy="1563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97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057B9"/>
                </a:solidFill>
                <a:latin typeface="나눔스퀘어_ac ExtraBold"/>
                <a:ea typeface="나눔스퀘어_ac ExtraBold"/>
              </a:rPr>
              <a:t>C    c    T    v</a:t>
            </a:r>
            <a:endParaRPr lang="en-US" altLang="ko-KR" sz="9700">
              <a:solidFill>
                <a:srgbClr val="3057B9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2531603" y="3871709"/>
            <a:ext cx="8172909" cy="64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C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arbon-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c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onsumption-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T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race-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V</a:t>
            </a:r>
            <a:r>
              <a:rPr lang="en-US" altLang="ko-KR" sz="36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isualize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2027547" y="5051403"/>
            <a:ext cx="9073008" cy="1128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‘CCTV</a:t>
            </a:r>
            <a:r>
              <a:rPr lang="ko-KR" altLang="en-US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처럼 탄소 추적 감시자의 역할을 하겠다</a:t>
            </a:r>
            <a:r>
              <a:rPr lang="en-US" altLang="ko-KR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는 </a:t>
            </a:r>
          </a:p>
          <a:p>
            <a:pPr lvl="0" algn="ctr">
              <a:defRPr/>
            </a:pPr>
            <a:r>
              <a:rPr lang="ko-KR" altLang="en-US" sz="3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중의적 의미를 포함</a:t>
            </a:r>
          </a:p>
        </p:txBody>
      </p:sp>
      <p:sp>
        <p:nvSpPr>
          <p:cNvPr id="30" name="가로 글상자 29"/>
          <p:cNvSpPr txBox="1"/>
          <p:nvPr/>
        </p:nvSpPr>
        <p:spPr>
          <a:xfrm>
            <a:off x="3035659" y="3501008"/>
            <a:ext cx="792089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탄소</a:t>
            </a:r>
            <a:endParaRPr lang="ko-KR" altLang="en-US" sz="21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51584" y="3212976"/>
            <a:ext cx="8496944" cy="1512168"/>
          </a:xfrm>
          <a:prstGeom prst="rect">
            <a:avLst/>
          </a:prstGeom>
          <a:noFill/>
          <a:ln w="190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5303911" y="3501008"/>
            <a:ext cx="972109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소비량</a:t>
            </a:r>
            <a:endParaRPr lang="ko-KR" altLang="en-US" sz="2100" dirty="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7536159" y="3501008"/>
            <a:ext cx="792089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추적</a:t>
            </a:r>
            <a:endParaRPr lang="ko-KR" altLang="en-US" sz="21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9156340" y="3501008"/>
            <a:ext cx="1080120" cy="41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"/>
                <a:ea typeface="나눔스퀘어_ac"/>
              </a:rPr>
              <a:t>시각화</a:t>
            </a:r>
            <a:endParaRPr lang="ko-KR" altLang="en-US" sz="2100">
              <a:solidFill>
                <a:schemeClr val="dk1"/>
              </a:solidFill>
              <a:latin typeface="나눔스퀘어_ac"/>
              <a:ea typeface="나눔스퀘어_ac"/>
            </a:endParaRPr>
          </a:p>
        </p:txBody>
      </p:sp>
    </p:spTree>
    <p:extLst>
      <p:ext uri="{BB962C8B-B14F-4D97-AF65-F5344CB8AC3E}">
        <p14:creationId xmlns:p14="http://schemas.microsoft.com/office/powerpoint/2010/main" val="310349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DF938E-9C1E-2A89-530A-9575EE13670C}"/>
              </a:ext>
            </a:extLst>
          </p:cNvPr>
          <p:cNvSpPr/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5C2853E-891F-6DC0-F4C8-5066EFEFCA51}"/>
              </a:ext>
            </a:extLst>
          </p:cNvPr>
          <p:cNvSpPr/>
          <p:nvPr/>
        </p:nvSpPr>
        <p:spPr>
          <a:xfrm>
            <a:off x="3467100" y="1310138"/>
            <a:ext cx="5257800" cy="4237720"/>
          </a:xfrm>
          <a:custGeom>
            <a:avLst/>
            <a:gdLst>
              <a:gd name="connsiteX0" fmla="*/ 1118796 w 5257800"/>
              <a:gd name="connsiteY0" fmla="*/ 0 h 4237720"/>
              <a:gd name="connsiteX1" fmla="*/ 4139005 w 5257800"/>
              <a:gd name="connsiteY1" fmla="*/ 0 h 4237720"/>
              <a:gd name="connsiteX2" fmla="*/ 4301125 w 5257800"/>
              <a:gd name="connsiteY2" fmla="*/ 121231 h 4237720"/>
              <a:gd name="connsiteX3" fmla="*/ 5257800 w 5257800"/>
              <a:gd name="connsiteY3" fmla="*/ 2149818 h 4237720"/>
              <a:gd name="connsiteX4" fmla="*/ 4301125 w 5257800"/>
              <a:gd name="connsiteY4" fmla="*/ 4178405 h 4237720"/>
              <a:gd name="connsiteX5" fmla="*/ 4221804 w 5257800"/>
              <a:gd name="connsiteY5" fmla="*/ 4237720 h 4237720"/>
              <a:gd name="connsiteX6" fmla="*/ 1035997 w 5257800"/>
              <a:gd name="connsiteY6" fmla="*/ 4237720 h 4237720"/>
              <a:gd name="connsiteX7" fmla="*/ 956676 w 5257800"/>
              <a:gd name="connsiteY7" fmla="*/ 4178405 h 4237720"/>
              <a:gd name="connsiteX8" fmla="*/ 0 w 5257800"/>
              <a:gd name="connsiteY8" fmla="*/ 2149818 h 4237720"/>
              <a:gd name="connsiteX9" fmla="*/ 956676 w 5257800"/>
              <a:gd name="connsiteY9" fmla="*/ 121231 h 42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57800" h="4237720">
                <a:moveTo>
                  <a:pt x="1118796" y="0"/>
                </a:moveTo>
                <a:lnTo>
                  <a:pt x="4139005" y="0"/>
                </a:lnTo>
                <a:lnTo>
                  <a:pt x="4301125" y="121231"/>
                </a:lnTo>
                <a:cubicBezTo>
                  <a:pt x="4885390" y="603410"/>
                  <a:pt x="5257800" y="1333124"/>
                  <a:pt x="5257800" y="2149818"/>
                </a:cubicBezTo>
                <a:cubicBezTo>
                  <a:pt x="5257800" y="2966513"/>
                  <a:pt x="4885390" y="3696226"/>
                  <a:pt x="4301125" y="4178405"/>
                </a:cubicBezTo>
                <a:lnTo>
                  <a:pt x="4221804" y="4237720"/>
                </a:lnTo>
                <a:lnTo>
                  <a:pt x="1035997" y="4237720"/>
                </a:lnTo>
                <a:lnTo>
                  <a:pt x="956676" y="4178405"/>
                </a:lnTo>
                <a:cubicBezTo>
                  <a:pt x="372410" y="3696226"/>
                  <a:pt x="0" y="2966513"/>
                  <a:pt x="0" y="2149818"/>
                </a:cubicBezTo>
                <a:cubicBezTo>
                  <a:pt x="0" y="1333124"/>
                  <a:pt x="372410" y="603410"/>
                  <a:pt x="956676" y="121231"/>
                </a:cubicBezTo>
                <a:close/>
              </a:path>
            </a:pathLst>
          </a:custGeom>
          <a:gradFill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</a:gradFill>
          <a:ln>
            <a:noFill/>
          </a:ln>
          <a:effectLst>
            <a:innerShdw blurRad="190500" dist="50800" dir="13500000">
              <a:schemeClr val="bg1">
                <a:lumMod val="85000"/>
                <a:alpha val="4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849B550-02FC-EAFF-B5BE-F93A2EA750C4}"/>
              </a:ext>
            </a:extLst>
          </p:cNvPr>
          <p:cNvSpPr/>
          <p:nvPr/>
        </p:nvSpPr>
        <p:spPr>
          <a:xfrm>
            <a:off x="3663950" y="1310138"/>
            <a:ext cx="4864100" cy="4237720"/>
          </a:xfrm>
          <a:custGeom>
            <a:avLst/>
            <a:gdLst>
              <a:gd name="connsiteX0" fmla="*/ 3254241 w 4864100"/>
              <a:gd name="connsiteY0" fmla="*/ 0 h 4237720"/>
              <a:gd name="connsiteX1" fmla="*/ 3567845 w 4864100"/>
              <a:gd name="connsiteY1" fmla="*/ 0 h 4237720"/>
              <a:gd name="connsiteX2" fmla="*/ 3591310 w 4864100"/>
              <a:gd name="connsiteY2" fmla="*/ 11303 h 4237720"/>
              <a:gd name="connsiteX3" fmla="*/ 4864100 w 4864100"/>
              <a:gd name="connsiteY3" fmla="*/ 2149818 h 4237720"/>
              <a:gd name="connsiteX4" fmla="*/ 3791832 w 4864100"/>
              <a:gd name="connsiteY4" fmla="*/ 4166512 h 4237720"/>
              <a:gd name="connsiteX5" fmla="*/ 3674621 w 4864100"/>
              <a:gd name="connsiteY5" fmla="*/ 4237720 h 4237720"/>
              <a:gd name="connsiteX6" fmla="*/ 3400660 w 4864100"/>
              <a:gd name="connsiteY6" fmla="*/ 4237720 h 4237720"/>
              <a:gd name="connsiteX7" fmla="*/ 3530078 w 4864100"/>
              <a:gd name="connsiteY7" fmla="*/ 4175376 h 4237720"/>
              <a:gd name="connsiteX8" fmla="*/ 4735639 w 4864100"/>
              <a:gd name="connsiteY8" fmla="*/ 2149818 h 4237720"/>
              <a:gd name="connsiteX9" fmla="*/ 3328711 w 4864100"/>
              <a:gd name="connsiteY9" fmla="*/ 27257 h 4237720"/>
              <a:gd name="connsiteX10" fmla="*/ 1296255 w 4864100"/>
              <a:gd name="connsiteY10" fmla="*/ 0 h 4237720"/>
              <a:gd name="connsiteX11" fmla="*/ 1609860 w 4864100"/>
              <a:gd name="connsiteY11" fmla="*/ 0 h 4237720"/>
              <a:gd name="connsiteX12" fmla="*/ 1535389 w 4864100"/>
              <a:gd name="connsiteY12" fmla="*/ 27257 h 4237720"/>
              <a:gd name="connsiteX13" fmla="*/ 128461 w 4864100"/>
              <a:gd name="connsiteY13" fmla="*/ 2149818 h 4237720"/>
              <a:gd name="connsiteX14" fmla="*/ 1334023 w 4864100"/>
              <a:gd name="connsiteY14" fmla="*/ 4175376 h 4237720"/>
              <a:gd name="connsiteX15" fmla="*/ 1463441 w 4864100"/>
              <a:gd name="connsiteY15" fmla="*/ 4237720 h 4237720"/>
              <a:gd name="connsiteX16" fmla="*/ 1189480 w 4864100"/>
              <a:gd name="connsiteY16" fmla="*/ 4237720 h 4237720"/>
              <a:gd name="connsiteX17" fmla="*/ 1072268 w 4864100"/>
              <a:gd name="connsiteY17" fmla="*/ 4166512 h 4237720"/>
              <a:gd name="connsiteX18" fmla="*/ 0 w 4864100"/>
              <a:gd name="connsiteY18" fmla="*/ 2149818 h 4237720"/>
              <a:gd name="connsiteX19" fmla="*/ 1272791 w 4864100"/>
              <a:gd name="connsiteY19" fmla="*/ 11303 h 42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64100" h="4237720">
                <a:moveTo>
                  <a:pt x="3254241" y="0"/>
                </a:moveTo>
                <a:lnTo>
                  <a:pt x="3567845" y="0"/>
                </a:lnTo>
                <a:lnTo>
                  <a:pt x="3591310" y="11303"/>
                </a:lnTo>
                <a:cubicBezTo>
                  <a:pt x="4349441" y="423145"/>
                  <a:pt x="4864100" y="1226379"/>
                  <a:pt x="4864100" y="2149818"/>
                </a:cubicBezTo>
                <a:cubicBezTo>
                  <a:pt x="4864100" y="2989308"/>
                  <a:pt x="4438762" y="3729455"/>
                  <a:pt x="3791832" y="4166512"/>
                </a:cubicBezTo>
                <a:lnTo>
                  <a:pt x="3674621" y="4237720"/>
                </a:lnTo>
                <a:lnTo>
                  <a:pt x="3400660" y="4237720"/>
                </a:lnTo>
                <a:lnTo>
                  <a:pt x="3530078" y="4175376"/>
                </a:lnTo>
                <a:cubicBezTo>
                  <a:pt x="4248164" y="3785288"/>
                  <a:pt x="4735639" y="3024481"/>
                  <a:pt x="4735639" y="2149818"/>
                </a:cubicBezTo>
                <a:cubicBezTo>
                  <a:pt x="4735639" y="1195640"/>
                  <a:pt x="4155504" y="376960"/>
                  <a:pt x="3328711" y="27257"/>
                </a:cubicBezTo>
                <a:close/>
                <a:moveTo>
                  <a:pt x="1296255" y="0"/>
                </a:moveTo>
                <a:lnTo>
                  <a:pt x="1609860" y="0"/>
                </a:lnTo>
                <a:lnTo>
                  <a:pt x="1535389" y="27257"/>
                </a:lnTo>
                <a:cubicBezTo>
                  <a:pt x="708597" y="376960"/>
                  <a:pt x="128461" y="1195640"/>
                  <a:pt x="128461" y="2149818"/>
                </a:cubicBezTo>
                <a:cubicBezTo>
                  <a:pt x="128461" y="3024481"/>
                  <a:pt x="615936" y="3785288"/>
                  <a:pt x="1334023" y="4175376"/>
                </a:cubicBezTo>
                <a:lnTo>
                  <a:pt x="1463441" y="4237720"/>
                </a:lnTo>
                <a:lnTo>
                  <a:pt x="1189480" y="4237720"/>
                </a:lnTo>
                <a:lnTo>
                  <a:pt x="1072268" y="4166512"/>
                </a:lnTo>
                <a:cubicBezTo>
                  <a:pt x="425338" y="3729455"/>
                  <a:pt x="0" y="2989308"/>
                  <a:pt x="0" y="2149818"/>
                </a:cubicBezTo>
                <a:cubicBezTo>
                  <a:pt x="0" y="1226379"/>
                  <a:pt x="514660" y="423145"/>
                  <a:pt x="1272791" y="113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606A3-E8A8-B4D2-6555-154095AC8702}"/>
              </a:ext>
            </a:extLst>
          </p:cNvPr>
          <p:cNvCxnSpPr>
            <a:cxnSpLocks/>
          </p:cNvCxnSpPr>
          <p:nvPr/>
        </p:nvCxnSpPr>
        <p:spPr>
          <a:xfrm flipV="1">
            <a:off x="832297" y="1310142"/>
            <a:ext cx="1048340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88F6A5-D3EC-C29D-B864-63B61633762C}"/>
              </a:ext>
            </a:extLst>
          </p:cNvPr>
          <p:cNvCxnSpPr>
            <a:cxnSpLocks/>
          </p:cNvCxnSpPr>
          <p:nvPr/>
        </p:nvCxnSpPr>
        <p:spPr>
          <a:xfrm flipV="1">
            <a:off x="832297" y="5547858"/>
            <a:ext cx="10483406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AB9269-29FF-BD8E-7ECD-C5DC411CA4F0}"/>
              </a:ext>
            </a:extLst>
          </p:cNvPr>
          <p:cNvSpPr txBox="1"/>
          <p:nvPr/>
        </p:nvSpPr>
        <p:spPr>
          <a:xfrm>
            <a:off x="4064986" y="2861645"/>
            <a:ext cx="4011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972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69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프로젝트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팀 개요 </a:t>
            </a:r>
            <a:r>
              <a:rPr lang="en-US" altLang="ko-KR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-</a:t>
            </a:r>
            <a:r>
              <a:rPr lang="ko-KR" altLang="en-US" sz="38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</a:t>
            </a:r>
            <a:r>
              <a:rPr lang="en-US" altLang="ko-KR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2)</a:t>
            </a:r>
            <a:r>
              <a:rPr lang="ko-KR" altLang="en-US" sz="35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ExtraBold"/>
                <a:ea typeface="나눔스퀘어_ac ExtraBold"/>
              </a:rPr>
              <a:t> 팀원 소개</a:t>
            </a:r>
            <a:endParaRPr lang="ko-KR" altLang="en-US" sz="35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7B7666-C0B0-8D82-C6C5-0992371A1B42}"/>
              </a:ext>
            </a:extLst>
          </p:cNvPr>
          <p:cNvGrpSpPr/>
          <p:nvPr/>
        </p:nvGrpSpPr>
        <p:grpSpPr>
          <a:xfrm>
            <a:off x="2320418" y="1988840"/>
            <a:ext cx="8420098" cy="2556284"/>
            <a:chOff x="2639616" y="2060848"/>
            <a:chExt cx="7668850" cy="255628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1B17AD0-EBEF-56EE-937D-4691EB94849A}"/>
                </a:ext>
              </a:extLst>
            </p:cNvPr>
            <p:cNvGrpSpPr/>
            <p:nvPr/>
          </p:nvGrpSpPr>
          <p:grpSpPr>
            <a:xfrm>
              <a:off x="2639616" y="2060848"/>
              <a:ext cx="7668850" cy="1764196"/>
              <a:chOff x="2135560" y="2132856"/>
              <a:chExt cx="8748972" cy="1944216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135560" y="2132856"/>
                <a:ext cx="1944216" cy="1944216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5537938" y="2132856"/>
                <a:ext cx="1944216" cy="1944216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8940316" y="2132856"/>
                <a:ext cx="1944216" cy="1944216"/>
              </a:xfrm>
              <a:prstGeom prst="rect">
                <a:avLst/>
              </a:prstGeom>
            </p:spPr>
          </p:pic>
        </p:grpSp>
        <p:sp>
          <p:nvSpPr>
            <p:cNvPr id="3" name="TextBox 11">
              <a:extLst>
                <a:ext uri="{FF2B5EF4-FFF2-40B4-BE49-F238E27FC236}">
                  <a16:creationId xmlns:a16="http://schemas.microsoft.com/office/drawing/2014/main" id="{51BF33F2-0BE8-EE38-C2DC-22A2764E793E}"/>
                </a:ext>
              </a:extLst>
            </p:cNvPr>
            <p:cNvSpPr txBox="1"/>
            <p:nvPr/>
          </p:nvSpPr>
          <p:spPr>
            <a:xfrm>
              <a:off x="2690621" y="4093912"/>
              <a:ext cx="16051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dist">
                <a:defRPr/>
              </a:pPr>
              <a:r>
                <a:rPr lang="ko-KR" altLang="en-US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구해윤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B0F5AD29-35E3-5F0C-4489-FD1A586933A0}"/>
                </a:ext>
              </a:extLst>
            </p:cNvPr>
            <p:cNvSpPr txBox="1"/>
            <p:nvPr/>
          </p:nvSpPr>
          <p:spPr>
            <a:xfrm>
              <a:off x="5671451" y="4093912"/>
              <a:ext cx="16051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dist">
                <a:defRPr/>
              </a:pPr>
              <a:r>
                <a:rPr lang="ko-KR" altLang="en-US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손원석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14B1744D-F628-09A8-0323-5BAB2FD9D8D4}"/>
                </a:ext>
              </a:extLst>
            </p:cNvPr>
            <p:cNvSpPr txBox="1"/>
            <p:nvPr/>
          </p:nvSpPr>
          <p:spPr>
            <a:xfrm>
              <a:off x="8652281" y="4093911"/>
              <a:ext cx="16051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dist">
                <a:defRPr/>
              </a:pPr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최유현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0FBD3CFD-D280-4DAD-55D4-9EB2B84DE632}"/>
                </a:ext>
              </a:extLst>
            </p:cNvPr>
            <p:cNvSpPr txBox="1"/>
            <p:nvPr/>
          </p:nvSpPr>
          <p:spPr>
            <a:xfrm>
              <a:off x="3077664" y="2354996"/>
              <a:ext cx="828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스퀘어_ac ExtraBold"/>
                  <a:ea typeface="나눔스퀘어_ac ExtraBold"/>
                </a:rPr>
                <a:t>팀장</a:t>
              </a:r>
              <a:endParaRPr lang="en-US" altLang="ko-KR" sz="2000" dirty="0">
                <a:solidFill>
                  <a:srgbClr val="FF0000"/>
                </a:solidFill>
                <a:latin typeface="나눔스퀘어_ac ExtraBold"/>
                <a:ea typeface="나눔스퀘어_ac ExtraBold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ADE0980E-98A8-55FF-0DDE-F8CFEC7DA4B3}"/>
                </a:ext>
              </a:extLst>
            </p:cNvPr>
            <p:cNvSpPr txBox="1"/>
            <p:nvPr/>
          </p:nvSpPr>
          <p:spPr>
            <a:xfrm>
              <a:off x="6059994" y="2354996"/>
              <a:ext cx="828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스퀘어_ac ExtraBold"/>
                  <a:ea typeface="나눔스퀘어_ac ExtraBold"/>
                </a:rPr>
                <a:t>팀원</a:t>
              </a:r>
              <a:endParaRPr lang="en-US" altLang="ko-KR" sz="2000" dirty="0">
                <a:solidFill>
                  <a:srgbClr val="002060"/>
                </a:solidFill>
                <a:latin typeface="나눔스퀘어_ac ExtraBold"/>
                <a:ea typeface="나눔스퀘어_ac ExtraBold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BBEFD1-02B2-2484-E466-BDA3C63E5064}"/>
                </a:ext>
              </a:extLst>
            </p:cNvPr>
            <p:cNvSpPr txBox="1"/>
            <p:nvPr/>
          </p:nvSpPr>
          <p:spPr>
            <a:xfrm>
              <a:off x="9040824" y="2354996"/>
              <a:ext cx="828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나눔스퀘어_ac ExtraBold"/>
                  <a:ea typeface="나눔스퀘어_ac ExtraBold"/>
                </a:rPr>
                <a:t>팀원</a:t>
              </a:r>
              <a:endParaRPr lang="en-US" altLang="ko-KR" sz="2000" dirty="0">
                <a:solidFill>
                  <a:srgbClr val="002060"/>
                </a:solidFill>
                <a:latin typeface="나눔스퀘어_ac ExtraBold"/>
                <a:ea typeface="나눔스퀘어_ac ExtraBold"/>
              </a:endParaRP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B377AC57-1706-543F-39D6-D2535C895FED}"/>
              </a:ext>
            </a:extLst>
          </p:cNvPr>
          <p:cNvSpPr txBox="1"/>
          <p:nvPr/>
        </p:nvSpPr>
        <p:spPr>
          <a:xfrm>
            <a:off x="8212695" y="4761147"/>
            <a:ext cx="3237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(React,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Xterm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Docker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담당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931239C1-DDF2-57A7-EE98-ED51D8E0E068}"/>
              </a:ext>
            </a:extLst>
          </p:cNvPr>
          <p:cNvSpPr txBox="1"/>
          <p:nvPr/>
        </p:nvSpPr>
        <p:spPr>
          <a:xfrm>
            <a:off x="1739516" y="4761148"/>
            <a:ext cx="3237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(Flask,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담당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Project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8542D83-C8CD-0A93-D6ED-D47C6B4A9152}"/>
              </a:ext>
            </a:extLst>
          </p:cNvPr>
          <p:cNvSpPr txBox="1"/>
          <p:nvPr/>
        </p:nvSpPr>
        <p:spPr>
          <a:xfrm>
            <a:off x="5126743" y="4761148"/>
            <a:ext cx="3237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(Flask,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PyTorch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담당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lvl="0" indent="-342900" 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Managing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275EE-6ED0-88A8-839E-A473F516F079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75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주제 소개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545D87-666F-FDBD-48A2-CEAA61C67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52423" y="733102"/>
            <a:ext cx="4259985" cy="561222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D6DC4A0-FFDA-9773-0F2D-FE0955228537}"/>
              </a:ext>
            </a:extLst>
          </p:cNvPr>
          <p:cNvGrpSpPr/>
          <p:nvPr/>
        </p:nvGrpSpPr>
        <p:grpSpPr>
          <a:xfrm>
            <a:off x="1651594" y="2293421"/>
            <a:ext cx="5256759" cy="1276690"/>
            <a:chOff x="1651594" y="1484784"/>
            <a:chExt cx="5256759" cy="1276690"/>
          </a:xfrm>
        </p:grpSpPr>
        <p:sp>
          <p:nvSpPr>
            <p:cNvPr id="2" name="가로 글상자 28">
              <a:extLst>
                <a:ext uri="{FF2B5EF4-FFF2-40B4-BE49-F238E27FC236}">
                  <a16:creationId xmlns:a16="http://schemas.microsoft.com/office/drawing/2014/main" id="{AAC6C2DB-35E3-73E5-59BB-D701A93319A1}"/>
                </a:ext>
              </a:extLst>
            </p:cNvPr>
            <p:cNvSpPr txBox="1"/>
            <p:nvPr/>
          </p:nvSpPr>
          <p:spPr>
            <a:xfrm>
              <a:off x="1651594" y="1700808"/>
              <a:ext cx="525675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분산 클라우드에서 </a:t>
              </a:r>
              <a:r>
                <a:rPr lang="en-US" altLang="ko-KR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AI </a:t>
              </a: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워크로드의 </a:t>
              </a:r>
              <a:endPara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endParaRPr>
            </a:p>
            <a:p>
              <a:pPr lvl="0" algn="ctr">
                <a:defRPr/>
              </a:pPr>
              <a:r>
                <a:rPr lang="ko-KR" altLang="en-US" sz="2400" dirty="0">
                  <a:ln w="9525"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dk1"/>
                  </a:solidFill>
                  <a:latin typeface="나눔스퀘어_ac Bold"/>
                  <a:ea typeface="나눔스퀘어_ac Bold"/>
                </a:rPr>
                <a:t>탄소 인지형 이동 및 추적 시스템 개발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E53788-54DA-4EAF-F65A-B5704EA9E5B4}"/>
                </a:ext>
              </a:extLst>
            </p:cNvPr>
            <p:cNvSpPr/>
            <p:nvPr/>
          </p:nvSpPr>
          <p:spPr>
            <a:xfrm>
              <a:off x="1666471" y="1484784"/>
              <a:ext cx="5241882" cy="1276690"/>
            </a:xfrm>
            <a:prstGeom prst="rect">
              <a:avLst/>
            </a:prstGeom>
            <a:noFill/>
            <a:ln w="190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8" name="가로 글상자 28">
            <a:extLst>
              <a:ext uri="{FF2B5EF4-FFF2-40B4-BE49-F238E27FC236}">
                <a16:creationId xmlns:a16="http://schemas.microsoft.com/office/drawing/2014/main" id="{420CEFD0-7A55-319F-105B-6D47EDDBEDAE}"/>
              </a:ext>
            </a:extLst>
          </p:cNvPr>
          <p:cNvSpPr txBox="1"/>
          <p:nvPr/>
        </p:nvSpPr>
        <p:spPr>
          <a:xfrm>
            <a:off x="1882064" y="4182179"/>
            <a:ext cx="4810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/>
                <a:ea typeface="나눔스퀘어_ac Bold"/>
              </a:rPr>
              <a:t>예상성과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/>
                <a:ea typeface="나눔스퀘어_ac Bold"/>
              </a:rPr>
              <a:t>: 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AI </a:t>
            </a: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워크로드의 이동 및 추적 모니터링 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WebApp (</a:t>
            </a: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시각화</a:t>
            </a:r>
            <a:r>
              <a:rPr lang="en-US" altLang="ko-KR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949E8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sz="24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dk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D4C83-C693-FE03-F436-2772A64E0306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1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개발배경 및 필요성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B0FD8A-193C-FA5F-5B25-C8E32466DDF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172573" y="1459906"/>
            <a:ext cx="8789828" cy="3348000"/>
            <a:chOff x="1919456" y="1454632"/>
            <a:chExt cx="8789828" cy="334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587242E-EB56-F427-8E34-4553D604368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9456" y="1454632"/>
              <a:ext cx="3960000" cy="33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4" descr="미국 메인대 기후변화연구소가 미 국립환경예측센터(NCEP)의 지구 평균 기온 데이터를 분석한 그래프. 전날 지구 평균 기온이 섭씨 17.23도로 1979년 관측 이래 가장 높게 나타났다. 메인대 기후변화연구소 홈페이지 캡처">
              <a:extLst>
                <a:ext uri="{FF2B5EF4-FFF2-40B4-BE49-F238E27FC236}">
                  <a16:creationId xmlns:a16="http://schemas.microsoft.com/office/drawing/2014/main" id="{7ECEAD35-B67A-5414-C6CB-DACA442015B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284" y="1454632"/>
              <a:ext cx="3960000" cy="33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23">
            <a:extLst>
              <a:ext uri="{FF2B5EF4-FFF2-40B4-BE49-F238E27FC236}">
                <a16:creationId xmlns:a16="http://schemas.microsoft.com/office/drawing/2014/main" id="{B69B6178-B0EB-04BA-3B66-FDF44057ED27}"/>
              </a:ext>
            </a:extLst>
          </p:cNvPr>
          <p:cNvSpPr txBox="1"/>
          <p:nvPr/>
        </p:nvSpPr>
        <p:spPr>
          <a:xfrm>
            <a:off x="2570184" y="4941168"/>
            <a:ext cx="7994606" cy="143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 세계 온실가스 배출량은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매년 증가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하고 있는 추세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지구는 산업화 이전 대비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기온의 상승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극단적인 날씨 변화</a:t>
            </a:r>
            <a:r>
              <a:rPr lang="ko-KR" altLang="en-US" sz="2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보임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결과적으로 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탄소배출량 절감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의무가 아닌 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</a:t>
            </a:r>
            <a:r>
              <a:rPr lang="ko-KR" altLang="en-US" sz="2000" b="1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</a:t>
            </a:r>
            <a:endParaRPr lang="en-US" altLang="ko-KR" sz="20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593AB-0087-CFCF-A926-C64278B8F6E9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4FEE63-C344-2FD7-E074-0264009FD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401" y="1174827"/>
            <a:ext cx="1290463" cy="159617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CA53CD46-E0E7-04BF-7C42-96AD9DDB75CE}"/>
              </a:ext>
            </a:extLst>
          </p:cNvPr>
          <p:cNvSpPr txBox="1"/>
          <p:nvPr/>
        </p:nvSpPr>
        <p:spPr>
          <a:xfrm>
            <a:off x="9184300" y="1811427"/>
            <a:ext cx="16702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2023</a:t>
            </a:r>
            <a:r>
              <a:rPr lang="ko-KR" altLang="en-US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년 기온 증가 그래프 </a:t>
            </a:r>
            <a:r>
              <a:rPr lang="en-US" altLang="ko-KR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(6</a:t>
            </a:r>
            <a:r>
              <a:rPr lang="ko-KR" altLang="en-US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월</a:t>
            </a:r>
            <a:r>
              <a:rPr lang="en-US" altLang="ko-KR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 </a:t>
            </a:r>
            <a:r>
              <a:rPr lang="ko-KR" altLang="en-US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기준</a:t>
            </a:r>
            <a:r>
              <a:rPr lang="en-US" altLang="ko-KR" sz="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)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DBED33-4FB3-9D9D-6C8E-BEC3F6446684}"/>
              </a:ext>
            </a:extLst>
          </p:cNvPr>
          <p:cNvSpPr/>
          <p:nvPr/>
        </p:nvSpPr>
        <p:spPr>
          <a:xfrm>
            <a:off x="8982401" y="1844824"/>
            <a:ext cx="245947" cy="2075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51D90876-A202-3C41-09AC-5C6E11B67D54}"/>
              </a:ext>
            </a:extLst>
          </p:cNvPr>
          <p:cNvSpPr txBox="1"/>
          <p:nvPr/>
        </p:nvSpPr>
        <p:spPr>
          <a:xfrm>
            <a:off x="8646243" y="926471"/>
            <a:ext cx="2304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1979</a:t>
            </a:r>
            <a:r>
              <a:rPr lang="ko-KR" altLang="en-US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년 </a:t>
            </a:r>
            <a:r>
              <a:rPr lang="en-US" altLang="ko-KR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1</a:t>
            </a:r>
            <a:r>
              <a:rPr lang="ko-KR" altLang="en-US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월 </a:t>
            </a:r>
            <a:r>
              <a:rPr lang="en-US" altLang="ko-KR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~ 2023</a:t>
            </a:r>
            <a:r>
              <a:rPr lang="ko-KR" altLang="en-US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년 </a:t>
            </a:r>
            <a:r>
              <a:rPr lang="en-US" altLang="ko-KR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6</a:t>
            </a:r>
            <a:r>
              <a:rPr lang="ko-KR" altLang="en-US" sz="12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/>
                <a:ea typeface="나눔스퀘어_ac ExtraBold"/>
              </a:rPr>
              <a:t>월까지의 연간 기온상승 그래프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2277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500" y="512676"/>
            <a:ext cx="7020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개발배경 및 필요성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579697E9-7EAB-B92D-25E7-2D442881345D}"/>
              </a:ext>
            </a:extLst>
          </p:cNvPr>
          <p:cNvSpPr txBox="1"/>
          <p:nvPr/>
        </p:nvSpPr>
        <p:spPr>
          <a:xfrm>
            <a:off x="2597684" y="4797152"/>
            <a:ext cx="7844322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최근 유행하고 있는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 러닝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학습 시 약 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7,200 MWh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많은 에너지를 소비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하는데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태양광 발전시설 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34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개소에서 연간 생산하는 전력량과 동일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</a:t>
            </a: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인공지능 시장의 규모가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세계적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급증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하고 있는 추세</a:t>
            </a:r>
            <a:endParaRPr lang="en-US" altLang="ko-KR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탄소 배출량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지금보다 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증가</a:t>
            </a:r>
            <a:r>
              <a:rPr lang="ko-KR" altLang="en-US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할 것으로 예상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FC9668-300E-07B5-1363-C4A528F8FEB7}"/>
              </a:ext>
            </a:extLst>
          </p:cNvPr>
          <p:cNvGrpSpPr/>
          <p:nvPr/>
        </p:nvGrpSpPr>
        <p:grpSpPr>
          <a:xfrm>
            <a:off x="2751223" y="1340768"/>
            <a:ext cx="7632528" cy="2925070"/>
            <a:chOff x="1906475" y="1496888"/>
            <a:chExt cx="8863218" cy="33480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051D24F-0DB8-A6FA-C62B-FCB93AC13E81}"/>
                </a:ext>
              </a:extLst>
            </p:cNvPr>
            <p:cNvPicPr>
              <a:picLocks/>
            </p:cNvPicPr>
            <p:nvPr/>
          </p:nvPicPr>
          <p:blipFill rotWithShape="1">
            <a:blip r:embed="rId2"/>
            <a:srcRect l="-485" t="1" r="-1"/>
            <a:stretch/>
          </p:blipFill>
          <p:spPr>
            <a:xfrm>
              <a:off x="1906475" y="1496889"/>
              <a:ext cx="3960000" cy="33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8874CFE-A198-906C-74D4-E24CBF04C884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2001" t="8988" r="-1"/>
            <a:stretch/>
          </p:blipFill>
          <p:spPr>
            <a:xfrm>
              <a:off x="6809693" y="1496888"/>
              <a:ext cx="3960000" cy="334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19D7F6A-EB3C-EA67-35A7-4E8AD4B9A5F4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93A5C4-FE57-9A01-8A5C-FFFF57594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05" y="4403021"/>
            <a:ext cx="8734565" cy="43696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6378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06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1BB991-3976-0209-EBEB-27155AE76393}"/>
              </a:ext>
            </a:extLst>
          </p:cNvPr>
          <p:cNvGrpSpPr/>
          <p:nvPr/>
        </p:nvGrpSpPr>
        <p:grpSpPr>
          <a:xfrm>
            <a:off x="2099571" y="1880828"/>
            <a:ext cx="8964981" cy="4320000"/>
            <a:chOff x="1415480" y="1448780"/>
            <a:chExt cx="9649072" cy="54379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CAE2C6-963D-C747-89E7-6BE85C958AB3}"/>
                </a:ext>
              </a:extLst>
            </p:cNvPr>
            <p:cNvSpPr/>
            <p:nvPr/>
          </p:nvSpPr>
          <p:spPr>
            <a:xfrm>
              <a:off x="1415480" y="1448780"/>
              <a:ext cx="9649072" cy="543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E90729-B686-BCC2-7BFF-3405CAF61985}"/>
                </a:ext>
              </a:extLst>
            </p:cNvPr>
            <p:cNvSpPr/>
            <p:nvPr/>
          </p:nvSpPr>
          <p:spPr>
            <a:xfrm>
              <a:off x="1595500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790FE3-6BE1-1A88-0365-E27F49519809}"/>
                </a:ext>
              </a:extLst>
            </p:cNvPr>
            <p:cNvSpPr/>
            <p:nvPr/>
          </p:nvSpPr>
          <p:spPr>
            <a:xfrm>
              <a:off x="1589324" y="1700808"/>
              <a:ext cx="1548172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251B72-3649-AB7A-22C7-1164B453DDCA}"/>
                </a:ext>
              </a:extLst>
            </p:cNvPr>
            <p:cNvSpPr/>
            <p:nvPr/>
          </p:nvSpPr>
          <p:spPr>
            <a:xfrm>
              <a:off x="4171669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DB27D8-1B0E-8D9A-8C62-4CB13E339BB8}"/>
                </a:ext>
              </a:extLst>
            </p:cNvPr>
            <p:cNvSpPr/>
            <p:nvPr/>
          </p:nvSpPr>
          <p:spPr>
            <a:xfrm>
              <a:off x="675401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C1AD76-5341-3CE3-2637-5E5F7ED5D5AB}"/>
                </a:ext>
              </a:extLst>
            </p:cNvPr>
            <p:cNvSpPr/>
            <p:nvPr/>
          </p:nvSpPr>
          <p:spPr>
            <a:xfrm>
              <a:off x="9336360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36E4EB-690D-2BDC-D407-523B2B21B9E8}"/>
                </a:ext>
              </a:extLst>
            </p:cNvPr>
            <p:cNvSpPr txBox="1"/>
            <p:nvPr/>
          </p:nvSpPr>
          <p:spPr>
            <a:xfrm>
              <a:off x="4825583" y="6401641"/>
              <a:ext cx="3228425" cy="464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현재의 탄소 배출량 정보 시각화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077FA46-AA9F-9292-4682-238B34400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1842" y="2205198"/>
              <a:ext cx="5216348" cy="411307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655D0AD-4C6E-0244-99CF-28C16A81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084" y="4797152"/>
              <a:ext cx="293437" cy="29343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D874763-0ECC-4423-BFE0-8BCF519C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831" y="2965008"/>
              <a:ext cx="3328704" cy="1920406"/>
            </a:xfrm>
            <a:prstGeom prst="rect">
              <a:avLst/>
            </a:prstGeom>
          </p:spPr>
        </p:pic>
      </p:grpSp>
      <p:sp>
        <p:nvSpPr>
          <p:cNvPr id="21" name="가로 글상자 28">
            <a:extLst>
              <a:ext uri="{FF2B5EF4-FFF2-40B4-BE49-F238E27FC236}">
                <a16:creationId xmlns:a16="http://schemas.microsoft.com/office/drawing/2014/main" id="{51ADD665-6F55-9EBD-9FDA-77BD9F1B8BBC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1EA38-A3AB-3009-A222-FAF712E07244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2B773496-F95E-AC87-270C-865238044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575" y="5107580"/>
            <a:ext cx="2205728" cy="7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6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07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7F4990D-8A1E-368C-235F-E1824962B6FF}"/>
              </a:ext>
            </a:extLst>
          </p:cNvPr>
          <p:cNvGrpSpPr/>
          <p:nvPr/>
        </p:nvGrpSpPr>
        <p:grpSpPr>
          <a:xfrm>
            <a:off x="2086904" y="1899885"/>
            <a:ext cx="9180552" cy="4320000"/>
            <a:chOff x="1415479" y="1448780"/>
            <a:chExt cx="9951456" cy="538153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9DA1BC-E662-D46A-FE84-7E7FBFBA7AE3}"/>
                </a:ext>
              </a:extLst>
            </p:cNvPr>
            <p:cNvSpPr/>
            <p:nvPr/>
          </p:nvSpPr>
          <p:spPr>
            <a:xfrm>
              <a:off x="1415479" y="1448780"/>
              <a:ext cx="9775471" cy="53815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86A7419-6C92-215C-4398-32B57C47EC7F}"/>
                </a:ext>
              </a:extLst>
            </p:cNvPr>
            <p:cNvSpPr/>
            <p:nvPr/>
          </p:nvSpPr>
          <p:spPr>
            <a:xfrm>
              <a:off x="1595500" y="1698193"/>
              <a:ext cx="1548172" cy="285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7A6B8D-8C7A-52EA-4FD5-6089240D20FB}"/>
                </a:ext>
              </a:extLst>
            </p:cNvPr>
            <p:cNvSpPr/>
            <p:nvPr/>
          </p:nvSpPr>
          <p:spPr>
            <a:xfrm>
              <a:off x="1589324" y="1698193"/>
              <a:ext cx="1548172" cy="285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5CF36C5-5817-9E9C-6CC7-FF469E929AB8}"/>
                </a:ext>
              </a:extLst>
            </p:cNvPr>
            <p:cNvSpPr/>
            <p:nvPr/>
          </p:nvSpPr>
          <p:spPr>
            <a:xfrm>
              <a:off x="4171669" y="1698193"/>
              <a:ext cx="1548172" cy="285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4A5F9E-F000-0E3D-0EC2-5A7A3AD3264F}"/>
                </a:ext>
              </a:extLst>
            </p:cNvPr>
            <p:cNvSpPr/>
            <p:nvPr/>
          </p:nvSpPr>
          <p:spPr>
            <a:xfrm>
              <a:off x="6754014" y="1698193"/>
              <a:ext cx="1548172" cy="285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40A13D-3BCF-A37E-DB1E-99B0BD650465}"/>
                </a:ext>
              </a:extLst>
            </p:cNvPr>
            <p:cNvSpPr/>
            <p:nvPr/>
          </p:nvSpPr>
          <p:spPr>
            <a:xfrm>
              <a:off x="9336360" y="1698193"/>
              <a:ext cx="1548172" cy="2850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24DDA4-39E7-0B5A-4836-84B18FA2940B}"/>
                </a:ext>
              </a:extLst>
            </p:cNvPr>
            <p:cNvSpPr txBox="1"/>
            <p:nvPr/>
          </p:nvSpPr>
          <p:spPr>
            <a:xfrm>
              <a:off x="2756122" y="6239584"/>
              <a:ext cx="8610813" cy="460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Web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에서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Linux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터미널에 접근하여 실행하고 싶은 딥 러닝 파일을 실행함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FC4EAF8-EEFD-D155-6FE5-9D475D4C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972" y="2197350"/>
              <a:ext cx="7054555" cy="39115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</p:pic>
      </p:grpSp>
      <p:sp>
        <p:nvSpPr>
          <p:cNvPr id="28" name="가로 글상자 28">
            <a:extLst>
              <a:ext uri="{FF2B5EF4-FFF2-40B4-BE49-F238E27FC236}">
                <a16:creationId xmlns:a16="http://schemas.microsoft.com/office/drawing/2014/main" id="{7C6E4CDB-401F-54E0-279C-E10B4906643B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75F60-9AB1-8E44-CFC1-3B9F4E4046E9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8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>
            <a:spLocks noSelect="1"/>
          </p:cNvSpPr>
          <p:nvPr/>
        </p:nvSpPr>
        <p:spPr>
          <a:xfrm>
            <a:off x="495299" y="278606"/>
            <a:ext cx="11217275" cy="6300788"/>
          </a:xfrm>
          <a:prstGeom prst="roundRect">
            <a:avLst>
              <a:gd name="adj" fmla="val 3666"/>
            </a:avLst>
          </a:prstGeom>
          <a:gradFill flip="none" rotWithShape="1">
            <a:gsLst>
              <a:gs pos="0">
                <a:srgbClr val="FBFBFB"/>
              </a:gs>
              <a:gs pos="9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190500" sx="102000" sy="102000" algn="ctr" rotWithShape="0">
              <a:srgbClr val="B3C3EF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2297" y="616404"/>
            <a:ext cx="4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/>
                <a:ea typeface="나눔스퀘어_ac ExtraBold"/>
              </a:rPr>
              <a:t>08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422400" y="664029"/>
            <a:ext cx="0" cy="55299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5499" y="512676"/>
            <a:ext cx="99010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개발 목표 </a:t>
            </a:r>
            <a:r>
              <a:rPr lang="en-US" altLang="ko-KR" sz="40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–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AI</a:t>
            </a:r>
            <a:r>
              <a:rPr lang="ko-KR" altLang="en-US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 워크로드의 이동 및 추적 모니터링 </a:t>
            </a:r>
            <a:r>
              <a:rPr lang="en-US" altLang="ko-KR" sz="28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26BEA"/>
                </a:solidFill>
                <a:latin typeface="나눔스퀘어_ac ExtraBold"/>
                <a:ea typeface="나눔스퀘어_ac ExtraBold"/>
              </a:rPr>
              <a:t>WebApp </a:t>
            </a:r>
            <a:endParaRPr lang="ko-KR" altLang="en-US" sz="3500" dirty="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FEFAFE-D88E-07C8-C871-59005A94EC44}"/>
              </a:ext>
            </a:extLst>
          </p:cNvPr>
          <p:cNvGrpSpPr/>
          <p:nvPr/>
        </p:nvGrpSpPr>
        <p:grpSpPr>
          <a:xfrm>
            <a:off x="2085487" y="1953316"/>
            <a:ext cx="8964000" cy="4320000"/>
            <a:chOff x="1415480" y="1448780"/>
            <a:chExt cx="9649072" cy="54379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A3111D-FA71-9A19-7030-7E505DF37199}"/>
                </a:ext>
              </a:extLst>
            </p:cNvPr>
            <p:cNvSpPr/>
            <p:nvPr/>
          </p:nvSpPr>
          <p:spPr>
            <a:xfrm>
              <a:off x="1415480" y="1448780"/>
              <a:ext cx="9649072" cy="5437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6ED924-70AE-C94A-E3C8-5E86112336D1}"/>
                </a:ext>
              </a:extLst>
            </p:cNvPr>
            <p:cNvSpPr/>
            <p:nvPr/>
          </p:nvSpPr>
          <p:spPr>
            <a:xfrm>
              <a:off x="1595500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F44C04-251A-8D74-2748-B0E140EDE9F4}"/>
                </a:ext>
              </a:extLst>
            </p:cNvPr>
            <p:cNvSpPr/>
            <p:nvPr/>
          </p:nvSpPr>
          <p:spPr>
            <a:xfrm>
              <a:off x="158932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FA5B34-8B4F-0E02-02F5-07B24030A20C}"/>
                </a:ext>
              </a:extLst>
            </p:cNvPr>
            <p:cNvSpPr/>
            <p:nvPr/>
          </p:nvSpPr>
          <p:spPr>
            <a:xfrm>
              <a:off x="4171669" y="1700808"/>
              <a:ext cx="154817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버튼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5EEBA4-DEEB-10BB-E92A-6312AC68132A}"/>
                </a:ext>
              </a:extLst>
            </p:cNvPr>
            <p:cNvSpPr/>
            <p:nvPr/>
          </p:nvSpPr>
          <p:spPr>
            <a:xfrm>
              <a:off x="6754014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BB2F19-B5EC-CD59-2495-DDF23FA8992E}"/>
                </a:ext>
              </a:extLst>
            </p:cNvPr>
            <p:cNvSpPr/>
            <p:nvPr/>
          </p:nvSpPr>
          <p:spPr>
            <a:xfrm>
              <a:off x="9336360" y="1700808"/>
              <a:ext cx="154817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버튼</a:t>
              </a:r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92DA95-6690-BC47-2F2E-F21169A00CDE}"/>
                </a:ext>
              </a:extLst>
            </p:cNvPr>
            <p:cNvSpPr txBox="1"/>
            <p:nvPr/>
          </p:nvSpPr>
          <p:spPr>
            <a:xfrm>
              <a:off x="2837669" y="5943072"/>
              <a:ext cx="7254593" cy="813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Web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에서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Linux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터미널에 접근하여 실행하고 싶은 딥 러닝 파일을 실행함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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탄소 배출량이 적은 지역의 클라우드로 이동하여 딥 러닝 학습 실행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!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0E414EA-B44A-D5FA-262E-223EDFA350F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2972" y="2206800"/>
              <a:ext cx="7054555" cy="36062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F40E96E-7E49-08EE-CCB7-079EF0745B97}"/>
                </a:ext>
              </a:extLst>
            </p:cNvPr>
            <p:cNvSpPr/>
            <p:nvPr/>
          </p:nvSpPr>
          <p:spPr>
            <a:xfrm>
              <a:off x="3719736" y="2456892"/>
              <a:ext cx="2196244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가로 글상자 28">
            <a:extLst>
              <a:ext uri="{FF2B5EF4-FFF2-40B4-BE49-F238E27FC236}">
                <a16:creationId xmlns:a16="http://schemas.microsoft.com/office/drawing/2014/main" id="{05D48EE8-7C3F-A5EE-3704-91A4E3E7CE27}"/>
              </a:ext>
            </a:extLst>
          </p:cNvPr>
          <p:cNvSpPr txBox="1"/>
          <p:nvPr/>
        </p:nvSpPr>
        <p:spPr>
          <a:xfrm>
            <a:off x="1595499" y="1323299"/>
            <a:ext cx="3151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dk1"/>
                </a:solidFill>
                <a:latin typeface="나눔스퀘어_ac Bold"/>
                <a:ea typeface="나눔스퀘어_ac Bold"/>
              </a:rPr>
              <a:t>최종 구현된 화면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F243A-A7C2-8D0E-DD23-4A1C6E12C900}"/>
              </a:ext>
            </a:extLst>
          </p:cNvPr>
          <p:cNvSpPr txBox="1"/>
          <p:nvPr/>
        </p:nvSpPr>
        <p:spPr>
          <a:xfrm>
            <a:off x="795946" y="5985284"/>
            <a:ext cx="53117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dirty="0" err="1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638EE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CcTv</a:t>
            </a:r>
            <a:endParaRPr lang="en-US" altLang="ko-KR" sz="1200" dirty="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638EE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89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1143</Words>
  <Application>Microsoft Office PowerPoint</Application>
  <PresentationFormat>와이드스크린</PresentationFormat>
  <Paragraphs>206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나눔스퀘어_ac Bold</vt:lpstr>
      <vt:lpstr>Bauhaus 93</vt:lpstr>
      <vt:lpstr>나눔스퀘어_ac</vt:lpstr>
      <vt:lpstr>나눔스퀘어_ac ExtraBold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yoonsangrim</dc:creator>
  <cp:lastModifiedBy>KOOHAEYOON</cp:lastModifiedBy>
  <cp:revision>160</cp:revision>
  <dcterms:created xsi:type="dcterms:W3CDTF">2023-12-01T01:25:07Z</dcterms:created>
  <dcterms:modified xsi:type="dcterms:W3CDTF">2024-03-24T12:56:05Z</dcterms:modified>
  <cp:version/>
</cp:coreProperties>
</file>