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5" r:id="rId4"/>
    <p:sldId id="276" r:id="rId5"/>
    <p:sldId id="278" r:id="rId6"/>
    <p:sldId id="279" r:id="rId7"/>
    <p:sldId id="280" r:id="rId8"/>
    <p:sldId id="287" r:id="rId9"/>
    <p:sldId id="288" r:id="rId10"/>
    <p:sldId id="289" r:id="rId11"/>
    <p:sldId id="286" r:id="rId12"/>
    <p:sldId id="291" r:id="rId13"/>
    <p:sldId id="292" r:id="rId14"/>
    <p:sldId id="282" r:id="rId15"/>
    <p:sldId id="283" r:id="rId16"/>
    <p:sldId id="290" r:id="rId17"/>
    <p:sldId id="284" r:id="rId18"/>
    <p:sldId id="293" r:id="rId19"/>
    <p:sldId id="294" r:id="rId20"/>
    <p:sldId id="261" r:id="rId21"/>
  </p:sldIdLst>
  <p:sldSz cx="12192000" cy="6858000"/>
  <p:notesSz cx="7105650" cy="10236200"/>
  <p:embeddedFontLst>
    <p:embeddedFont>
      <p:font typeface="Bauhaus 93" panose="04030905020B02020C02" pitchFamily="82" charset="0"/>
      <p:regular r:id="rId22"/>
    </p:embeddedFont>
    <p:embeddedFont>
      <p:font typeface="나눔스퀘어_ac" panose="020B0600000101010101" pitchFamily="50" charset="-127"/>
      <p:regular r:id="rId23"/>
    </p:embeddedFont>
    <p:embeddedFont>
      <p:font typeface="나눔스퀘어_ac 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4" autoAdjust="0"/>
    <p:restoredTop sz="94660"/>
  </p:normalViewPr>
  <p:slideViewPr>
    <p:cSldViewPr>
      <p:cViewPr varScale="1">
        <p:scale>
          <a:sx n="64" d="100"/>
          <a:sy n="64" d="100"/>
        </p:scale>
        <p:origin x="744" y="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D28E1-8D82-3DBB-C885-60CB5CED7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223A7-3870-B620-E030-8E09C2A24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9F95-CCAE-745C-0E02-27B0515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73C3C-165D-F01F-D798-42E630E8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12258-DDA4-817F-3AE3-8BE0294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906B-7216-974D-D003-231A975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76A82-41C3-F929-959D-B31C9A84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CE86-EAF4-F452-0018-F6F0552B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9B5E6-4936-0A4D-59E4-9C3399C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F1BDB-D602-26DC-6C58-90BA1044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7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5445BB-2434-DB05-8DDF-9E0E89A6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F22B-1B4C-B568-CF3D-C37F1FBE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1BDC-148E-B07E-4ECA-EDA932FC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EE6C-B278-7DBF-17CF-5032C8A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6F35-243A-EA81-3F52-4DA76CC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6DCE6-90C7-F722-E38B-10E632FD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0CD79-05BE-8ACC-FB1D-17A986C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3C0B-D1C1-012E-8871-99609B6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0AA8-FA06-7D59-7275-9A3AD7C9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916E-6B88-FD2F-82F3-25962612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B717-508E-3FDE-9612-A21D719C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0AF16-DBC2-AF3D-41CD-397AD863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55AEE-FE0B-4ACD-9A15-ECCE44C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4F6EB-D8E8-5523-740E-49CB3169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B9890-0833-AD61-D242-6C4724F4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77FA-A71B-452C-4A3F-06D2206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591F-05F1-726C-AF29-C2A0A2DE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A7B31-130B-38E4-39EC-19721C94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8F130-9F5A-A603-2742-AE56FB93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0BC8-5693-3803-3AEA-B97FAC57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81948-6BB4-0F15-4A47-DC6F88C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5ADF-9FEB-2630-8F53-85E13BF9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FA3D-1F4C-6857-F014-66310267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1099E-75E6-3038-D34F-4A7EE18D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88522-FC24-595B-52BE-1E5766AD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3578B-3117-0972-A14F-105D2A76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A7C6C-CDE1-3623-6945-8076233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70E6C-1242-E54C-AB46-C636778A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90F51-B348-9C1D-89FD-B2DC2467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D2D4-2E27-024E-CB3E-E704991A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8BBE3-178D-29F8-9FF4-6F392FE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D04C5-1DF3-1FFB-DB14-9DAB058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15A75-2245-B15A-4665-68C84B4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15ECE-F52C-66AC-8EA2-52AF7F4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010E8-F9CD-3A76-A5B3-AF136EF1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28B4-1498-80C7-073E-50EC075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AD62-E0F2-504C-4787-C3161D6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55847-FA48-315E-E25F-F3ADC140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DF728-3886-39B4-7C31-7084CA25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705F0-910C-64A0-AB14-8EBAEB59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FA3CE-6A11-87A5-110B-3159E0D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B135-60DB-368B-C846-45FB3590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8AED-F479-3E34-2C16-8F353D2B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2180B-EEC8-D269-398B-5E7DCD50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B2CBD-3ACF-3FFA-F4EC-04D3861A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B405-BF66-3A4C-CC16-A34A6B4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15A48-2DEB-47BC-DE8B-A8DA322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2D45B-CBE3-2EEA-C9CA-7265B1C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E5DCA-7C1B-D9F1-DFE3-72FA73B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8301-6313-A311-B381-03EEBC54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7FD4D-E326-8660-0235-7BB805FA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BEB6-20E4-4503-BA1E-4E4B4D8AF0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A0DCB-A3B6-D5E0-CF6C-A12B5E3C7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4D2C5-8FB6-9F94-3AC3-2DA6DD72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545980-A657-C1DE-4201-F1ADF81A19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7362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3610F5-7A00-91CC-A1D2-B8EBA04A6D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3406" y="976911"/>
            <a:ext cx="5185185" cy="4904178"/>
            <a:chOff x="3666902" y="886625"/>
            <a:chExt cx="5257800" cy="52578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785CEC-CF2E-483C-E69E-D137A8033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66902" y="886625"/>
              <a:ext cx="5257800" cy="5257800"/>
            </a:xfrm>
            <a:prstGeom prst="ellipse">
              <a:avLst/>
            </a:prstGeom>
            <a:gradFill>
              <a:gsLst>
                <a:gs pos="0">
                  <a:srgbClr val="FBFBFB"/>
                </a:gs>
                <a:gs pos="95000">
                  <a:schemeClr val="bg1"/>
                </a:gs>
              </a:gsLst>
              <a:lin ang="10800000" scaled="1"/>
            </a:gradFill>
            <a:ln>
              <a:noFill/>
            </a:ln>
            <a:effectLst>
              <a:innerShdw blurRad="190500" dist="50800" dir="13500000">
                <a:schemeClr val="bg1">
                  <a:lumMod val="85000"/>
                  <a:alpha val="4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061E7CC0-5F7D-A3AD-617A-C3704E6450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752" y="1083475"/>
              <a:ext cx="4864100" cy="4864100"/>
            </a:xfrm>
            <a:prstGeom prst="donut">
              <a:avLst>
                <a:gd name="adj" fmla="val 264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63643" y="1556792"/>
            <a:ext cx="7864710" cy="227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실증적</a:t>
            </a:r>
            <a:r>
              <a:rPr lang="en-US" altLang="ko-KR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SW</a:t>
            </a: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개발 프로젝트 Ⅰ</a:t>
            </a:r>
          </a:p>
          <a:p>
            <a:pPr lvl="0" algn="ctr">
              <a:defRPr/>
            </a:pPr>
            <a:r>
              <a:rPr lang="en-US" altLang="ko-KR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03</a:t>
            </a: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분반</a:t>
            </a:r>
          </a:p>
          <a:p>
            <a:pPr lvl="0" algn="ctr">
              <a:defRPr/>
            </a:pP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문제정의서 발표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4862862" y="4545124"/>
            <a:ext cx="2466276" cy="5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Team.</a:t>
            </a:r>
            <a:r>
              <a:rPr lang="ko-KR" altLang="en-US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T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v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478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09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F2E814-1702-BC47-D393-4CE029F3CA86}"/>
              </a:ext>
            </a:extLst>
          </p:cNvPr>
          <p:cNvGrpSpPr/>
          <p:nvPr/>
        </p:nvGrpSpPr>
        <p:grpSpPr>
          <a:xfrm>
            <a:off x="2085487" y="1873972"/>
            <a:ext cx="8964000" cy="4320000"/>
            <a:chOff x="1375121" y="1448780"/>
            <a:chExt cx="9689431" cy="54379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34B062-E252-7D90-F7C0-E322747FBBAF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AC1A56-A06D-E634-130A-125EE0D53E0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6B8937-1B14-D524-C8E9-38786E59E93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7DA87-BE72-2FF8-1FBD-DC412EF40059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30A53-1F1F-C58C-2A67-E38B39446400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6CD314-8261-3161-0E85-521CA2A9009A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916729B-3A8C-965E-7F7C-0842CABC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499" y="3216857"/>
              <a:ext cx="1726582" cy="172658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BEEE960-D39D-8C9A-F0EE-3EE82973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2430" y="3216857"/>
              <a:ext cx="1741956" cy="172680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EA8F6B8-A935-099F-40EE-14B0EE12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1735" y="3216857"/>
              <a:ext cx="1741955" cy="174195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674F50F-BD4B-1AD6-D9FF-2D1C2901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039" y="3216857"/>
              <a:ext cx="1755184" cy="176031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FD934FC-BBFA-131D-7525-33C2B11F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5121" y="4834956"/>
              <a:ext cx="2919610" cy="205177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A9B537-846C-0FED-F658-E46081D0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8935" y="5012693"/>
              <a:ext cx="6041660" cy="18350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608DE4-AF0A-62EA-43D9-1A165B61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1320" y="2281189"/>
              <a:ext cx="3566469" cy="920576"/>
            </a:xfrm>
            <a:prstGeom prst="rect">
              <a:avLst/>
            </a:prstGeom>
          </p:spPr>
        </p:pic>
      </p:grpSp>
      <p:sp>
        <p:nvSpPr>
          <p:cNvPr id="31" name="가로 글상자 28">
            <a:extLst>
              <a:ext uri="{FF2B5EF4-FFF2-40B4-BE49-F238E27FC236}">
                <a16:creationId xmlns:a16="http://schemas.microsoft.com/office/drawing/2014/main" id="{89F47220-F3DE-A27D-8282-0C42ED12466D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3D447-6ABF-DDEF-3228-9ACFBE7C839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10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347F3625-A202-84B7-B780-20F76FE9C904}"/>
              </a:ext>
            </a:extLst>
          </p:cNvPr>
          <p:cNvSpPr txBox="1"/>
          <p:nvPr/>
        </p:nvSpPr>
        <p:spPr>
          <a:xfrm>
            <a:off x="1817172" y="1916832"/>
            <a:ext cx="95006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시각화를 위한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React + Django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나라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추출된 몇 개만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실시간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학습에서 발생하는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학습으로 발생한 누적 탄소 배출량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단위로 갱신되는 탄소 밀집도 및 전력 생산원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defRPr/>
            </a:pP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7CBC-74C9-1C9F-262D-15F0F258A7C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6" y="1772816"/>
            <a:ext cx="9070842" cy="400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클라우드의 하드웨어 자원에 대한 정보 수집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사용되는 하드웨어 전력 소비량에 대하여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NoSQL(Firebase)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 모듈 개발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진행에 따른 전력 소비량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 정보 수집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상용 클라우드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구글 </a:t>
            </a:r>
            <a:r>
              <a:rPr lang="ko-KR" altLang="en-US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애저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학습단계 관리 시스템 개발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6DF96-5969-2DB3-3B6A-D08CECCA251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7" y="1412776"/>
            <a:ext cx="9070840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세부정보 모니터링 및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시각화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 등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나라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추출된 몇 개만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실시간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발생하는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학습으로 발생한 누적 탄소 배출량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단위로 갱신되는 탄소 밀집도 및 전력 생산원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제어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E7007-AB7A-2B74-61FD-9FE9094ABA43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37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필요 기술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4006E0B-BDCA-EDC5-A6BC-226625754EAF}"/>
              </a:ext>
            </a:extLst>
          </p:cNvPr>
          <p:cNvSpPr txBox="1"/>
          <p:nvPr/>
        </p:nvSpPr>
        <p:spPr>
          <a:xfrm>
            <a:off x="1704569" y="1260057"/>
            <a:ext cx="9725836" cy="493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대시보드 구현을 위한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Library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심화 지식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(e.g. React, Django, etc..)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툴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(GitHub Actions)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Linux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스크립트 작성 기술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서비스 및 인프라 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(AWS, Google Cloud Platform, Azure)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배포 및 관리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NoSQL(Firebase, MongoDB)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사용한 데이터 분석 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Machine Learning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(Pandas, NumPy, scikit-learn, TensorFlow,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DAE05-387C-6AE9-6D13-70CA444CFDB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83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617478" y="1786335"/>
            <a:ext cx="9900018" cy="383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Greenhouse Gas concentrations hit record high. Again, WMO, 15 November 2023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온실가스 농도의 증가 및 기후 변화에 영향을 미친다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주장하는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Reference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Anthony, Lasse F. Wolff, Benjamin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Kanding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Raghavendra Selvan. "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Carbontracker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Tracking and predicting the carbon footprint of training deep learning models."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arXiv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preprint arXiv:2007.03051 (2020).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학습과 관련된 탄소 배출량을 모니터링하고 추정하도록 설계된 시스템 소개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840D7-CB36-129B-57E2-FB41A717751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595500" y="2294811"/>
            <a:ext cx="9936022" cy="2972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Udara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Willhelm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Abeydeera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Lebunu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Hewage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Jayantha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Wadu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Mesthrige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Tharushi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Imalka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Samarasinghalage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"Global research on carbon emissions: 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scientometric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review." Sustainability 11.14 (2019): 3972.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배출에 대한 과학계량학적 검토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감소 및 완화를 위한 동기를 부여하기 위해 지구 기후 변화에 대한 관심을 강조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8DA8-37C3-B529-B54B-4324C798336E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2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672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08367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3" y="4649848"/>
            <a:ext cx="4128692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도메인 지식 학습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: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딥 러닝으로 발생하는 탄소 배출량 정보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리뷰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프로세스 구체화 및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08367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5513970" y="1787531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7253411" y="1088740"/>
            <a:ext cx="3887017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실험을 위한 딥 러닝 모델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VGGNet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ResNet50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09772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6276019" y="4555359"/>
            <a:ext cx="5136389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학습 진행에 따른 정보 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전력소비 탄소배출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NoSQL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저장 모듈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NoSQL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전력 소비량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탄소 배출량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저장 모듈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109AB-E700-A71E-876F-B4B5FE4C796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1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3887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3470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2" y="4739643"/>
            <a:ext cx="4251909" cy="1106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 환경에서 딥 러닝 재현성을 위한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마이그레이션 방법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체크포인트 저장 및 재개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기말발표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3470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026458" y="1882547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7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5327709" y="1376772"/>
            <a:ext cx="6128613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환경에서의 마이그레이션 방법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Google Cloud Platform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Azuer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전반적인 개발상황 리뷰 후 보충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7524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8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5818920" y="4742397"/>
            <a:ext cx="5915980" cy="1677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탄소배출량 정보를 받아오는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마이그레이션의 기준을 정하기 위한 관련 논문 리뷰 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기준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8DB7-D2CE-5910-DD0F-E904422353B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2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91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235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792721" y="4738528"/>
            <a:ext cx="4533013" cy="1430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 위치한 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기법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235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529698" y="1909256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10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6024300" y="1448780"/>
            <a:ext cx="5472300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Multi-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클라우드에서 옮기는 것에 대한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별로 위치한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640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11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7506458" y="4738528"/>
            <a:ext cx="3025392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도커화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지식 학습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Docker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도커화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기말발표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Fair Day (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AB8E-A6E6-9D87-F03C-37CE0F11639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7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1)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팀명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2927649" y="1520788"/>
            <a:ext cx="7308812" cy="1563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97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나눔스퀘어_ac ExtraBold"/>
                <a:ea typeface="나눔스퀘어_ac ExtraBold"/>
              </a:rPr>
              <a:t>C    c    T    v</a:t>
            </a:r>
            <a:endParaRPr lang="en-US" altLang="ko-KR" sz="9700">
              <a:solidFill>
                <a:srgbClr val="3057B9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531603" y="3871709"/>
            <a:ext cx="8172909" cy="64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arbon-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onsumption-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T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race-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V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isualize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2027547" y="5051403"/>
            <a:ext cx="9073008" cy="1128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‘CCTV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처럼 탄소 추적 감시자의 역할을 하겠다</a:t>
            </a: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는 </a:t>
            </a:r>
          </a:p>
          <a:p>
            <a:pPr lvl="0" algn="ctr">
              <a:defRPr/>
            </a:pP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중의적 의미를 포함</a:t>
            </a:r>
          </a:p>
        </p:txBody>
      </p:sp>
      <p:sp>
        <p:nvSpPr>
          <p:cNvPr id="30" name="가로 글상자 29"/>
          <p:cNvSpPr txBox="1"/>
          <p:nvPr/>
        </p:nvSpPr>
        <p:spPr>
          <a:xfrm>
            <a:off x="30356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탄소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1584" y="3212976"/>
            <a:ext cx="8496944" cy="151216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5303911" y="3501008"/>
            <a:ext cx="97210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소비량</a:t>
            </a:r>
            <a:endParaRPr lang="ko-KR" altLang="en-US" sz="2100" dirty="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75361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추적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9156340" y="3501008"/>
            <a:ext cx="1080120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시각화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</p:spTree>
    <p:extLst>
      <p:ext uri="{BB962C8B-B14F-4D97-AF65-F5344CB8AC3E}">
        <p14:creationId xmlns:p14="http://schemas.microsoft.com/office/powerpoint/2010/main" val="310349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DF938E-9C1E-2A89-530A-9575EE13670C}"/>
              </a:ext>
            </a:extLst>
          </p:cNvPr>
          <p:cNvSpPr/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C2853E-891F-6DC0-F4C8-5066EFEFCA51}"/>
              </a:ext>
            </a:extLst>
          </p:cNvPr>
          <p:cNvSpPr/>
          <p:nvPr/>
        </p:nvSpPr>
        <p:spPr>
          <a:xfrm>
            <a:off x="3467100" y="1310138"/>
            <a:ext cx="5257800" cy="4237720"/>
          </a:xfrm>
          <a:custGeom>
            <a:avLst/>
            <a:gdLst>
              <a:gd name="connsiteX0" fmla="*/ 1118796 w 5257800"/>
              <a:gd name="connsiteY0" fmla="*/ 0 h 4237720"/>
              <a:gd name="connsiteX1" fmla="*/ 4139005 w 5257800"/>
              <a:gd name="connsiteY1" fmla="*/ 0 h 4237720"/>
              <a:gd name="connsiteX2" fmla="*/ 4301125 w 5257800"/>
              <a:gd name="connsiteY2" fmla="*/ 121231 h 4237720"/>
              <a:gd name="connsiteX3" fmla="*/ 5257800 w 5257800"/>
              <a:gd name="connsiteY3" fmla="*/ 2149818 h 4237720"/>
              <a:gd name="connsiteX4" fmla="*/ 4301125 w 5257800"/>
              <a:gd name="connsiteY4" fmla="*/ 4178405 h 4237720"/>
              <a:gd name="connsiteX5" fmla="*/ 4221804 w 5257800"/>
              <a:gd name="connsiteY5" fmla="*/ 4237720 h 4237720"/>
              <a:gd name="connsiteX6" fmla="*/ 1035997 w 5257800"/>
              <a:gd name="connsiteY6" fmla="*/ 4237720 h 4237720"/>
              <a:gd name="connsiteX7" fmla="*/ 956676 w 5257800"/>
              <a:gd name="connsiteY7" fmla="*/ 4178405 h 4237720"/>
              <a:gd name="connsiteX8" fmla="*/ 0 w 5257800"/>
              <a:gd name="connsiteY8" fmla="*/ 2149818 h 4237720"/>
              <a:gd name="connsiteX9" fmla="*/ 956676 w 5257800"/>
              <a:gd name="connsiteY9" fmla="*/ 121231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7800" h="4237720">
                <a:moveTo>
                  <a:pt x="1118796" y="0"/>
                </a:moveTo>
                <a:lnTo>
                  <a:pt x="4139005" y="0"/>
                </a:lnTo>
                <a:lnTo>
                  <a:pt x="4301125" y="121231"/>
                </a:lnTo>
                <a:cubicBezTo>
                  <a:pt x="4885390" y="603410"/>
                  <a:pt x="5257800" y="1333124"/>
                  <a:pt x="5257800" y="2149818"/>
                </a:cubicBezTo>
                <a:cubicBezTo>
                  <a:pt x="5257800" y="2966513"/>
                  <a:pt x="4885390" y="3696226"/>
                  <a:pt x="4301125" y="4178405"/>
                </a:cubicBezTo>
                <a:lnTo>
                  <a:pt x="4221804" y="4237720"/>
                </a:lnTo>
                <a:lnTo>
                  <a:pt x="1035997" y="4237720"/>
                </a:lnTo>
                <a:lnTo>
                  <a:pt x="956676" y="4178405"/>
                </a:lnTo>
                <a:cubicBezTo>
                  <a:pt x="372410" y="3696226"/>
                  <a:pt x="0" y="2966513"/>
                  <a:pt x="0" y="2149818"/>
                </a:cubicBezTo>
                <a:cubicBezTo>
                  <a:pt x="0" y="1333124"/>
                  <a:pt x="372410" y="603410"/>
                  <a:pt x="956676" y="121231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</a:gradFill>
          <a:ln>
            <a:noFill/>
          </a:ln>
          <a:effectLst>
            <a:innerShdw blurRad="190500" dist="50800" dir="13500000">
              <a:schemeClr val="bg1">
                <a:lumMod val="85000"/>
                <a:alpha val="4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849B550-02FC-EAFF-B5BE-F93A2EA750C4}"/>
              </a:ext>
            </a:extLst>
          </p:cNvPr>
          <p:cNvSpPr/>
          <p:nvPr/>
        </p:nvSpPr>
        <p:spPr>
          <a:xfrm>
            <a:off x="3663950" y="1310138"/>
            <a:ext cx="4864100" cy="4237720"/>
          </a:xfrm>
          <a:custGeom>
            <a:avLst/>
            <a:gdLst>
              <a:gd name="connsiteX0" fmla="*/ 3254241 w 4864100"/>
              <a:gd name="connsiteY0" fmla="*/ 0 h 4237720"/>
              <a:gd name="connsiteX1" fmla="*/ 3567845 w 4864100"/>
              <a:gd name="connsiteY1" fmla="*/ 0 h 4237720"/>
              <a:gd name="connsiteX2" fmla="*/ 3591310 w 4864100"/>
              <a:gd name="connsiteY2" fmla="*/ 11303 h 4237720"/>
              <a:gd name="connsiteX3" fmla="*/ 4864100 w 4864100"/>
              <a:gd name="connsiteY3" fmla="*/ 2149818 h 4237720"/>
              <a:gd name="connsiteX4" fmla="*/ 3791832 w 4864100"/>
              <a:gd name="connsiteY4" fmla="*/ 4166512 h 4237720"/>
              <a:gd name="connsiteX5" fmla="*/ 3674621 w 4864100"/>
              <a:gd name="connsiteY5" fmla="*/ 4237720 h 4237720"/>
              <a:gd name="connsiteX6" fmla="*/ 3400660 w 4864100"/>
              <a:gd name="connsiteY6" fmla="*/ 4237720 h 4237720"/>
              <a:gd name="connsiteX7" fmla="*/ 3530078 w 4864100"/>
              <a:gd name="connsiteY7" fmla="*/ 4175376 h 4237720"/>
              <a:gd name="connsiteX8" fmla="*/ 4735639 w 4864100"/>
              <a:gd name="connsiteY8" fmla="*/ 2149818 h 4237720"/>
              <a:gd name="connsiteX9" fmla="*/ 3328711 w 4864100"/>
              <a:gd name="connsiteY9" fmla="*/ 27257 h 4237720"/>
              <a:gd name="connsiteX10" fmla="*/ 1296255 w 4864100"/>
              <a:gd name="connsiteY10" fmla="*/ 0 h 4237720"/>
              <a:gd name="connsiteX11" fmla="*/ 1609860 w 4864100"/>
              <a:gd name="connsiteY11" fmla="*/ 0 h 4237720"/>
              <a:gd name="connsiteX12" fmla="*/ 1535389 w 4864100"/>
              <a:gd name="connsiteY12" fmla="*/ 27257 h 4237720"/>
              <a:gd name="connsiteX13" fmla="*/ 128461 w 4864100"/>
              <a:gd name="connsiteY13" fmla="*/ 2149818 h 4237720"/>
              <a:gd name="connsiteX14" fmla="*/ 1334023 w 4864100"/>
              <a:gd name="connsiteY14" fmla="*/ 4175376 h 4237720"/>
              <a:gd name="connsiteX15" fmla="*/ 1463441 w 4864100"/>
              <a:gd name="connsiteY15" fmla="*/ 4237720 h 4237720"/>
              <a:gd name="connsiteX16" fmla="*/ 1189480 w 4864100"/>
              <a:gd name="connsiteY16" fmla="*/ 4237720 h 4237720"/>
              <a:gd name="connsiteX17" fmla="*/ 1072268 w 4864100"/>
              <a:gd name="connsiteY17" fmla="*/ 4166512 h 4237720"/>
              <a:gd name="connsiteX18" fmla="*/ 0 w 4864100"/>
              <a:gd name="connsiteY18" fmla="*/ 2149818 h 4237720"/>
              <a:gd name="connsiteX19" fmla="*/ 1272791 w 4864100"/>
              <a:gd name="connsiteY19" fmla="*/ 11303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64100" h="4237720">
                <a:moveTo>
                  <a:pt x="3254241" y="0"/>
                </a:moveTo>
                <a:lnTo>
                  <a:pt x="3567845" y="0"/>
                </a:lnTo>
                <a:lnTo>
                  <a:pt x="3591310" y="11303"/>
                </a:lnTo>
                <a:cubicBezTo>
                  <a:pt x="4349441" y="423145"/>
                  <a:pt x="4864100" y="1226379"/>
                  <a:pt x="4864100" y="2149818"/>
                </a:cubicBezTo>
                <a:cubicBezTo>
                  <a:pt x="4864100" y="2989308"/>
                  <a:pt x="4438762" y="3729455"/>
                  <a:pt x="3791832" y="4166512"/>
                </a:cubicBezTo>
                <a:lnTo>
                  <a:pt x="3674621" y="4237720"/>
                </a:lnTo>
                <a:lnTo>
                  <a:pt x="3400660" y="4237720"/>
                </a:lnTo>
                <a:lnTo>
                  <a:pt x="3530078" y="4175376"/>
                </a:lnTo>
                <a:cubicBezTo>
                  <a:pt x="4248164" y="3785288"/>
                  <a:pt x="4735639" y="3024481"/>
                  <a:pt x="4735639" y="2149818"/>
                </a:cubicBezTo>
                <a:cubicBezTo>
                  <a:pt x="4735639" y="1195640"/>
                  <a:pt x="4155504" y="376960"/>
                  <a:pt x="3328711" y="27257"/>
                </a:cubicBezTo>
                <a:close/>
                <a:moveTo>
                  <a:pt x="1296255" y="0"/>
                </a:moveTo>
                <a:lnTo>
                  <a:pt x="1609860" y="0"/>
                </a:lnTo>
                <a:lnTo>
                  <a:pt x="1535389" y="27257"/>
                </a:lnTo>
                <a:cubicBezTo>
                  <a:pt x="708597" y="376960"/>
                  <a:pt x="128461" y="1195640"/>
                  <a:pt x="128461" y="2149818"/>
                </a:cubicBezTo>
                <a:cubicBezTo>
                  <a:pt x="128461" y="3024481"/>
                  <a:pt x="615936" y="3785288"/>
                  <a:pt x="1334023" y="4175376"/>
                </a:cubicBezTo>
                <a:lnTo>
                  <a:pt x="1463441" y="4237720"/>
                </a:lnTo>
                <a:lnTo>
                  <a:pt x="1189480" y="4237720"/>
                </a:lnTo>
                <a:lnTo>
                  <a:pt x="1072268" y="4166512"/>
                </a:lnTo>
                <a:cubicBezTo>
                  <a:pt x="425338" y="3729455"/>
                  <a:pt x="0" y="2989308"/>
                  <a:pt x="0" y="2149818"/>
                </a:cubicBezTo>
                <a:cubicBezTo>
                  <a:pt x="0" y="1226379"/>
                  <a:pt x="514660" y="423145"/>
                  <a:pt x="1272791" y="11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606A3-E8A8-B4D2-6555-154095AC8702}"/>
              </a:ext>
            </a:extLst>
          </p:cNvPr>
          <p:cNvCxnSpPr>
            <a:cxnSpLocks/>
          </p:cNvCxnSpPr>
          <p:nvPr/>
        </p:nvCxnSpPr>
        <p:spPr>
          <a:xfrm flipV="1">
            <a:off x="832297" y="1310142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88F6A5-D3EC-C29D-B864-63B61633762C}"/>
              </a:ext>
            </a:extLst>
          </p:cNvPr>
          <p:cNvCxnSpPr>
            <a:cxnSpLocks/>
          </p:cNvCxnSpPr>
          <p:nvPr/>
        </p:nvCxnSpPr>
        <p:spPr>
          <a:xfrm flipV="1">
            <a:off x="832297" y="5547858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AB9269-29FF-BD8E-7ECD-C5DC411CA4F0}"/>
              </a:ext>
            </a:extLst>
          </p:cNvPr>
          <p:cNvSpPr txBox="1"/>
          <p:nvPr/>
        </p:nvSpPr>
        <p:spPr>
          <a:xfrm>
            <a:off x="4064986" y="2861645"/>
            <a:ext cx="4011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972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2)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팀원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7B7666-C0B0-8D82-C6C5-0992371A1B42}"/>
              </a:ext>
            </a:extLst>
          </p:cNvPr>
          <p:cNvGrpSpPr/>
          <p:nvPr/>
        </p:nvGrpSpPr>
        <p:grpSpPr>
          <a:xfrm>
            <a:off x="2320418" y="1988840"/>
            <a:ext cx="8420098" cy="2556284"/>
            <a:chOff x="2639616" y="2060848"/>
            <a:chExt cx="7668850" cy="255628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B17AD0-EBEF-56EE-937D-4691EB94849A}"/>
                </a:ext>
              </a:extLst>
            </p:cNvPr>
            <p:cNvGrpSpPr/>
            <p:nvPr/>
          </p:nvGrpSpPr>
          <p:grpSpPr>
            <a:xfrm>
              <a:off x="2639616" y="2060848"/>
              <a:ext cx="7668850" cy="1764196"/>
              <a:chOff x="2135560" y="2132856"/>
              <a:chExt cx="8748972" cy="194421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135560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537938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8940316" y="2132856"/>
                <a:ext cx="1944216" cy="1944216"/>
              </a:xfrm>
              <a:prstGeom prst="rect">
                <a:avLst/>
              </a:prstGeom>
            </p:spPr>
          </p:pic>
        </p:grpSp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51BF33F2-0BE8-EE38-C2DC-22A2764E793E}"/>
                </a:ext>
              </a:extLst>
            </p:cNvPr>
            <p:cNvSpPr txBox="1"/>
            <p:nvPr/>
          </p:nvSpPr>
          <p:spPr>
            <a:xfrm>
              <a:off x="269062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B0F5AD29-35E3-5F0C-4489-FD1A586933A0}"/>
                </a:ext>
              </a:extLst>
            </p:cNvPr>
            <p:cNvSpPr txBox="1"/>
            <p:nvPr/>
          </p:nvSpPr>
          <p:spPr>
            <a:xfrm>
              <a:off x="567145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14B1744D-F628-09A8-0323-5BAB2FD9D8D4}"/>
                </a:ext>
              </a:extLst>
            </p:cNvPr>
            <p:cNvSpPr txBox="1"/>
            <p:nvPr/>
          </p:nvSpPr>
          <p:spPr>
            <a:xfrm>
              <a:off x="8652281" y="4093911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FBD3CFD-D280-4DAD-55D4-9EB2B84DE632}"/>
                </a:ext>
              </a:extLst>
            </p:cNvPr>
            <p:cNvSpPr txBox="1"/>
            <p:nvPr/>
          </p:nvSpPr>
          <p:spPr>
            <a:xfrm>
              <a:off x="307766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_ac ExtraBold"/>
                  <a:ea typeface="나눔스퀘어_ac ExtraBold"/>
                </a:rPr>
                <a:t>팀장</a:t>
              </a:r>
              <a:endParaRPr lang="en-US" altLang="ko-KR" sz="2000" dirty="0">
                <a:solidFill>
                  <a:srgbClr val="FF000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DE0980E-98A8-55FF-0DDE-F8CFEC7DA4B3}"/>
                </a:ext>
              </a:extLst>
            </p:cNvPr>
            <p:cNvSpPr txBox="1"/>
            <p:nvPr/>
          </p:nvSpPr>
          <p:spPr>
            <a:xfrm>
              <a:off x="605999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BBEFD1-02B2-2484-E466-BDA3C63E5064}"/>
                </a:ext>
              </a:extLst>
            </p:cNvPr>
            <p:cNvSpPr txBox="1"/>
            <p:nvPr/>
          </p:nvSpPr>
          <p:spPr>
            <a:xfrm>
              <a:off x="904082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B377AC57-1706-543F-39D6-D2535C895FED}"/>
              </a:ext>
            </a:extLst>
          </p:cNvPr>
          <p:cNvSpPr txBox="1"/>
          <p:nvPr/>
        </p:nvSpPr>
        <p:spPr>
          <a:xfrm>
            <a:off x="8212695" y="4761147"/>
            <a:ext cx="32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(React,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Xterm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Docker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31239C1-DDF2-57A7-EE98-ED51D8E0E068}"/>
              </a:ext>
            </a:extLst>
          </p:cNvPr>
          <p:cNvSpPr txBox="1"/>
          <p:nvPr/>
        </p:nvSpPr>
        <p:spPr>
          <a:xfrm>
            <a:off x="1739516" y="4761148"/>
            <a:ext cx="3237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(Flask,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Project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8542D83-C8CD-0A93-D6ED-D47C6B4A9152}"/>
              </a:ext>
            </a:extLst>
          </p:cNvPr>
          <p:cNvSpPr txBox="1"/>
          <p:nvPr/>
        </p:nvSpPr>
        <p:spPr>
          <a:xfrm>
            <a:off x="5126743" y="4761148"/>
            <a:ext cx="323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(Flask,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275EE-6ED0-88A8-839E-A473F516F07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주제 소개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545D87-666F-FDBD-48A2-CEAA61C67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2423" y="733102"/>
            <a:ext cx="4259985" cy="561222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6DC4A0-FFDA-9773-0F2D-FE0955228537}"/>
              </a:ext>
            </a:extLst>
          </p:cNvPr>
          <p:cNvGrpSpPr/>
          <p:nvPr/>
        </p:nvGrpSpPr>
        <p:grpSpPr>
          <a:xfrm>
            <a:off x="1651594" y="2293421"/>
            <a:ext cx="5256759" cy="1276690"/>
            <a:chOff x="1651594" y="1484784"/>
            <a:chExt cx="5256759" cy="1276690"/>
          </a:xfrm>
        </p:grpSpPr>
        <p:sp>
          <p:nvSpPr>
            <p:cNvPr id="2" name="가로 글상자 28">
              <a:extLst>
                <a:ext uri="{FF2B5EF4-FFF2-40B4-BE49-F238E27FC236}">
                  <a16:creationId xmlns:a16="http://schemas.microsoft.com/office/drawing/2014/main" id="{AAC6C2DB-35E3-73E5-59BB-D701A93319A1}"/>
                </a:ext>
              </a:extLst>
            </p:cNvPr>
            <p:cNvSpPr txBox="1"/>
            <p:nvPr/>
          </p:nvSpPr>
          <p:spPr>
            <a:xfrm>
              <a:off x="1651594" y="1700808"/>
              <a:ext cx="52567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분산 클라우드에서 </a:t>
              </a:r>
              <a:r>
                <a:rPr lang="en-US" altLang="ko-KR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AI </a:t>
              </a: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워크로드의 </a:t>
              </a:r>
              <a:endPara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탄소 인지형 이동 및 추적 시스템 개발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E53788-54DA-4EAF-F65A-B5704EA9E5B4}"/>
                </a:ext>
              </a:extLst>
            </p:cNvPr>
            <p:cNvSpPr/>
            <p:nvPr/>
          </p:nvSpPr>
          <p:spPr>
            <a:xfrm>
              <a:off x="1666471" y="1484784"/>
              <a:ext cx="5241882" cy="127669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가로 글상자 28">
            <a:extLst>
              <a:ext uri="{FF2B5EF4-FFF2-40B4-BE49-F238E27FC236}">
                <a16:creationId xmlns:a16="http://schemas.microsoft.com/office/drawing/2014/main" id="{420CEFD0-7A55-319F-105B-6D47EDDBEDAE}"/>
              </a:ext>
            </a:extLst>
          </p:cNvPr>
          <p:cNvSpPr txBox="1"/>
          <p:nvPr/>
        </p:nvSpPr>
        <p:spPr>
          <a:xfrm>
            <a:off x="1882064" y="4182179"/>
            <a:ext cx="4810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예상성과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: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AI 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워크로드의 이동 및 추적 모니터링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WebApp (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시각화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dk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4C83-C693-FE03-F436-2772A64E0306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B0FD8A-193C-FA5F-5B25-C8E32466DDFD}"/>
              </a:ext>
            </a:extLst>
          </p:cNvPr>
          <p:cNvGrpSpPr/>
          <p:nvPr/>
        </p:nvGrpSpPr>
        <p:grpSpPr>
          <a:xfrm>
            <a:off x="2172573" y="1459906"/>
            <a:ext cx="8789828" cy="3348000"/>
            <a:chOff x="1919456" y="1454632"/>
            <a:chExt cx="8789828" cy="334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87242E-EB56-F427-8E34-4553D604368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456" y="1454632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4" descr="미국 메인대 기후변화연구소가 미 국립환경예측센터(NCEP)의 지구 평균 기온 데이터를 분석한 그래프. 전날 지구 평균 기온이 섭씨 17.23도로 1979년 관측 이래 가장 높게 나타났다. 메인대 기후변화연구소 홈페이지 캡처">
              <a:extLst>
                <a:ext uri="{FF2B5EF4-FFF2-40B4-BE49-F238E27FC236}">
                  <a16:creationId xmlns:a16="http://schemas.microsoft.com/office/drawing/2014/main" id="{7ECEAD35-B67A-5414-C6CB-DACA442015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284" y="1454632"/>
              <a:ext cx="3960000" cy="33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23">
            <a:extLst>
              <a:ext uri="{FF2B5EF4-FFF2-40B4-BE49-F238E27FC236}">
                <a16:creationId xmlns:a16="http://schemas.microsoft.com/office/drawing/2014/main" id="{B69B6178-B0EB-04BA-3B66-FDF44057ED27}"/>
              </a:ext>
            </a:extLst>
          </p:cNvPr>
          <p:cNvSpPr txBox="1"/>
          <p:nvPr/>
        </p:nvSpPr>
        <p:spPr>
          <a:xfrm>
            <a:off x="2570184" y="4941168"/>
            <a:ext cx="7994606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세계 온실가스 배출량은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매년 증가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지구는 산업화 이전 대비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기온의 상승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극단적인 날씨 변화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보임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결과적으로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탄소배출량 절감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의무가 아닌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93AB-0087-CFCF-A926-C64278B8F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7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579697E9-7EAB-B92D-25E7-2D442881345D}"/>
              </a:ext>
            </a:extLst>
          </p:cNvPr>
          <p:cNvSpPr txBox="1"/>
          <p:nvPr/>
        </p:nvSpPr>
        <p:spPr>
          <a:xfrm>
            <a:off x="3212585" y="4977172"/>
            <a:ext cx="6709804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최근 유행하고 있는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학습 시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엄청난 에너지를 소비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 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인공지능 시장의 규모가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세계적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급증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지금보다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증가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것으로 예상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FC9668-300E-07B5-1363-C4A528F8FEB7}"/>
              </a:ext>
            </a:extLst>
          </p:cNvPr>
          <p:cNvGrpSpPr/>
          <p:nvPr/>
        </p:nvGrpSpPr>
        <p:grpSpPr>
          <a:xfrm>
            <a:off x="2135878" y="1434111"/>
            <a:ext cx="8863218" cy="3348001"/>
            <a:chOff x="1906475" y="1496888"/>
            <a:chExt cx="8863218" cy="3348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051D24F-0DB8-A6FA-C62B-FCB93AC13E81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-485" t="1" r="-1"/>
            <a:stretch/>
          </p:blipFill>
          <p:spPr>
            <a:xfrm>
              <a:off x="1906475" y="1496889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874CFE-A198-906C-74D4-E24CBF04C88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2001" t="8988" r="-1"/>
            <a:stretch/>
          </p:blipFill>
          <p:spPr>
            <a:xfrm>
              <a:off x="6809693" y="1496888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9D7F6A-EB3C-EA67-35A7-4E8AD4B9A5F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7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1BB991-3976-0209-EBEB-27155AE76393}"/>
              </a:ext>
            </a:extLst>
          </p:cNvPr>
          <p:cNvGrpSpPr/>
          <p:nvPr/>
        </p:nvGrpSpPr>
        <p:grpSpPr>
          <a:xfrm>
            <a:off x="2099571" y="1880828"/>
            <a:ext cx="8964981" cy="4320000"/>
            <a:chOff x="1415480" y="1448780"/>
            <a:chExt cx="9649072" cy="5437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CAE2C6-963D-C747-89E7-6BE85C958AB3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E90729-B686-BCC2-7BFF-3405CAF61985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790FE3-6BE1-1A88-0365-E27F4951980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251B72-3649-AB7A-22C7-1164B453DDCA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27D8-1B0E-8D9A-8C62-4CB13E339BB8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C1AD76-5341-3CE3-2637-5E5F7ED5D5AB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36E4EB-690D-2BDC-D407-523B2B21B9E8}"/>
                </a:ext>
              </a:extLst>
            </p:cNvPr>
            <p:cNvSpPr txBox="1"/>
            <p:nvPr/>
          </p:nvSpPr>
          <p:spPr>
            <a:xfrm>
              <a:off x="4825583" y="6401641"/>
              <a:ext cx="3228425" cy="46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현재의 탄소 배출량 정보 시각화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77FA46-AA9F-9292-4682-238B34400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1842" y="2205198"/>
              <a:ext cx="5216348" cy="41130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55D0AD-4C6E-0244-99CF-28C16A81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084" y="4797152"/>
              <a:ext cx="293437" cy="2934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D874763-0ECC-4423-BFE0-8BCF519C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831" y="2965008"/>
              <a:ext cx="3328704" cy="1920406"/>
            </a:xfrm>
            <a:prstGeom prst="rect">
              <a:avLst/>
            </a:prstGeom>
          </p:spPr>
        </p:pic>
      </p:grpSp>
      <p:sp>
        <p:nvSpPr>
          <p:cNvPr id="21" name="가로 글상자 28">
            <a:extLst>
              <a:ext uri="{FF2B5EF4-FFF2-40B4-BE49-F238E27FC236}">
                <a16:creationId xmlns:a16="http://schemas.microsoft.com/office/drawing/2014/main" id="{51ADD665-6F55-9EBD-9FDA-77BD9F1B8BBC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1EA38-A3AB-3009-A222-FAF712E0724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5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F4990D-8A1E-368C-235F-E1824962B6FF}"/>
              </a:ext>
            </a:extLst>
          </p:cNvPr>
          <p:cNvGrpSpPr/>
          <p:nvPr/>
        </p:nvGrpSpPr>
        <p:grpSpPr>
          <a:xfrm>
            <a:off x="2086904" y="1899885"/>
            <a:ext cx="9325504" cy="4320000"/>
            <a:chOff x="1415479" y="1448780"/>
            <a:chExt cx="10108580" cy="538153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9DA1BC-E662-D46A-FE84-7E7FBFBA7AE3}"/>
                </a:ext>
              </a:extLst>
            </p:cNvPr>
            <p:cNvSpPr/>
            <p:nvPr/>
          </p:nvSpPr>
          <p:spPr>
            <a:xfrm>
              <a:off x="1415479" y="1448780"/>
              <a:ext cx="9775471" cy="53815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6A7419-6C92-215C-4398-32B57C47EC7F}"/>
                </a:ext>
              </a:extLst>
            </p:cNvPr>
            <p:cNvSpPr/>
            <p:nvPr/>
          </p:nvSpPr>
          <p:spPr>
            <a:xfrm>
              <a:off x="1595500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7A6B8D-8C7A-52EA-4FD5-6089240D20FB}"/>
                </a:ext>
              </a:extLst>
            </p:cNvPr>
            <p:cNvSpPr/>
            <p:nvPr/>
          </p:nvSpPr>
          <p:spPr>
            <a:xfrm>
              <a:off x="158932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CF36C5-5817-9E9C-6CC7-FF469E929AB8}"/>
                </a:ext>
              </a:extLst>
            </p:cNvPr>
            <p:cNvSpPr/>
            <p:nvPr/>
          </p:nvSpPr>
          <p:spPr>
            <a:xfrm>
              <a:off x="4171669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4A5F9E-F000-0E3D-0EC2-5A7A3AD3264F}"/>
                </a:ext>
              </a:extLst>
            </p:cNvPr>
            <p:cNvSpPr/>
            <p:nvPr/>
          </p:nvSpPr>
          <p:spPr>
            <a:xfrm>
              <a:off x="675401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40A13D-3BCF-A37E-DB1E-99B0BD650465}"/>
                </a:ext>
              </a:extLst>
            </p:cNvPr>
            <p:cNvSpPr/>
            <p:nvPr/>
          </p:nvSpPr>
          <p:spPr>
            <a:xfrm>
              <a:off x="9336360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24DDA4-39E7-0B5A-4836-84B18FA2940B}"/>
                </a:ext>
              </a:extLst>
            </p:cNvPr>
            <p:cNvSpPr txBox="1"/>
            <p:nvPr/>
          </p:nvSpPr>
          <p:spPr>
            <a:xfrm>
              <a:off x="2913246" y="6213706"/>
              <a:ext cx="8610813" cy="46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서버와 연결 되어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딥 러닝 학습 실행 시 필요한 파라미터를 실행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C4EAF8-EEFD-D155-6FE5-9D475D4C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972" y="2197350"/>
              <a:ext cx="7054555" cy="39115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</p:grpSp>
      <p:sp>
        <p:nvSpPr>
          <p:cNvPr id="28" name="가로 글상자 28">
            <a:extLst>
              <a:ext uri="{FF2B5EF4-FFF2-40B4-BE49-F238E27FC236}">
                <a16:creationId xmlns:a16="http://schemas.microsoft.com/office/drawing/2014/main" id="{7C6E4CDB-401F-54E0-279C-E10B4906643B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75F60-9AB1-8E44-CFC1-3B9F4E404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FEFAFE-D88E-07C8-C871-59005A94EC44}"/>
              </a:ext>
            </a:extLst>
          </p:cNvPr>
          <p:cNvGrpSpPr/>
          <p:nvPr/>
        </p:nvGrpSpPr>
        <p:grpSpPr>
          <a:xfrm>
            <a:off x="2085487" y="1953316"/>
            <a:ext cx="8964000" cy="4320000"/>
            <a:chOff x="1415480" y="1448780"/>
            <a:chExt cx="9649072" cy="54379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A3111D-FA71-9A19-7030-7E505DF37199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ED924-70AE-C94A-E3C8-5E86112336D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F44C04-251A-8D74-2748-B0E140EDE9F4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FA5B34-8B4F-0E02-02F5-07B24030A20C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5EEBA4-DEEB-10BB-E92A-6312AC68132A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B2F19-B5EC-CD59-2495-DDF23FA8992E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92DA95-6690-BC47-2F2E-F21169A00CDE}"/>
                </a:ext>
              </a:extLst>
            </p:cNvPr>
            <p:cNvSpPr txBox="1"/>
            <p:nvPr/>
          </p:nvSpPr>
          <p:spPr>
            <a:xfrm>
              <a:off x="2973553" y="5946483"/>
              <a:ext cx="6933973" cy="8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서버와 연결 되어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딥 러닝 학습 실행 시 필요한 파라미터를 실행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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탄소 배출량이 적은 지역의 클라우드로 이동하여 딥 러닝 학습 실행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!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0E414EA-B44A-D5FA-262E-223EDFA350F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2972" y="2206800"/>
              <a:ext cx="7054555" cy="3606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40E96E-7E49-08EE-CCB7-079EF0745B97}"/>
                </a:ext>
              </a:extLst>
            </p:cNvPr>
            <p:cNvSpPr/>
            <p:nvPr/>
          </p:nvSpPr>
          <p:spPr>
            <a:xfrm>
              <a:off x="3719736" y="2456892"/>
              <a:ext cx="2196244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가로 글상자 28">
            <a:extLst>
              <a:ext uri="{FF2B5EF4-FFF2-40B4-BE49-F238E27FC236}">
                <a16:creationId xmlns:a16="http://schemas.microsoft.com/office/drawing/2014/main" id="{05D48EE8-7C3F-A5EE-3704-91A4E3E7CE27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243A-A7C2-8D0E-DD23-4A1C6E12C900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1088</Words>
  <Application>Microsoft Office PowerPoint</Application>
  <PresentationFormat>와이드스크린</PresentationFormat>
  <Paragraphs>200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Bauhaus 93</vt:lpstr>
      <vt:lpstr>Wingdings</vt:lpstr>
      <vt:lpstr>나눔스퀘어_ac Bold</vt:lpstr>
      <vt:lpstr>Arial</vt:lpstr>
      <vt:lpstr>나눔스퀘어_ac ExtraBold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yoonsangrim</dc:creator>
  <cp:lastModifiedBy>KOOHAEYOON</cp:lastModifiedBy>
  <cp:revision>148</cp:revision>
  <dcterms:created xsi:type="dcterms:W3CDTF">2023-12-01T01:25:07Z</dcterms:created>
  <dcterms:modified xsi:type="dcterms:W3CDTF">2024-03-23T14:34:19Z</dcterms:modified>
  <cp:version/>
</cp:coreProperties>
</file>