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7" r:id="rId10"/>
    <p:sldId id="268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2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887FD-AB1C-C249-FEB7-2595CF091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6B5CD2-1CAD-AAA3-36EC-BFD88EACB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BBE643-4B7A-AE75-580B-F1BC0253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5771-706E-42C9-85B8-360090AD794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FFE53-E422-996B-0867-2F27AC58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6245E2-2EF9-F14F-180B-94662335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6327-1270-44AD-A092-08492DF3A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0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DF4CE-0985-556F-C3FA-F713A9EA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C32AC5-D937-F515-B9A0-AC1B911DB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7F7CE4-64F7-2A56-A047-163B5AA0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5771-706E-42C9-85B8-360090AD794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31A62-C328-E581-DFFB-5BF97016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A47BDE-DEC0-5955-F235-C57ABD31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6327-1270-44AD-A092-08492DF3A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2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985382-6DC3-8FEC-3852-15D2C3CF0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2FF478-21F5-E5C3-65EC-0663B2E47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BA71FB-636E-6E31-2C54-5DB39BFDC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5771-706E-42C9-85B8-360090AD794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13B424-3C6B-91DE-B55A-7967152E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667EF-16C9-B924-E874-B92255CE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6327-1270-44AD-A092-08492DF3A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2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B920D-903F-A882-524C-2C1C86CC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833297-0DE2-A109-BCA9-EF6420E85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CDDEB-1ABC-B814-57AC-286121B9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5771-706E-42C9-85B8-360090AD794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63FE8-8987-749E-9F56-D467F6B0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B9BBED-8A71-2F6B-7A7D-AAD00CB70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6327-1270-44AD-A092-08492DF3A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8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85576-C2B8-EA18-0487-5E21F9E2C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EC901F-4436-F2A6-7F20-F3BA4073E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229852-394B-9C5D-ADAB-0E91AD60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5771-706E-42C9-85B8-360090AD794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D51942-DE6E-35C9-10D4-223C0579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CDDA84-526C-DBF8-1457-E50E2B0C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6327-1270-44AD-A092-08492DF3A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1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D66A8-EFE1-2916-525C-21826483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2591F-C362-2608-B60D-8D76A681E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7BF0FA-CF13-B1E5-B057-438BD0849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5F7E42-7C23-1BDE-BCCC-EFB04128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5771-706E-42C9-85B8-360090AD794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6EDDFE-A504-3E0C-7B7E-CAC9AC97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2113CC-F424-96C9-1812-ABEDF412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6327-1270-44AD-A092-08492DF3A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6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0B1F3-0BBE-57CA-BC0C-2899C81F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BC80D2-CE47-27C0-CCC2-2C807C298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CFD6FD-7476-6B6A-9E2C-327A58E69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86146D-EB6E-A375-E3FC-826D72E8C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DE2782-74F1-988F-1A67-B3496FB82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E4FDAC-0A22-7167-7696-71965FACC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5771-706E-42C9-85B8-360090AD794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2C0BF3-41A4-060C-753A-FEB262D6E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2350B5-5C9D-0070-30D4-89F3D487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6327-1270-44AD-A092-08492DF3A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5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1C648-0D11-2E0D-1771-01271D1C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8DFDB8-86B9-D748-2A41-7B11DC7D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5771-706E-42C9-85B8-360090AD794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F8CFA7-839A-3957-330A-2D2888A9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5EF5EE-11FD-6782-7F24-EF392D3F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6327-1270-44AD-A092-08492DF3A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5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1E78BB-4756-5A88-045A-BCA67BFAC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5771-706E-42C9-85B8-360090AD794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E78739-E85D-6902-C754-4718275C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A0CF2F-7D62-2EFB-FB60-52274E2E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6327-1270-44AD-A092-08492DF3A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1A4D0-DB0D-B6B2-E722-F404A27A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6BED5-B1A4-69C8-410B-29328F965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F6D163-490E-D98A-0B7B-B0AA2AE4D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57B277-9E27-DD4A-C8C7-85A15BE7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5771-706E-42C9-85B8-360090AD794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4CDCBC-5DD2-8159-E735-6E50CD2C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C18B33-F124-AA78-7FAD-4A5B4175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6327-1270-44AD-A092-08492DF3A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15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A7AF5-B527-090B-A835-EE0CFAFCB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2812E6-C1AA-4EB7-934B-E1074A9E1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C6C594-2DAF-02E7-26F8-7E928D123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20BEA5-7ED4-AA39-87F2-72250DC8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5771-706E-42C9-85B8-360090AD794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D9987A-3F90-AE52-6EFE-19CDD3618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AD0C97-7FCC-8DE7-DB31-B369C39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6327-1270-44AD-A092-08492DF3A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9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34DBD5-ED84-FBA8-8118-F8501C48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52F07-8817-03BE-0549-2CFC56F38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3A80F-ED8C-8837-25BB-E0CAB912E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25771-706E-42C9-85B8-360090AD794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BD3D7A-E8C7-151E-336A-2DCDB5CE1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81830D-2AAB-EC5C-415C-3D2F4B24B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76327-1270-44AD-A092-08492DF3A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1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책상 위의 가젯">
            <a:extLst>
              <a:ext uri="{FF2B5EF4-FFF2-40B4-BE49-F238E27FC236}">
                <a16:creationId xmlns:a16="http://schemas.microsoft.com/office/drawing/2014/main" id="{04EFFBBF-793F-E761-93A0-C0B3421003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178" b="1682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F173A53-307C-598E-A2A4-F5CB82638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다음 분기 게임 설계 제안서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69537E-5CFB-3887-342D-99FCD0025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AI14 </a:t>
            </a:r>
            <a:r>
              <a:rPr lang="ko-KR" altLang="en-US">
                <a:solidFill>
                  <a:srgbClr val="FFFFFF"/>
                </a:solidFill>
              </a:rPr>
              <a:t>조근희</a:t>
            </a:r>
            <a:r>
              <a:rPr lang="en-US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1588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CFE9EA-50D8-4028-BE42-DC2D813BE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51674"/>
            <a:ext cx="11548872" cy="1645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190E2A-18AF-E609-8CA6-AB31593B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976" y="452842"/>
            <a:ext cx="6976872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최종 보고서</a:t>
            </a:r>
            <a:r>
              <a:rPr lang="en-US" altLang="ko-KR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장르</a:t>
            </a:r>
            <a:r>
              <a:rPr lang="en-US" altLang="ko-KR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218DD6-0CC7-465B-B80F-747F97B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62374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EF1D123-C736-2D62-973C-7174F02EC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4" y="2419254"/>
            <a:ext cx="5458587" cy="35533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BCF144-5486-F56E-C1F9-30900B850F1A}"/>
              </a:ext>
            </a:extLst>
          </p:cNvPr>
          <p:cNvSpPr txBox="1"/>
          <p:nvPr/>
        </p:nvSpPr>
        <p:spPr>
          <a:xfrm>
            <a:off x="6411851" y="2633471"/>
            <a:ext cx="51949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지역에 따른 장르의 선호도가 존재한다</a:t>
            </a:r>
            <a:r>
              <a:rPr lang="en-US" altLang="ko-KR" sz="20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lvl="1"/>
            <a:r>
              <a:rPr lang="ko-KR" altLang="en-US" sz="2000" dirty="0"/>
              <a:t>북미와 유럽은 비교적 비슷한 선호도를 가지지만 일본은 그러하지 않다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게임 장르의 유행은 존재한다</a:t>
            </a:r>
            <a:r>
              <a:rPr lang="en-US" altLang="ko-KR" sz="20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2000" dirty="0"/>
              <a:t>90</a:t>
            </a:r>
            <a:r>
              <a:rPr lang="ko-KR" altLang="en-US" sz="2000" dirty="0"/>
              <a:t>년도 후반에는 스포츠 장르의 게임이 유행했으나 그 후 점차 액션 게임이 유행하기 시작했다</a:t>
            </a:r>
            <a:r>
              <a:rPr lang="en-US" altLang="ko-KR" sz="2000" dirty="0"/>
              <a:t>.</a:t>
            </a:r>
          </a:p>
          <a:p>
            <a:pPr lvl="1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특정장르가 출고량의 흥행에 직접적인 영향을 주지는 않는다</a:t>
            </a:r>
            <a:r>
              <a:rPr lang="en-US" altLang="ko-KR" sz="2000" dirty="0"/>
              <a:t>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8914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CFE9EA-50D8-4028-BE42-DC2D813BE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51674"/>
            <a:ext cx="11548872" cy="1645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D097D7-9980-D46F-6928-226D046E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976" y="452842"/>
            <a:ext cx="6976872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최종보고서</a:t>
            </a:r>
            <a:r>
              <a:rPr lang="en-US" altLang="ko-KR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플랫폼</a:t>
            </a:r>
            <a:r>
              <a:rPr lang="en-US" altLang="ko-KR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218DD6-0CC7-465B-B80F-747F97B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62374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836CF97-67BE-379B-D694-F67E60347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165" y="2452159"/>
            <a:ext cx="5344271" cy="3153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896F10-DDC8-C5E8-A09C-C47667747CF5}"/>
              </a:ext>
            </a:extLst>
          </p:cNvPr>
          <p:cNvSpPr txBox="1"/>
          <p:nvPr/>
        </p:nvSpPr>
        <p:spPr>
          <a:xfrm>
            <a:off x="634048" y="2452159"/>
            <a:ext cx="519493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각 플랫폼 간의 특징이 존재한다</a:t>
            </a:r>
            <a:r>
              <a:rPr lang="en-US" altLang="ko-KR" sz="20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닌텐도는 비교적 다른 플랫폼과 게임 타이틀을 공유하지 않는다</a:t>
            </a:r>
            <a:r>
              <a:rPr lang="en-US" altLang="ko-KR" sz="20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그 외 다른 플랫폼은 서로 간의 멀티 플랫폼을 제공하는 게임이 비교적 많다</a:t>
            </a:r>
            <a:r>
              <a:rPr lang="en-US" altLang="ko-KR" sz="2000" dirty="0"/>
              <a:t>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게임 플랫폼의 유행은 존재한다</a:t>
            </a:r>
            <a:r>
              <a:rPr lang="en-US" altLang="ko-KR" sz="20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닌텐도는 전반적으로 가장 많은 타이틀과 판매량을 가지고 있다</a:t>
            </a:r>
            <a:r>
              <a:rPr lang="en-US" altLang="ko-KR" sz="20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최근에는 소니가 강세를 보이고 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3424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CFE9EA-50D8-4028-BE42-DC2D813BE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51674"/>
            <a:ext cx="11548872" cy="1645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D097D7-9980-D46F-6928-226D046E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976" y="452842"/>
            <a:ext cx="6976872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최종보고서</a:t>
            </a:r>
            <a:r>
              <a:rPr lang="en-US" altLang="ko-KR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4000" dirty="0">
                <a:solidFill>
                  <a:schemeClr val="bg1"/>
                </a:solidFill>
              </a:rPr>
              <a:t>게임타이틀</a:t>
            </a:r>
            <a:r>
              <a:rPr lang="en-US" altLang="ko-KR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218DD6-0CC7-465B-B80F-747F97B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62374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E30CD9F5-DD58-9C29-5355-24CD95BB3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4" y="2397479"/>
            <a:ext cx="5430008" cy="362000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A5F819-E415-C747-B8F7-3EBE43F538DB}"/>
              </a:ext>
            </a:extLst>
          </p:cNvPr>
          <p:cNvSpPr txBox="1"/>
          <p:nvPr/>
        </p:nvSpPr>
        <p:spPr>
          <a:xfrm>
            <a:off x="6161915" y="2397479"/>
            <a:ext cx="51949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상위 판매량을 가진 게임타이틀의 특징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IP</a:t>
            </a:r>
            <a:r>
              <a:rPr lang="ko-KR" altLang="en-US" sz="2000" dirty="0"/>
              <a:t>를 기반으로 하는 게임이 흥행에 성공하는 경우가 많다</a:t>
            </a:r>
            <a:r>
              <a:rPr lang="en-US" altLang="ko-KR" sz="2000" dirty="0"/>
              <a:t>. </a:t>
            </a:r>
          </a:p>
          <a:p>
            <a:pPr lvl="1"/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상위 판매량을 가진 게임타이틀의 분류</a:t>
            </a:r>
            <a:r>
              <a:rPr lang="en-US" altLang="ko-KR" sz="20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닌텐도 게임과 비 닌텐도 게임으로 나눌 수 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3195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6B2393-2F07-FE20-B65D-723AFD86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최종제안</a:t>
            </a: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C2381-DE7C-4567-11F0-BC368D41D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511984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FFFFFF"/>
                </a:solidFill>
              </a:rPr>
              <a:t>많은 예산을 투입할 수 있다면 </a:t>
            </a:r>
            <a:r>
              <a:rPr lang="en-US" altLang="ko-KR" sz="2400" dirty="0">
                <a:solidFill>
                  <a:srgbClr val="FFFFFF"/>
                </a:solidFill>
              </a:rPr>
              <a:t>IP</a:t>
            </a:r>
            <a:r>
              <a:rPr lang="ko-KR" altLang="en-US" sz="2400" dirty="0">
                <a:solidFill>
                  <a:srgbClr val="FFFFFF"/>
                </a:solidFill>
              </a:rPr>
              <a:t>를 활용한 게임 개발을 추천한다</a:t>
            </a:r>
            <a:r>
              <a:rPr lang="en-US" altLang="ko-KR" sz="2400" dirty="0">
                <a:solidFill>
                  <a:srgbClr val="FFFFFF"/>
                </a:solidFill>
              </a:rPr>
              <a:t>.</a:t>
            </a:r>
          </a:p>
          <a:p>
            <a:pPr lvl="1"/>
            <a:r>
              <a:rPr lang="en-US" altLang="ko-KR" sz="2000" dirty="0">
                <a:solidFill>
                  <a:srgbClr val="FFFFFF"/>
                </a:solidFill>
              </a:rPr>
              <a:t>IP</a:t>
            </a:r>
            <a:r>
              <a:rPr lang="ko-KR" altLang="en-US" sz="2000" dirty="0">
                <a:solidFill>
                  <a:srgbClr val="FFFFFF"/>
                </a:solidFill>
              </a:rPr>
              <a:t>의 유무가 게임 성공의 큰 영향을 미치는 것으로 확인된다</a:t>
            </a:r>
            <a:r>
              <a:rPr lang="en-US" altLang="ko-KR" sz="2000" dirty="0">
                <a:solidFill>
                  <a:srgbClr val="FFFFFF"/>
                </a:solidFill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r>
              <a:rPr lang="ko-KR" altLang="en-US" sz="2400" dirty="0">
                <a:solidFill>
                  <a:srgbClr val="FFFFFF"/>
                </a:solidFill>
              </a:rPr>
              <a:t>게임의 장르에 따라 다른 마케팅 정책 및 고객층을 고려 해야 된다</a:t>
            </a:r>
            <a:r>
              <a:rPr lang="en-US" altLang="ko-KR" sz="2400" dirty="0">
                <a:solidFill>
                  <a:srgbClr val="FFFFFF"/>
                </a:solidFill>
              </a:rPr>
              <a:t>.</a:t>
            </a:r>
          </a:p>
          <a:p>
            <a:pPr lvl="1"/>
            <a:r>
              <a:rPr lang="ko-KR" altLang="en-US" sz="2000" dirty="0">
                <a:solidFill>
                  <a:srgbClr val="FFFFFF"/>
                </a:solidFill>
              </a:rPr>
              <a:t>액션</a:t>
            </a:r>
            <a:r>
              <a:rPr lang="en-US" altLang="ko-KR" sz="2000" dirty="0">
                <a:solidFill>
                  <a:srgbClr val="FFFFFF"/>
                </a:solidFill>
              </a:rPr>
              <a:t>,</a:t>
            </a:r>
            <a:r>
              <a:rPr lang="ko-KR" altLang="en-US" sz="2000" dirty="0">
                <a:solidFill>
                  <a:srgbClr val="FFFFFF"/>
                </a:solidFill>
              </a:rPr>
              <a:t> 슈팅 및 스포츠는 소니</a:t>
            </a:r>
            <a:r>
              <a:rPr lang="en-US" altLang="ko-KR" sz="2000" dirty="0">
                <a:solidFill>
                  <a:srgbClr val="FFFFFF"/>
                </a:solidFill>
              </a:rPr>
              <a:t>, PC, Xbox</a:t>
            </a:r>
            <a:r>
              <a:rPr lang="ko-KR" altLang="en-US" sz="2000" dirty="0">
                <a:solidFill>
                  <a:srgbClr val="FFFFFF"/>
                </a:solidFill>
              </a:rPr>
              <a:t>를 모두 지원하는 멀티 플랫폼으로 개발하고 북미와 유럽 시장에 많은 마케팅 투자가 필요하다</a:t>
            </a:r>
            <a:r>
              <a:rPr lang="en-US" altLang="ko-KR" sz="2000" dirty="0">
                <a:solidFill>
                  <a:srgbClr val="FFFFFF"/>
                </a:solidFill>
              </a:rPr>
              <a:t>.</a:t>
            </a:r>
          </a:p>
          <a:p>
            <a:pPr lvl="1"/>
            <a:r>
              <a:rPr lang="ko-KR" altLang="en-US" sz="2000" dirty="0">
                <a:solidFill>
                  <a:srgbClr val="FFFFFF"/>
                </a:solidFill>
              </a:rPr>
              <a:t>그 외 다른 장르는 닌텐도가 가장 승산이 높다</a:t>
            </a:r>
            <a:r>
              <a:rPr lang="en-US" altLang="ko-KR" sz="2000" dirty="0">
                <a:solidFill>
                  <a:srgbClr val="FFFFFF"/>
                </a:solidFill>
              </a:rPr>
              <a:t>, </a:t>
            </a:r>
            <a:r>
              <a:rPr lang="ko-KR" altLang="en-US" sz="2000" dirty="0">
                <a:solidFill>
                  <a:srgbClr val="FFFFFF"/>
                </a:solidFill>
              </a:rPr>
              <a:t>다만 닌텐도는 특정 </a:t>
            </a:r>
            <a:r>
              <a:rPr lang="en-US" altLang="ko-KR" sz="2000" dirty="0">
                <a:solidFill>
                  <a:srgbClr val="FFFFFF"/>
                </a:solidFill>
              </a:rPr>
              <a:t>IP</a:t>
            </a:r>
            <a:r>
              <a:rPr lang="ko-KR" altLang="en-US" sz="2000" dirty="0">
                <a:solidFill>
                  <a:srgbClr val="FFFFFF"/>
                </a:solidFill>
              </a:rPr>
              <a:t>를 활용할 경우 독점적으로 진행될 수 있다는 점을 조심해야 된다</a:t>
            </a:r>
            <a:r>
              <a:rPr lang="en-US" altLang="ko-KR" sz="2000" dirty="0">
                <a:solidFill>
                  <a:srgbClr val="FFFFFF"/>
                </a:solidFill>
              </a:rPr>
              <a:t>.</a:t>
            </a:r>
          </a:p>
          <a:p>
            <a:pPr lvl="1"/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400" dirty="0">
                <a:solidFill>
                  <a:srgbClr val="FFFFFF"/>
                </a:solidFill>
              </a:rPr>
              <a:t>게임 시장은 크게 북미</a:t>
            </a:r>
            <a:r>
              <a:rPr lang="en-US" altLang="ko-KR" sz="2400" dirty="0">
                <a:solidFill>
                  <a:srgbClr val="FFFFFF"/>
                </a:solidFill>
              </a:rPr>
              <a:t>,</a:t>
            </a:r>
            <a:r>
              <a:rPr lang="ko-KR" altLang="en-US" sz="2400" dirty="0">
                <a:solidFill>
                  <a:srgbClr val="FFFFFF"/>
                </a:solidFill>
              </a:rPr>
              <a:t>유럽 과 일본을 따로 구분 해야 된다</a:t>
            </a:r>
            <a:r>
              <a:rPr lang="en-US" altLang="ko-KR" sz="2400" dirty="0">
                <a:solidFill>
                  <a:srgbClr val="FFFFFF"/>
                </a:solidFill>
              </a:rPr>
              <a:t>.</a:t>
            </a:r>
          </a:p>
          <a:p>
            <a:pPr lvl="1"/>
            <a:r>
              <a:rPr lang="ko-KR" altLang="en-US" sz="2000" dirty="0">
                <a:solidFill>
                  <a:srgbClr val="FFFFFF"/>
                </a:solidFill>
              </a:rPr>
              <a:t>일본 게임 시장의 특수성을 고려해야 된다</a:t>
            </a:r>
            <a:r>
              <a:rPr lang="en-US" altLang="ko-KR" sz="2000" dirty="0">
                <a:solidFill>
                  <a:srgbClr val="FFFFFF"/>
                </a:solidFill>
              </a:rPr>
              <a:t>. </a:t>
            </a:r>
            <a:r>
              <a:rPr lang="ko-KR" altLang="en-US" sz="2000" dirty="0">
                <a:solidFill>
                  <a:srgbClr val="FFFFFF"/>
                </a:solidFill>
              </a:rPr>
              <a:t>이는 장르 선택은 물론 게임 플랫폼 선정에도 고려 해야 된다</a:t>
            </a:r>
            <a:r>
              <a:rPr lang="en-US" altLang="ko-KR" sz="20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0258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DBAE43-1AC1-6B21-1B69-29B2C706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Index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3AC0EB-B228-16A1-E791-DC259436A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endParaRPr lang="en-US" altLang="ko-KR" sz="2000">
              <a:solidFill>
                <a:srgbClr val="FFFFFF"/>
              </a:solidFill>
            </a:endParaRPr>
          </a:p>
          <a:p>
            <a:r>
              <a:rPr lang="ko-KR" altLang="en-US" sz="2000">
                <a:solidFill>
                  <a:srgbClr val="FFFFFF"/>
                </a:solidFill>
              </a:rPr>
              <a:t>데이터 분석</a:t>
            </a:r>
            <a:endParaRPr lang="en-US" altLang="ko-KR" sz="2000">
              <a:solidFill>
                <a:srgbClr val="FFFFFF"/>
              </a:solidFill>
            </a:endParaRPr>
          </a:p>
          <a:p>
            <a:endParaRPr lang="en-US" altLang="ko-KR" sz="2000">
              <a:solidFill>
                <a:srgbClr val="FFFFFF"/>
              </a:solidFill>
            </a:endParaRPr>
          </a:p>
          <a:p>
            <a:r>
              <a:rPr lang="ko-KR" altLang="en-US" sz="2000">
                <a:solidFill>
                  <a:srgbClr val="FFFFFF"/>
                </a:solidFill>
              </a:rPr>
              <a:t>지역에 따른 선호 장르</a:t>
            </a:r>
            <a:endParaRPr lang="en-US" altLang="ko-KR" sz="2000">
              <a:solidFill>
                <a:srgbClr val="FFFFFF"/>
              </a:solidFill>
            </a:endParaRPr>
          </a:p>
          <a:p>
            <a:endParaRPr lang="en-US" altLang="ko-KR" sz="2000">
              <a:solidFill>
                <a:srgbClr val="FFFFFF"/>
              </a:solidFill>
            </a:endParaRPr>
          </a:p>
          <a:p>
            <a:r>
              <a:rPr lang="ko-KR" altLang="en-US" sz="2000">
                <a:solidFill>
                  <a:srgbClr val="FFFFFF"/>
                </a:solidFill>
              </a:rPr>
              <a:t>연도별 게임 트랜드</a:t>
            </a:r>
            <a:endParaRPr lang="en-US" altLang="ko-KR" sz="2000">
              <a:solidFill>
                <a:srgbClr val="FFFFFF"/>
              </a:solidFill>
            </a:endParaRPr>
          </a:p>
          <a:p>
            <a:endParaRPr lang="en-US" altLang="ko-KR" sz="2000">
              <a:solidFill>
                <a:srgbClr val="FFFFFF"/>
              </a:solidFill>
            </a:endParaRPr>
          </a:p>
          <a:p>
            <a:r>
              <a:rPr lang="ko-KR" altLang="en-US" sz="2000">
                <a:solidFill>
                  <a:srgbClr val="FFFFFF"/>
                </a:solidFill>
              </a:rPr>
              <a:t>출고량 높은 게임에 대한 분석</a:t>
            </a:r>
            <a:endParaRPr lang="en-US" altLang="ko-KR" sz="2000">
              <a:solidFill>
                <a:srgbClr val="FFFFFF"/>
              </a:solidFill>
            </a:endParaRPr>
          </a:p>
          <a:p>
            <a:endParaRPr lang="en-US" altLang="ko-KR" sz="2000">
              <a:solidFill>
                <a:srgbClr val="FFFFFF"/>
              </a:solidFill>
            </a:endParaRPr>
          </a:p>
          <a:p>
            <a:r>
              <a:rPr lang="ko-KR" altLang="en-US" sz="2000">
                <a:solidFill>
                  <a:srgbClr val="FFFFFF"/>
                </a:solidFill>
              </a:rPr>
              <a:t>최종 보고서</a:t>
            </a:r>
            <a:endParaRPr lang="en-US" altLang="ko-KR" sz="20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altLang="ko-KR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319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CFE9EA-50D8-4028-BE42-DC2D813BE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51674"/>
            <a:ext cx="11548872" cy="1645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6AD2D5-2D32-D8DD-B8FE-A7263381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976" y="452842"/>
            <a:ext cx="6976872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데이터 분석</a:t>
            </a:r>
            <a:br>
              <a:rPr lang="en-US" altLang="ko-KR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ko-KR" alt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데이터셋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218DD6-0CC7-465B-B80F-747F97B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62374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3DB8846-5E17-8EE0-C275-A31E78FCF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2564450"/>
            <a:ext cx="10637520" cy="337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7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CFE9EA-50D8-4028-BE42-DC2D813BE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51674"/>
            <a:ext cx="11548872" cy="1645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5E0E0F7-8A54-D7DA-57D1-17B7FE93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976" y="452842"/>
            <a:ext cx="6976872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데이터 분석</a:t>
            </a:r>
            <a:br>
              <a:rPr lang="en-US" altLang="ko-KR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ko-KR" alt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데이터간 상관관계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218DD6-0CC7-465B-B80F-747F97B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62374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8E2E8AD4-BDB9-D0F8-EABD-9E5C97BA0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335" y="2198918"/>
            <a:ext cx="686733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2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CFE9EA-50D8-4028-BE42-DC2D813BE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51674"/>
            <a:ext cx="11548872" cy="1645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5E0E0F7-8A54-D7DA-57D1-17B7FE93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976" y="452842"/>
            <a:ext cx="6976872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데이터 분석</a:t>
            </a:r>
            <a:br>
              <a:rPr lang="en-US" altLang="ko-KR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ko-KR" altLang="en-US" sz="4000" dirty="0">
                <a:solidFill>
                  <a:schemeClr val="bg1"/>
                </a:solidFill>
              </a:rPr>
              <a:t>장르별 게임 배포 및 판매 수량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218DD6-0CC7-465B-B80F-747F97B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62374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7742DDA6-A5B2-EC98-B14F-BE2687BB044F}"/>
              </a:ext>
            </a:extLst>
          </p:cNvPr>
          <p:cNvGrpSpPr/>
          <p:nvPr/>
        </p:nvGrpSpPr>
        <p:grpSpPr>
          <a:xfrm>
            <a:off x="715178" y="2286000"/>
            <a:ext cx="10761644" cy="4572000"/>
            <a:chOff x="-10378" y="2057400"/>
            <a:chExt cx="10761644" cy="4572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546C34A-58E2-738E-0F74-957331ECB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378" y="2057400"/>
              <a:ext cx="5442857" cy="45720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743C733-978B-32B4-C457-A2B2B4ABB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2479" y="2057400"/>
              <a:ext cx="5318787" cy="457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217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CFE9EA-50D8-4028-BE42-DC2D813BE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51674"/>
            <a:ext cx="11548872" cy="1645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8FE830-07F2-AFD5-7230-7C0243D7D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976" y="452842"/>
            <a:ext cx="6976872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지역에 따른 선호 장르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218DD6-0CC7-465B-B80F-747F97B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62374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3AF9C7C-0CC7-351D-FDCA-F3E9E811D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6"/>
          <a:stretch/>
        </p:blipFill>
        <p:spPr>
          <a:xfrm>
            <a:off x="10048" y="2269661"/>
            <a:ext cx="12181952" cy="401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7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CFE9EA-50D8-4028-BE42-DC2D813BE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51674"/>
            <a:ext cx="11548872" cy="1645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51DD93-E9EB-CEC8-6121-71A9BAEE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976" y="452842"/>
            <a:ext cx="6976872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연도별 게임 트랜드</a:t>
            </a:r>
            <a:br>
              <a:rPr lang="en-US" altLang="ko-KR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ko-KR" alt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연도별 게임 장르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218DD6-0CC7-465B-B80F-747F97B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62374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5826090-B564-6B71-8112-D7A1C9459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40" y="2150036"/>
            <a:ext cx="9669519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58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CFE9EA-50D8-4028-BE42-DC2D813BE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51674"/>
            <a:ext cx="11548872" cy="1645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51DD93-E9EB-CEC8-6121-71A9BAEE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976" y="452842"/>
            <a:ext cx="6976872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연도별 게임 트랜드</a:t>
            </a:r>
            <a:r>
              <a:rPr lang="en-US" altLang="ko-KR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altLang="ko-KR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ko-KR" alt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연도별 게임 플랫폼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218DD6-0CC7-465B-B80F-747F97B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62374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59F1785-D9E1-1ACF-D1A4-D6B4E143C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295" y="2150036"/>
            <a:ext cx="972541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8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CFE9EA-50D8-4028-BE42-DC2D813BE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51674"/>
            <a:ext cx="11548872" cy="1645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A68F35-0746-AEED-67F5-802ED702C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976" y="452842"/>
            <a:ext cx="6976872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출고량이 높은 게임에 대한 분석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218DD6-0CC7-465B-B80F-747F97B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62374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1BAEF12-DD11-B4BC-AFE6-F50418FA7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39" y="2150036"/>
            <a:ext cx="10259122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3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314</Words>
  <Application>Microsoft Office PowerPoint</Application>
  <PresentationFormat>와이드스크린</PresentationFormat>
  <Paragraphs>58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테마</vt:lpstr>
      <vt:lpstr>다음 분기 게임 설계 제안서</vt:lpstr>
      <vt:lpstr>Index</vt:lpstr>
      <vt:lpstr>데이터 분석 데이터셋</vt:lpstr>
      <vt:lpstr>데이터 분석 데이터간 상관관계</vt:lpstr>
      <vt:lpstr>데이터 분석 장르별 게임 배포 및 판매 수량</vt:lpstr>
      <vt:lpstr>지역에 따른 선호 장르</vt:lpstr>
      <vt:lpstr>연도별 게임 트랜드 연도별 게임 장르</vt:lpstr>
      <vt:lpstr>연도별 게임 트랜드  연도별 게임 플랫폼</vt:lpstr>
      <vt:lpstr>출고량이 높은 게임에 대한 분석</vt:lpstr>
      <vt:lpstr>최종 보고서(장르)</vt:lpstr>
      <vt:lpstr>최종보고서(플랫폼)</vt:lpstr>
      <vt:lpstr>최종보고서(게임타이틀)</vt:lpstr>
      <vt:lpstr>최종제안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다음 분기 게임 설계 제안서</dc:title>
  <dc:creator>ＣＨＯ Ｋｅｕｎ Ｈｅｅ(is0532ir)</dc:creator>
  <cp:lastModifiedBy>ＣＨＯ Ｋｅｕｎ Ｈｅｅ(is0532ir)</cp:lastModifiedBy>
  <cp:revision>3</cp:revision>
  <dcterms:created xsi:type="dcterms:W3CDTF">2022-06-27T01:40:25Z</dcterms:created>
  <dcterms:modified xsi:type="dcterms:W3CDTF">2022-06-27T08:08:27Z</dcterms:modified>
</cp:coreProperties>
</file>