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58" r:id="rId3"/>
    <p:sldId id="359" r:id="rId4"/>
    <p:sldId id="365" r:id="rId5"/>
    <p:sldId id="376" r:id="rId6"/>
    <p:sldId id="371" r:id="rId7"/>
    <p:sldId id="367" r:id="rId8"/>
    <p:sldId id="372" r:id="rId9"/>
    <p:sldId id="373" r:id="rId10"/>
    <p:sldId id="374" r:id="rId11"/>
    <p:sldId id="375" r:id="rId12"/>
    <p:sldId id="363" r:id="rId13"/>
    <p:sldId id="370" r:id="rId14"/>
  </p:sldIdLst>
  <p:sldSz cx="9144000" cy="6858000" type="screen4x3"/>
  <p:notesSz cx="7099300" cy="10234613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itchFamily="18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16CD29-AEB7-AC4B-8ABE-8E309BAE1045}">
          <p14:sldIdLst>
            <p14:sldId id="256"/>
            <p14:sldId id="358"/>
            <p14:sldId id="359"/>
            <p14:sldId id="365"/>
            <p14:sldId id="376"/>
            <p14:sldId id="371"/>
            <p14:sldId id="367"/>
            <p14:sldId id="372"/>
            <p14:sldId id="373"/>
            <p14:sldId id="374"/>
            <p14:sldId id="375"/>
            <p14:sldId id="363"/>
            <p14:sldId id="3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CC0000"/>
    <a:srgbClr val="FFFF00"/>
    <a:srgbClr val="33CC33"/>
    <a:srgbClr val="0000CC"/>
    <a:srgbClr val="000066"/>
    <a:srgbClr val="0000FF"/>
    <a:srgbClr val="800000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間スタイル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52" autoAdjust="0"/>
    <p:restoredTop sz="76651" autoAdjust="0"/>
  </p:normalViewPr>
  <p:slideViewPr>
    <p:cSldViewPr>
      <p:cViewPr varScale="1">
        <p:scale>
          <a:sx n="70" d="100"/>
          <a:sy n="70" d="100"/>
        </p:scale>
        <p:origin x="171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4" d="100"/>
          <a:sy n="124" d="100"/>
        </p:scale>
        <p:origin x="4860" y="10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820" tIns="47409" rIns="94820" bIns="47409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spcBef>
                <a:spcPct val="0"/>
              </a:spcBef>
              <a:buClrTx/>
              <a:buFontTx/>
              <a:buNone/>
              <a:defRPr sz="1100">
                <a:latin typeface="Calibri" panose="020F050202020403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820" tIns="47409" rIns="94820" bIns="47409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spcBef>
                <a:spcPct val="0"/>
              </a:spcBef>
              <a:buClrTx/>
              <a:buFontTx/>
              <a:buNone/>
              <a:defRPr sz="1100">
                <a:latin typeface="Calibri" panose="020F050202020403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969AAE8D-B4A1-4778-AA8B-28656A80A127}" type="datetimeFigureOut">
              <a:rPr lang="ja-JP" altLang="en-US"/>
              <a:pPr>
                <a:defRPr/>
              </a:pPr>
              <a:t>2019/12/18</a:t>
            </a:fld>
            <a:endParaRPr lang="en-US" altLang="ja-JP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820" tIns="47409" rIns="94820" bIns="47409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spcBef>
                <a:spcPct val="0"/>
              </a:spcBef>
              <a:buClrTx/>
              <a:buFontTx/>
              <a:buNone/>
              <a:defRPr sz="1100">
                <a:latin typeface="Calibri" panose="020F050202020403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820" tIns="47409" rIns="94820" bIns="47409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spcBef>
                <a:spcPct val="0"/>
              </a:spcBef>
              <a:buClrTx/>
              <a:buFontTx/>
              <a:buNone/>
              <a:defRPr sz="1100">
                <a:latin typeface="Calibri" panose="020F050202020403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5B78385F-6A3C-458E-8EC0-577B0D587278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02000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820" tIns="47409" rIns="94820" bIns="47409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spcBef>
                <a:spcPct val="0"/>
              </a:spcBef>
              <a:buClrTx/>
              <a:buFontTx/>
              <a:buNone/>
              <a:defRPr sz="1100">
                <a:latin typeface="Calibri" panose="020F050202020403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820" tIns="47409" rIns="94820" bIns="47409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spcBef>
                <a:spcPct val="0"/>
              </a:spcBef>
              <a:buClrTx/>
              <a:buFontTx/>
              <a:buNone/>
              <a:defRPr sz="1100">
                <a:latin typeface="Calibri" panose="020F050202020403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EA0A155D-E623-48A9-98AD-BD928EFA74DE}" type="datetimeFigureOut">
              <a:rPr lang="ja-JP" altLang="en-US"/>
              <a:pPr>
                <a:defRPr/>
              </a:pPr>
              <a:t>2019/12/18</a:t>
            </a:fld>
            <a:endParaRPr lang="en-US" altLang="ja-JP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81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820" tIns="47409" rIns="94820" bIns="474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820" tIns="47409" rIns="94820" bIns="47409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spcBef>
                <a:spcPct val="0"/>
              </a:spcBef>
              <a:buClrTx/>
              <a:buFontTx/>
              <a:buNone/>
              <a:defRPr sz="1100">
                <a:latin typeface="Calibri" panose="020F050202020403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820" tIns="47409" rIns="94820" bIns="47409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spcBef>
                <a:spcPct val="0"/>
              </a:spcBef>
              <a:buClrTx/>
              <a:buFontTx/>
              <a:buNone/>
              <a:defRPr sz="1100">
                <a:latin typeface="Calibri" panose="020F050202020403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E586B24A-5F44-44AD-8DF0-53EE79B9E9AF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444058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5363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ノート プレースホル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124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68350" indent="-293688" defTabSz="9477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82688" indent="-234950" defTabSz="9477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60525" indent="-238125" defTabSz="9477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133600" indent="-239713" defTabSz="9477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90800" indent="-239713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3048000" indent="-239713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505200" indent="-239713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962400" indent="-239713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fld id="{EB98AC4D-51BB-433E-A1D2-693CADB113AF}" type="slidenum">
              <a:rPr lang="ja-JP" altLang="en-US" smtClean="0">
                <a:latin typeface="Calibri" panose="020F0502020204030204" pitchFamily="34" charset="0"/>
                <a:ea typeface="MS PGothic" panose="020B0600070205080204" pitchFamily="34" charset="-128"/>
              </a:rPr>
              <a:pPr/>
              <a:t>1</a:t>
            </a:fld>
            <a:endParaRPr lang="en-US" altLang="ja-JP"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8924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5363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spcBef>
                <a:spcPct val="10000"/>
              </a:spcBef>
              <a:buClr>
                <a:srgbClr val="990000"/>
              </a:buClr>
              <a:defRPr/>
            </a:pPr>
            <a:r>
              <a:rPr lang="en-US" altLang="ja-JP" sz="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Records sound over a period of time</a:t>
            </a:r>
          </a:p>
          <a:p>
            <a:pPr lvl="1" eaLnBrk="1" hangingPunct="1">
              <a:spcBef>
                <a:spcPct val="10000"/>
              </a:spcBef>
              <a:buClr>
                <a:srgbClr val="990000"/>
              </a:buClr>
              <a:defRPr/>
            </a:pPr>
            <a:r>
              <a:rPr lang="en-US" altLang="ja-JP" sz="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Get average in decibels</a:t>
            </a:r>
          </a:p>
          <a:p>
            <a:pPr lvl="1" eaLnBrk="1" hangingPunct="1">
              <a:spcBef>
                <a:spcPct val="10000"/>
              </a:spcBef>
              <a:buClr>
                <a:srgbClr val="990000"/>
              </a:buClr>
              <a:defRPr/>
            </a:pPr>
            <a:r>
              <a:rPr lang="en-US" altLang="ja-JP" sz="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Save location</a:t>
            </a:r>
          </a:p>
          <a:p>
            <a:pPr lvl="1" eaLnBrk="1" hangingPunct="1">
              <a:spcBef>
                <a:spcPct val="10000"/>
              </a:spcBef>
              <a:buClr>
                <a:srgbClr val="990000"/>
              </a:buClr>
              <a:defRPr/>
            </a:pPr>
            <a:r>
              <a:rPr lang="en-US" altLang="ja-JP" sz="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Data saved in firebase</a:t>
            </a:r>
          </a:p>
          <a:p>
            <a:pPr lvl="1" eaLnBrk="1" hangingPunct="1">
              <a:spcBef>
                <a:spcPct val="10000"/>
              </a:spcBef>
              <a:buClr>
                <a:srgbClr val="990000"/>
              </a:buClr>
              <a:defRPr/>
            </a:pPr>
            <a:r>
              <a:rPr lang="en-US" altLang="ja-JP" sz="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Display the sound levels at a particular location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86B24A-5F44-44AD-8DF0-53EE79B9E9AF}" type="slidenum">
              <a:rPr lang="ja-JP" altLang="en-US" smtClean="0"/>
              <a:pPr>
                <a:defRPr/>
              </a:pPr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74093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5363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86B24A-5F44-44AD-8DF0-53EE79B9E9AF}" type="slidenum">
              <a:rPr lang="ja-JP" altLang="en-US" smtClean="0"/>
              <a:pPr>
                <a:defRPr/>
              </a:pPr>
              <a:t>10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24794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5363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ノート プレースホル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124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68350" indent="-293688" defTabSz="9477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82688" indent="-234950" defTabSz="9477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60525" indent="-238125" defTabSz="9477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133600" indent="-239713" defTabSz="9477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90800" indent="-239713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3048000" indent="-239713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505200" indent="-239713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962400" indent="-239713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fld id="{EB98AC4D-51BB-433E-A1D2-693CADB113AF}" type="slidenum">
              <a:rPr lang="ja-JP" altLang="en-US" smtClean="0">
                <a:latin typeface="Calibri" panose="020F0502020204030204" pitchFamily="34" charset="0"/>
                <a:ea typeface="MS PGothic" panose="020B0600070205080204" pitchFamily="34" charset="-128"/>
              </a:rPr>
              <a:pPr/>
              <a:t>13</a:t>
            </a:fld>
            <a:endParaRPr lang="en-US" altLang="ja-JP"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5909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8B090E-F33A-406D-9A3F-00C969A762D1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9844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AD25A-0DB2-4022-8884-5014187CDEBA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46566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8F6B4E-E2C6-43E4-A518-45603FDE78B0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35331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E4452-171E-4C57-A9EC-359C2F589B31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93631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B5ACD-3020-4B95-AA9D-C184A13ED462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4072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A638A-416E-444A-9235-DAD82F5BB3D9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1086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3E958-2293-424E-83C4-0891F16DAD92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30932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スライド番号プレースホル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27247-CD45-4324-BE19-CDC4F6FD51C9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780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2A558-D55E-4CF1-AEF3-D00F64131A2F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52413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B70166-1387-4850-A9A6-0BDB2A403AE2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41335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EAD4A-4ADF-4F2B-A571-17E8DF57445D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25475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138" y="6323013"/>
            <a:ext cx="1439862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1547813" y="214313"/>
            <a:ext cx="7167562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8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395288" y="1227138"/>
            <a:ext cx="840105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88125" y="6426200"/>
            <a:ext cx="170497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FontTx/>
              <a:buNone/>
              <a:defRPr>
                <a:solidFill>
                  <a:srgbClr val="990000"/>
                </a:solidFill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4DFBAFE3-B8CF-4B79-B1EC-5AB4798B20ED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  <p:pic>
        <p:nvPicPr>
          <p:cNvPr id="1030" name="図 6" descr="tate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500063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42875"/>
            <a:ext cx="725487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cover dir="u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kern="1200">
          <a:solidFill>
            <a:schemeClr val="tx1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32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タイトル 1"/>
          <p:cNvSpPr>
            <a:spLocks/>
          </p:cNvSpPr>
          <p:nvPr/>
        </p:nvSpPr>
        <p:spPr bwMode="auto">
          <a:xfrm>
            <a:off x="76200" y="76200"/>
            <a:ext cx="8991600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br>
              <a:rPr lang="en-US" altLang="ja-JP" sz="5400" b="1" dirty="0">
                <a:solidFill>
                  <a:srgbClr val="990000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</a:br>
            <a:br>
              <a:rPr lang="en-US" altLang="ja-JP" sz="5400" b="1" dirty="0">
                <a:solidFill>
                  <a:srgbClr val="990000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</a:br>
            <a:r>
              <a:rPr lang="en-US" altLang="ja-JP" sz="5400" b="1" dirty="0">
                <a:solidFill>
                  <a:srgbClr val="990000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rPr>
              <a:t>Detecting Environmental Noise and Mapping</a:t>
            </a:r>
            <a:br>
              <a:rPr lang="en-US" altLang="ja-JP" sz="44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</a:br>
            <a:endParaRPr lang="en-US" altLang="ja-JP" sz="4400" dirty="0">
              <a:solidFill>
                <a:schemeClr val="tx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ctr" eaLnBrk="1" hangingPunct="1">
              <a:defRPr/>
            </a:pPr>
            <a:r>
              <a:rPr lang="en-US" altLang="ja-JP" sz="2800" b="1" i="1" dirty="0">
                <a:latin typeface="French Script MT" panose="03020402040607040605" pitchFamily="66" charset="0"/>
                <a:cs typeface="Tahoma" panose="020B0604030504040204" pitchFamily="34" charset="0"/>
              </a:rPr>
              <a:t>by</a:t>
            </a:r>
            <a:r>
              <a:rPr lang="en-US" altLang="ja-JP" sz="28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Team G</a:t>
            </a:r>
            <a:br>
              <a:rPr lang="en-US" altLang="ja-JP" sz="28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</a:br>
            <a:br>
              <a:rPr lang="en-US" altLang="ja-JP" sz="28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</a:br>
            <a:br>
              <a:rPr lang="en-US" altLang="ja-JP" sz="28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</a:br>
            <a:br>
              <a:rPr lang="en-US" altLang="ja-JP" sz="28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ja-JP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College of Information Science and Engineering</a:t>
            </a:r>
            <a:br>
              <a:rPr kumimoji="0" lang="en-US" altLang="ja-JP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ja-JP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Ritsumeikan</a:t>
            </a:r>
            <a:r>
              <a:rPr kumimoji="0" lang="en-US" altLang="ja-JP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University</a:t>
            </a:r>
            <a:endParaRPr kumimoji="0" lang="ja-JP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  <a:ea typeface="Arial Unicode MS" panose="020B0604020202020204" pitchFamily="34" charset="-128"/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 spd="med">
    <p:cover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6C9758-E799-1B47-9415-84965DAC71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C2A558-D55E-4CF1-AEF3-D00F64131A2F}" type="slidenum">
              <a:rPr lang="ja-JP" altLang="en-US" smtClean="0"/>
              <a:pPr>
                <a:defRPr/>
              </a:pPr>
              <a:t>10</a:t>
            </a:fld>
            <a:endParaRPr lang="en-US" altLang="ja-JP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BF3E7FD0-8318-8B47-971F-86AF270F97E7}"/>
              </a:ext>
            </a:extLst>
          </p:cNvPr>
          <p:cNvSpPr>
            <a:spLocks/>
          </p:cNvSpPr>
          <p:nvPr/>
        </p:nvSpPr>
        <p:spPr bwMode="auto">
          <a:xfrm>
            <a:off x="714375" y="214313"/>
            <a:ext cx="8001000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kumimoji="0" lang="en-US" altLang="ja-JP" sz="4000" dirty="0">
                <a:solidFill>
                  <a:srgbClr val="990000"/>
                </a:solidFill>
                <a:latin typeface="Tahoma" panose="020B0604030504040204" pitchFamily="34" charset="0"/>
              </a:rPr>
              <a:t>Suggested approach 07</a:t>
            </a:r>
            <a:endParaRPr kumimoji="0" lang="ja-JP" altLang="en-US" sz="4000" dirty="0">
              <a:solidFill>
                <a:srgbClr val="990000"/>
              </a:solidFill>
              <a:latin typeface="Tahoma" panose="020B0604030504040204" pitchFamily="34" charset="0"/>
            </a:endParaRPr>
          </a:p>
        </p:txBody>
      </p:sp>
      <p:sp>
        <p:nvSpPr>
          <p:cNvPr id="4" name="コンテンツ プレースホルダ 2">
            <a:extLst>
              <a:ext uri="{FF2B5EF4-FFF2-40B4-BE49-F238E27FC236}">
                <a16:creationId xmlns:a16="http://schemas.microsoft.com/office/drawing/2014/main" id="{47A05502-EAC7-FB4F-B833-06ECAD099D27}"/>
              </a:ext>
            </a:extLst>
          </p:cNvPr>
          <p:cNvSpPr>
            <a:spLocks/>
          </p:cNvSpPr>
          <p:nvPr/>
        </p:nvSpPr>
        <p:spPr bwMode="auto">
          <a:xfrm>
            <a:off x="685800" y="1066800"/>
            <a:ext cx="8358188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990600" indent="-533400"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752600" indent="-381000"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209800" indent="-381000"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10000"/>
              </a:spcBef>
              <a:buClr>
                <a:srgbClr val="990000"/>
              </a:buClr>
              <a:defRPr/>
            </a:pPr>
            <a:r>
              <a:rPr lang="en-US" altLang="ja-JP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Prototype C (Mapping software)</a:t>
            </a:r>
          </a:p>
          <a:p>
            <a:pPr lvl="1" eaLnBrk="1" hangingPunct="1">
              <a:spcBef>
                <a:spcPct val="10000"/>
              </a:spcBef>
              <a:buClr>
                <a:srgbClr val="990000"/>
              </a:buClr>
              <a:defRPr/>
            </a:pPr>
            <a:r>
              <a:rPr lang="en-US" altLang="ja-JP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A geographic information system software is used for mapping</a:t>
            </a:r>
          </a:p>
          <a:p>
            <a:pPr lvl="1" eaLnBrk="1" hangingPunct="1">
              <a:spcBef>
                <a:spcPct val="10000"/>
              </a:spcBef>
              <a:buClr>
                <a:srgbClr val="990000"/>
              </a:buClr>
              <a:defRPr/>
            </a:pPr>
            <a:r>
              <a:rPr lang="en-US" altLang="ja-JP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Produce maps and graphically displays geographic information</a:t>
            </a:r>
          </a:p>
          <a:p>
            <a:pPr lvl="1" eaLnBrk="1" hangingPunct="1">
              <a:spcBef>
                <a:spcPct val="10000"/>
              </a:spcBef>
              <a:buClr>
                <a:srgbClr val="990000"/>
              </a:buClr>
              <a:defRPr/>
            </a:pPr>
            <a:r>
              <a:rPr lang="en-US" altLang="ja-JP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Uses the csv file to map the data collected </a:t>
            </a:r>
          </a:p>
          <a:p>
            <a:pPr lvl="1" eaLnBrk="1" hangingPunct="1">
              <a:spcBef>
                <a:spcPct val="10000"/>
              </a:spcBef>
              <a:buClr>
                <a:srgbClr val="990000"/>
              </a:buClr>
              <a:defRPr/>
            </a:pPr>
            <a:endParaRPr lang="en-US" altLang="ja-JP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95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CD0D3-526B-4901-9D9C-CE3DEA579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ja-JP" dirty="0">
                <a:solidFill>
                  <a:srgbClr val="990000"/>
                </a:solidFill>
                <a:latin typeface="Tahoma" panose="020B0604030504040204" pitchFamily="34" charset="0"/>
              </a:rPr>
              <a:t>Suggested approach 06 &amp; 07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3136C-6FAB-41DA-A591-B267F12510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5E4452-171E-4C57-A9EC-359C2F589B31}" type="slidenum">
              <a:rPr lang="ja-JP" altLang="en-US" smtClean="0"/>
              <a:pPr>
                <a:defRPr/>
              </a:pPr>
              <a:t>11</a:t>
            </a:fld>
            <a:endParaRPr lang="en-US" altLang="ja-JP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50403D0-8DFC-4784-8BF2-5EF69F9E63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412776"/>
            <a:ext cx="6207621" cy="4990440"/>
          </a:xfrm>
        </p:spPr>
      </p:pic>
    </p:spTree>
    <p:extLst>
      <p:ext uri="{BB962C8B-B14F-4D97-AF65-F5344CB8AC3E}">
        <p14:creationId xmlns:p14="http://schemas.microsoft.com/office/powerpoint/2010/main" val="3388162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スライド番号プレースホルダ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CDFA24-5A57-4458-A32B-009EAC63EA0D}" type="slidenum">
              <a:rPr lang="ja-JP" altLang="en-US" sz="1800" smtClean="0">
                <a:solidFill>
                  <a:srgbClr val="99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ja-JP" sz="1800">
              <a:solidFill>
                <a:srgbClr val="990000"/>
              </a:solidFill>
              <a:latin typeface="Arial" panose="020B0604020202020204" pitchFamily="34" charset="0"/>
            </a:endParaRPr>
          </a:p>
        </p:txBody>
      </p:sp>
      <p:sp>
        <p:nvSpPr>
          <p:cNvPr id="9219" name="タイトル 1"/>
          <p:cNvSpPr>
            <a:spLocks/>
          </p:cNvSpPr>
          <p:nvPr/>
        </p:nvSpPr>
        <p:spPr bwMode="auto">
          <a:xfrm>
            <a:off x="714375" y="214313"/>
            <a:ext cx="8001000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kumimoji="0" lang="en-US" altLang="ja-JP" sz="4000" dirty="0">
                <a:solidFill>
                  <a:srgbClr val="990000"/>
                </a:solidFill>
                <a:latin typeface="Tahoma" panose="020B0604030504040204" pitchFamily="34" charset="0"/>
              </a:rPr>
              <a:t>Project Schedule</a:t>
            </a:r>
          </a:p>
        </p:txBody>
      </p:sp>
      <p:sp>
        <p:nvSpPr>
          <p:cNvPr id="91375" name="Rectangle 239"/>
          <p:cNvSpPr>
            <a:spLocks noChangeArrowheads="1"/>
          </p:cNvSpPr>
          <p:nvPr/>
        </p:nvSpPr>
        <p:spPr bwMode="auto">
          <a:xfrm>
            <a:off x="685800" y="1066800"/>
            <a:ext cx="82296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990600" indent="-533400"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752600" indent="-381000"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209800" indent="-381000"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indent="0" eaLnBrk="1" hangingPunct="1">
              <a:spcBef>
                <a:spcPct val="10000"/>
              </a:spcBef>
              <a:buClr>
                <a:srgbClr val="990000"/>
              </a:buClr>
              <a:buNone/>
              <a:defRPr/>
            </a:pPr>
            <a:endParaRPr lang="en-US" altLang="en-US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新細明體" pitchFamily="18" charset="-12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EFA05B9-FC09-0146-8C0F-6662791D3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782411"/>
              </p:ext>
            </p:extLst>
          </p:nvPr>
        </p:nvGraphicFramePr>
        <p:xfrm>
          <a:off x="485776" y="1628800"/>
          <a:ext cx="8229600" cy="416239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53976">
                  <a:extLst>
                    <a:ext uri="{9D8B030D-6E8A-4147-A177-3AD203B41FA5}">
                      <a16:colId xmlns:a16="http://schemas.microsoft.com/office/drawing/2014/main" val="42240330"/>
                    </a:ext>
                  </a:extLst>
                </a:gridCol>
                <a:gridCol w="1593906">
                  <a:extLst>
                    <a:ext uri="{9D8B030D-6E8A-4147-A177-3AD203B41FA5}">
                      <a16:colId xmlns:a16="http://schemas.microsoft.com/office/drawing/2014/main" val="105766940"/>
                    </a:ext>
                  </a:extLst>
                </a:gridCol>
                <a:gridCol w="1593906">
                  <a:extLst>
                    <a:ext uri="{9D8B030D-6E8A-4147-A177-3AD203B41FA5}">
                      <a16:colId xmlns:a16="http://schemas.microsoft.com/office/drawing/2014/main" val="452212149"/>
                    </a:ext>
                  </a:extLst>
                </a:gridCol>
                <a:gridCol w="1593906">
                  <a:extLst>
                    <a:ext uri="{9D8B030D-6E8A-4147-A177-3AD203B41FA5}">
                      <a16:colId xmlns:a16="http://schemas.microsoft.com/office/drawing/2014/main" val="1372681354"/>
                    </a:ext>
                  </a:extLst>
                </a:gridCol>
                <a:gridCol w="1593906">
                  <a:extLst>
                    <a:ext uri="{9D8B030D-6E8A-4147-A177-3AD203B41FA5}">
                      <a16:colId xmlns:a16="http://schemas.microsoft.com/office/drawing/2014/main" val="2291028789"/>
                    </a:ext>
                  </a:extLst>
                </a:gridCol>
              </a:tblGrid>
              <a:tr h="69373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WEEK 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WEEK 13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WEEK 14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WEEK 15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2554367"/>
                  </a:ext>
                </a:extLst>
              </a:tr>
              <a:tr h="6937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Prototype B</a:t>
                      </a:r>
                    </a:p>
                    <a:p>
                      <a:pPr algn="ctr"/>
                      <a:r>
                        <a:rPr lang="en-US" dirty="0"/>
                        <a:t>(Micro computer)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8125723"/>
                  </a:ext>
                </a:extLst>
              </a:tr>
              <a:tr h="6937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Prototype C</a:t>
                      </a:r>
                    </a:p>
                    <a:p>
                      <a:pPr algn="ctr"/>
                      <a:r>
                        <a:rPr lang="en-US" dirty="0"/>
                        <a:t>(Mapping)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6135319"/>
                  </a:ext>
                </a:extLst>
              </a:tr>
              <a:tr h="6937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Documentation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0231739"/>
                  </a:ext>
                </a:extLst>
              </a:tr>
              <a:tr h="6937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5072061"/>
                  </a:ext>
                </a:extLst>
              </a:tr>
              <a:tr h="6937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Presentation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274033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944CAD8-212D-C049-90B8-CC9D9F7B9893}"/>
              </a:ext>
            </a:extLst>
          </p:cNvPr>
          <p:cNvSpPr/>
          <p:nvPr/>
        </p:nvSpPr>
        <p:spPr>
          <a:xfrm>
            <a:off x="2339753" y="2492896"/>
            <a:ext cx="2376263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623149-ED44-3744-A1D1-9A1975319A57}"/>
              </a:ext>
            </a:extLst>
          </p:cNvPr>
          <p:cNvSpPr/>
          <p:nvPr/>
        </p:nvSpPr>
        <p:spPr>
          <a:xfrm>
            <a:off x="3059833" y="3165288"/>
            <a:ext cx="3384376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86640E-2571-A747-B925-1A8E803E8CDA}"/>
              </a:ext>
            </a:extLst>
          </p:cNvPr>
          <p:cNvSpPr/>
          <p:nvPr/>
        </p:nvSpPr>
        <p:spPr>
          <a:xfrm>
            <a:off x="2331600" y="3874665"/>
            <a:ext cx="4112609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459644-A9BD-E649-8064-2B097D5B7A71}"/>
              </a:ext>
            </a:extLst>
          </p:cNvPr>
          <p:cNvSpPr/>
          <p:nvPr/>
        </p:nvSpPr>
        <p:spPr>
          <a:xfrm>
            <a:off x="5508104" y="4559716"/>
            <a:ext cx="3207271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CB82A9-1C83-4949-A69D-422EA79A90FC}"/>
              </a:ext>
            </a:extLst>
          </p:cNvPr>
          <p:cNvSpPr/>
          <p:nvPr/>
        </p:nvSpPr>
        <p:spPr>
          <a:xfrm>
            <a:off x="6516217" y="5244767"/>
            <a:ext cx="2199158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333800"/>
      </p:ext>
    </p:extLst>
  </p:cSld>
  <p:clrMapOvr>
    <a:masterClrMapping/>
  </p:clrMapOvr>
  <p:transition spd="med">
    <p:cover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タイトル 1"/>
          <p:cNvSpPr>
            <a:spLocks/>
          </p:cNvSpPr>
          <p:nvPr/>
        </p:nvSpPr>
        <p:spPr bwMode="auto">
          <a:xfrm>
            <a:off x="76200" y="76200"/>
            <a:ext cx="8991600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br>
              <a:rPr lang="en-US" altLang="ja-JP" sz="5400" b="1" dirty="0">
                <a:solidFill>
                  <a:srgbClr val="990000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</a:br>
            <a:br>
              <a:rPr lang="en-US" altLang="ja-JP" sz="5400" b="1" dirty="0">
                <a:solidFill>
                  <a:srgbClr val="990000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</a:br>
            <a:endParaRPr lang="en-US" altLang="ja-JP" sz="5400" b="1" dirty="0">
              <a:solidFill>
                <a:srgbClr val="990000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  <a:p>
            <a:pPr algn="ctr" eaLnBrk="1" hangingPunct="1">
              <a:defRPr/>
            </a:pPr>
            <a:r>
              <a:rPr lang="en-US" altLang="ja-JP" sz="5400" b="1" dirty="0">
                <a:solidFill>
                  <a:srgbClr val="990000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Thank you </a:t>
            </a:r>
            <a:endParaRPr lang="en-US" altLang="ja-JP" sz="4400" dirty="0">
              <a:solidFill>
                <a:schemeClr val="tx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ctr" eaLnBrk="1" hangingPunct="1">
              <a:buFontTx/>
              <a:buChar char="-"/>
              <a:defRPr/>
            </a:pPr>
            <a:r>
              <a:rPr lang="en-US" altLang="ja-JP" sz="28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Q &amp; A -</a:t>
            </a:r>
            <a:br>
              <a:rPr lang="en-US" altLang="ja-JP" sz="28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</a:br>
            <a:endParaRPr lang="en-US" altLang="ja-JP" sz="2800" dirty="0">
              <a:solidFill>
                <a:schemeClr val="tx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ctr" eaLnBrk="1" hangingPunct="1">
              <a:defRPr/>
            </a:pPr>
            <a:endParaRPr lang="en-US" altLang="ja-JP" sz="2800" dirty="0">
              <a:solidFill>
                <a:schemeClr val="tx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ctr" eaLnBrk="1" hangingPunct="1">
              <a:defRPr/>
            </a:pPr>
            <a:endParaRPr lang="en-US" altLang="ja-JP" sz="2800" dirty="0">
              <a:solidFill>
                <a:schemeClr val="tx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ctr" eaLnBrk="1" hangingPunct="1">
              <a:defRPr/>
            </a:pPr>
            <a:br>
              <a:rPr lang="en-US" altLang="ja-JP" sz="28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ja-JP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College of Information Science and Engineering</a:t>
            </a:r>
            <a:br>
              <a:rPr kumimoji="0" lang="en-US" altLang="ja-JP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ja-JP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Ritsumeikan</a:t>
            </a:r>
            <a:r>
              <a:rPr kumimoji="0" lang="en-US" altLang="ja-JP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University</a:t>
            </a:r>
            <a:endParaRPr kumimoji="0" lang="ja-JP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  <a:ea typeface="Arial Unicode MS" panose="020B0604020202020204" pitchFamily="34" charset="-128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35652"/>
      </p:ext>
    </p:extLst>
  </p:cSld>
  <p:clrMapOvr>
    <a:masterClrMapping/>
  </p:clrMapOvr>
  <p:transition spd="med">
    <p:cover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スライド番号プレースホルダ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A77416-13F8-4163-B7B6-D5ED3BFD4D9B}" type="slidenum">
              <a:rPr lang="ja-JP" altLang="en-US" sz="1800" smtClean="0">
                <a:solidFill>
                  <a:srgbClr val="99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800">
              <a:solidFill>
                <a:srgbClr val="990000"/>
              </a:solidFill>
              <a:latin typeface="Arial" panose="020B0604020202020204" pitchFamily="34" charset="0"/>
            </a:endParaRPr>
          </a:p>
        </p:txBody>
      </p:sp>
      <p:sp>
        <p:nvSpPr>
          <p:cNvPr id="6147" name="タイトル 1"/>
          <p:cNvSpPr>
            <a:spLocks/>
          </p:cNvSpPr>
          <p:nvPr/>
        </p:nvSpPr>
        <p:spPr bwMode="auto">
          <a:xfrm>
            <a:off x="714375" y="214313"/>
            <a:ext cx="8001000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kumimoji="0" lang="en-US" altLang="ja-JP" sz="4000" dirty="0">
                <a:solidFill>
                  <a:srgbClr val="990000"/>
                </a:solidFill>
                <a:latin typeface="Tahoma" panose="020B0604030504040204" pitchFamily="34" charset="0"/>
              </a:rPr>
              <a:t>Agenda</a:t>
            </a:r>
            <a:endParaRPr kumimoji="0" lang="ja-JP" altLang="en-US" sz="4000" dirty="0">
              <a:solidFill>
                <a:srgbClr val="990000"/>
              </a:solidFill>
              <a:latin typeface="Tahoma" panose="020B0604030504040204" pitchFamily="34" charset="0"/>
            </a:endParaRPr>
          </a:p>
        </p:txBody>
      </p:sp>
      <p:sp>
        <p:nvSpPr>
          <p:cNvPr id="183299" name="Rectangle 3"/>
          <p:cNvSpPr>
            <a:spLocks noChangeArrowheads="1"/>
          </p:cNvSpPr>
          <p:nvPr/>
        </p:nvSpPr>
        <p:spPr bwMode="auto">
          <a:xfrm>
            <a:off x="685800" y="1066800"/>
            <a:ext cx="79248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990600" indent="-533400"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752600" indent="-381000"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209800" indent="-381000"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990000"/>
              </a:buClr>
              <a:defRPr/>
            </a:pPr>
            <a:endParaRPr lang="en-US" altLang="ja-JP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新細明體" pitchFamily="18" charset="-120"/>
            </a:endParaRPr>
          </a:p>
          <a:p>
            <a:pPr eaLnBrk="1" hangingPunct="1">
              <a:spcBef>
                <a:spcPct val="20000"/>
              </a:spcBef>
              <a:buClr>
                <a:srgbClr val="990000"/>
              </a:buClr>
              <a:defRPr/>
            </a:pPr>
            <a:r>
              <a:rPr lang="en-US" altLang="ja-JP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Problem formulation</a:t>
            </a:r>
          </a:p>
          <a:p>
            <a:pPr eaLnBrk="1" hangingPunct="1">
              <a:spcBef>
                <a:spcPct val="20000"/>
              </a:spcBef>
              <a:buClr>
                <a:srgbClr val="990000"/>
              </a:buClr>
              <a:defRPr/>
            </a:pPr>
            <a:r>
              <a:rPr lang="en-US" altLang="ja-JP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Suggested approach</a:t>
            </a:r>
          </a:p>
          <a:p>
            <a:pPr eaLnBrk="1" hangingPunct="1">
              <a:spcBef>
                <a:spcPct val="20000"/>
              </a:spcBef>
              <a:buClr>
                <a:srgbClr val="990000"/>
              </a:buClr>
              <a:defRPr/>
            </a:pPr>
            <a:r>
              <a:rPr lang="en-US" altLang="ja-JP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Project Schedule</a:t>
            </a:r>
          </a:p>
        </p:txBody>
      </p:sp>
    </p:spTree>
  </p:cSld>
  <p:clrMapOvr>
    <a:masterClrMapping/>
  </p:clrMapOvr>
  <p:transition spd="med">
    <p:cover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スライド番号プレースホルダ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ED6AA8-9555-4810-928F-A0D11E392355}" type="slidenum">
              <a:rPr lang="ja-JP" altLang="en-US" sz="1800" smtClean="0">
                <a:solidFill>
                  <a:srgbClr val="99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800">
              <a:solidFill>
                <a:srgbClr val="990000"/>
              </a:solidFill>
              <a:latin typeface="Arial" panose="020B0604020202020204" pitchFamily="34" charset="0"/>
            </a:endParaRPr>
          </a:p>
        </p:txBody>
      </p:sp>
      <p:sp>
        <p:nvSpPr>
          <p:cNvPr id="7171" name="タイトル 1"/>
          <p:cNvSpPr>
            <a:spLocks/>
          </p:cNvSpPr>
          <p:nvPr/>
        </p:nvSpPr>
        <p:spPr bwMode="auto">
          <a:xfrm>
            <a:off x="714375" y="214313"/>
            <a:ext cx="8001000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kumimoji="0" lang="en-US" altLang="ja-JP" sz="4000" dirty="0">
                <a:solidFill>
                  <a:srgbClr val="990000"/>
                </a:solidFill>
                <a:latin typeface="Tahoma" panose="020B0604030504040204" pitchFamily="34" charset="0"/>
              </a:rPr>
              <a:t>Problem formulation</a:t>
            </a:r>
            <a:endParaRPr kumimoji="0" lang="ja-JP" altLang="en-US" sz="4000" dirty="0">
              <a:solidFill>
                <a:srgbClr val="990000"/>
              </a:solidFill>
              <a:latin typeface="Tahoma" panose="020B0604030504040204" pitchFamily="34" charset="0"/>
            </a:endParaRPr>
          </a:p>
        </p:txBody>
      </p:sp>
      <p:sp>
        <p:nvSpPr>
          <p:cNvPr id="184323" name="コンテンツ プレースホルダ 2"/>
          <p:cNvSpPr>
            <a:spLocks/>
          </p:cNvSpPr>
          <p:nvPr/>
        </p:nvSpPr>
        <p:spPr bwMode="auto">
          <a:xfrm>
            <a:off x="685800" y="1066800"/>
            <a:ext cx="8358188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990600" indent="-533400"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752600" indent="-381000"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209800" indent="-381000"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10000"/>
              </a:spcBef>
              <a:buClr>
                <a:srgbClr val="990000"/>
              </a:buClr>
              <a:defRPr/>
            </a:pPr>
            <a:r>
              <a:rPr lang="en-US" altLang="ja-JP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What is</a:t>
            </a:r>
            <a:r>
              <a:rPr lang="ko-KR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en-US" altLang="ko-KR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noise pollution</a:t>
            </a:r>
            <a:r>
              <a:rPr lang="en-US" altLang="ja-JP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?</a:t>
            </a:r>
          </a:p>
          <a:p>
            <a:pPr eaLnBrk="1" hangingPunct="1">
              <a:spcBef>
                <a:spcPct val="10000"/>
              </a:spcBef>
              <a:buClr>
                <a:srgbClr val="990000"/>
              </a:buClr>
              <a:defRPr/>
            </a:pPr>
            <a:r>
              <a:rPr lang="en-US" altLang="ko-KR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The severity of noise pollution in Japan</a:t>
            </a:r>
          </a:p>
          <a:p>
            <a:pPr eaLnBrk="1" hangingPunct="1">
              <a:spcBef>
                <a:spcPct val="10000"/>
              </a:spcBef>
              <a:buClr>
                <a:srgbClr val="990000"/>
              </a:buClr>
              <a:defRPr/>
            </a:pPr>
            <a:r>
              <a:rPr lang="en-US" altLang="ko-KR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Current market structure and problem</a:t>
            </a:r>
          </a:p>
        </p:txBody>
      </p:sp>
    </p:spTree>
  </p:cSld>
  <p:clrMapOvr>
    <a:masterClrMapping/>
  </p:clrMapOvr>
  <p:transition spd="med">
    <p:cover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スライド番号プレースホルダ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BA9C16-E728-422E-BCEA-5C7A1BA40F6D}" type="slidenum">
              <a:rPr lang="ja-JP" altLang="en-US" sz="1800" smtClean="0">
                <a:solidFill>
                  <a:srgbClr val="99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800">
              <a:solidFill>
                <a:srgbClr val="990000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タイトル 1"/>
          <p:cNvSpPr>
            <a:spLocks/>
          </p:cNvSpPr>
          <p:nvPr/>
        </p:nvSpPr>
        <p:spPr bwMode="auto">
          <a:xfrm>
            <a:off x="714375" y="214313"/>
            <a:ext cx="8001000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kumimoji="0" lang="en-US" altLang="ja-JP" sz="4000" dirty="0">
                <a:solidFill>
                  <a:srgbClr val="990000"/>
                </a:solidFill>
                <a:latin typeface="Tahoma" panose="020B0604030504040204" pitchFamily="34" charset="0"/>
              </a:rPr>
              <a:t>Suggested approach 01</a:t>
            </a:r>
            <a:endParaRPr kumimoji="0" lang="ja-JP" altLang="en-US" sz="4000">
              <a:solidFill>
                <a:srgbClr val="990000"/>
              </a:solidFill>
              <a:latin typeface="Tahoma" panose="020B0604030504040204" pitchFamily="34" charset="0"/>
            </a:endParaRPr>
          </a:p>
        </p:txBody>
      </p:sp>
      <p:sp>
        <p:nvSpPr>
          <p:cNvPr id="90124" name="コンテンツ プレースホルダ 2"/>
          <p:cNvSpPr>
            <a:spLocks/>
          </p:cNvSpPr>
          <p:nvPr/>
        </p:nvSpPr>
        <p:spPr bwMode="auto">
          <a:xfrm>
            <a:off x="685800" y="1066800"/>
            <a:ext cx="8358188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/>
          <a:lstStyle>
            <a:lvl1pPr marL="609600" indent="-609600"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990600" indent="-533400"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752600" indent="-381000"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209800" indent="-381000"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10000"/>
              </a:spcBef>
              <a:buClr>
                <a:srgbClr val="990000"/>
              </a:buClr>
              <a:defRPr/>
            </a:pPr>
            <a:r>
              <a:rPr lang="en-US" altLang="ja-JP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Target customer</a:t>
            </a:r>
          </a:p>
          <a:p>
            <a:pPr lvl="1" eaLnBrk="1" hangingPunct="1">
              <a:spcBef>
                <a:spcPct val="10000"/>
              </a:spcBef>
              <a:buClr>
                <a:srgbClr val="990000"/>
              </a:buClr>
              <a:defRPr/>
            </a:pPr>
            <a:r>
              <a:rPr lang="en-US" altLang="ja-JP" sz="2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Policy makers, city architects</a:t>
            </a:r>
          </a:p>
          <a:p>
            <a:pPr eaLnBrk="1" hangingPunct="1">
              <a:spcBef>
                <a:spcPct val="10000"/>
              </a:spcBef>
              <a:buClr>
                <a:srgbClr val="990000"/>
              </a:buClr>
              <a:defRPr/>
            </a:pPr>
            <a:r>
              <a:rPr lang="en-US" altLang="ja-JP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Measurement range</a:t>
            </a:r>
          </a:p>
          <a:p>
            <a:pPr lvl="1" eaLnBrk="1" hangingPunct="1">
              <a:spcBef>
                <a:spcPct val="10000"/>
              </a:spcBef>
              <a:buClr>
                <a:srgbClr val="990000"/>
              </a:buClr>
              <a:defRPr/>
            </a:pPr>
            <a:r>
              <a:rPr lang="en-US" altLang="ja-JP" sz="2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Road traffic noise and Railway noise</a:t>
            </a:r>
          </a:p>
          <a:p>
            <a:pPr eaLnBrk="1" hangingPunct="1">
              <a:spcBef>
                <a:spcPct val="10000"/>
              </a:spcBef>
              <a:buClr>
                <a:srgbClr val="990000"/>
              </a:buClr>
              <a:defRPr/>
            </a:pPr>
            <a:r>
              <a:rPr lang="en-US" altLang="ja-JP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Measurement method</a:t>
            </a:r>
          </a:p>
          <a:p>
            <a:pPr lvl="1" eaLnBrk="1" hangingPunct="1">
              <a:spcBef>
                <a:spcPct val="10000"/>
              </a:spcBef>
              <a:buClr>
                <a:srgbClr val="990000"/>
              </a:buClr>
              <a:defRPr/>
            </a:pPr>
            <a:r>
              <a:rPr lang="en-US" altLang="ja-JP" sz="2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Use object’s phones to collect sound and location data</a:t>
            </a:r>
          </a:p>
          <a:p>
            <a:pPr lvl="1" eaLnBrk="1" hangingPunct="1">
              <a:spcBef>
                <a:spcPct val="10000"/>
              </a:spcBef>
              <a:buClr>
                <a:srgbClr val="990000"/>
              </a:buClr>
              <a:defRPr/>
            </a:pPr>
            <a:r>
              <a:rPr lang="en-US" altLang="ja-JP" sz="2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Use sound sensors and GPS module to feed data to a microcontroller</a:t>
            </a:r>
          </a:p>
          <a:p>
            <a:pPr eaLnBrk="1" hangingPunct="1">
              <a:spcBef>
                <a:spcPct val="10000"/>
              </a:spcBef>
              <a:buClr>
                <a:srgbClr val="990000"/>
              </a:buClr>
              <a:defRPr/>
            </a:pPr>
            <a:r>
              <a:rPr lang="en-US" altLang="ja-JP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Measurement indicator</a:t>
            </a:r>
          </a:p>
          <a:p>
            <a:pPr lvl="1" eaLnBrk="1" hangingPunct="1">
              <a:spcBef>
                <a:spcPct val="10000"/>
              </a:spcBef>
              <a:buClr>
                <a:srgbClr val="990000"/>
              </a:buClr>
              <a:defRPr/>
            </a:pPr>
            <a:r>
              <a:rPr lang="en-US" altLang="ja-JP" sz="2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Noise indicators (</a:t>
            </a:r>
            <a:r>
              <a:rPr lang="en-US" altLang="ja-JP" sz="200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L</a:t>
            </a:r>
            <a:r>
              <a:rPr lang="en-US" altLang="ja-JP" sz="2000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den</a:t>
            </a:r>
            <a:r>
              <a:rPr lang="en-US" altLang="ja-JP" sz="2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and </a:t>
            </a:r>
            <a:r>
              <a:rPr lang="en-US" altLang="ja-JP" sz="200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L</a:t>
            </a:r>
            <a:r>
              <a:rPr lang="en-US" altLang="ja-JP" sz="2000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night</a:t>
            </a:r>
            <a:r>
              <a:rPr lang="en-US" altLang="ja-JP" sz="2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)</a:t>
            </a:r>
          </a:p>
          <a:p>
            <a:pPr eaLnBrk="1" hangingPunct="1">
              <a:spcBef>
                <a:spcPct val="10000"/>
              </a:spcBef>
              <a:buClr>
                <a:srgbClr val="990000"/>
              </a:buClr>
              <a:defRPr/>
            </a:pPr>
            <a:r>
              <a:rPr lang="en-US" altLang="ja-JP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Data processing method</a:t>
            </a:r>
          </a:p>
          <a:p>
            <a:pPr lvl="1" eaLnBrk="1" hangingPunct="1">
              <a:spcBef>
                <a:spcPct val="10000"/>
              </a:spcBef>
              <a:buClr>
                <a:srgbClr val="990000"/>
              </a:buClr>
              <a:defRPr/>
            </a:pPr>
            <a:r>
              <a:rPr lang="en-US" altLang="ja-JP" sz="2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Collect data via object’s phones, micro computer</a:t>
            </a:r>
          </a:p>
          <a:p>
            <a:pPr lvl="1" eaLnBrk="1" hangingPunct="1">
              <a:spcBef>
                <a:spcPct val="10000"/>
              </a:spcBef>
              <a:buClr>
                <a:srgbClr val="990000"/>
              </a:buClr>
              <a:defRPr/>
            </a:pPr>
            <a:r>
              <a:rPr lang="en-US" altLang="ja-JP" sz="2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Data transfer via Cloud computing</a:t>
            </a:r>
          </a:p>
          <a:p>
            <a:pPr lvl="1" eaLnBrk="1" hangingPunct="1">
              <a:spcBef>
                <a:spcPct val="10000"/>
              </a:spcBef>
              <a:buClr>
                <a:srgbClr val="990000"/>
              </a:buClr>
              <a:defRPr/>
            </a:pPr>
            <a:r>
              <a:rPr lang="en-US" altLang="ja-JP" sz="2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Data analyzation and visualization using GIS program</a:t>
            </a:r>
          </a:p>
          <a:p>
            <a:pPr lvl="1" eaLnBrk="1" hangingPunct="1">
              <a:spcBef>
                <a:spcPct val="10000"/>
              </a:spcBef>
              <a:buClr>
                <a:srgbClr val="990000"/>
              </a:buClr>
              <a:defRPr/>
            </a:pPr>
            <a:endParaRPr lang="en-US" altLang="ja-JP" sz="20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  <a:p>
            <a:pPr lvl="1" eaLnBrk="1" hangingPunct="1">
              <a:spcBef>
                <a:spcPct val="10000"/>
              </a:spcBef>
              <a:buClr>
                <a:srgbClr val="990000"/>
              </a:buClr>
              <a:defRPr/>
            </a:pPr>
            <a:endParaRPr lang="en-US" altLang="ja-JP" sz="16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  <a:p>
            <a:pPr eaLnBrk="1" hangingPunct="1">
              <a:spcBef>
                <a:spcPct val="10000"/>
              </a:spcBef>
              <a:buClr>
                <a:srgbClr val="990000"/>
              </a:buClr>
              <a:defRPr/>
            </a:pPr>
            <a:endParaRPr lang="ja-JP" altLang="en-US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632880"/>
      </p:ext>
    </p:extLst>
  </p:cSld>
  <p:clrMapOvr>
    <a:masterClrMapping/>
  </p:clrMapOvr>
  <p:transition spd="med">
    <p:cover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26622-0696-4A5C-A090-BD1403D71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ja-JP" dirty="0">
                <a:solidFill>
                  <a:srgbClr val="990000"/>
                </a:solidFill>
                <a:latin typeface="Tahoma" panose="020B0604030504040204" pitchFamily="34" charset="0"/>
              </a:rPr>
              <a:t>Suggested approach 02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E2825-85D6-465A-ACBA-8A967A882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"/>
              </a:spcBef>
              <a:buClr>
                <a:srgbClr val="990000"/>
              </a:buClr>
              <a:defRPr/>
            </a:pPr>
            <a:r>
              <a:rPr lang="en-US" altLang="ja-JP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System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D0C4C-1883-4F65-AD83-DEA14690FB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5E4452-171E-4C57-A9EC-359C2F589B31}" type="slidenum">
              <a:rPr lang="ja-JP" altLang="en-US" smtClean="0"/>
              <a:pPr>
                <a:defRPr/>
              </a:pPr>
              <a:t>5</a:t>
            </a:fld>
            <a:endParaRPr lang="en-US" altLang="ja-JP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B234C7-4183-4E34-BAA4-7C534F649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492896"/>
            <a:ext cx="6673428" cy="313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177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スライド番号プレースホルダ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BA9C16-E728-422E-BCEA-5C7A1BA40F6D}" type="slidenum">
              <a:rPr lang="ja-JP" altLang="en-US" sz="1800" smtClean="0">
                <a:solidFill>
                  <a:srgbClr val="99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800">
              <a:solidFill>
                <a:srgbClr val="990000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タイトル 1"/>
          <p:cNvSpPr>
            <a:spLocks/>
          </p:cNvSpPr>
          <p:nvPr/>
        </p:nvSpPr>
        <p:spPr bwMode="auto">
          <a:xfrm>
            <a:off x="714375" y="214313"/>
            <a:ext cx="8001000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kumimoji="0" lang="en-US" altLang="ja-JP" sz="4000" dirty="0">
                <a:solidFill>
                  <a:srgbClr val="990000"/>
                </a:solidFill>
                <a:latin typeface="Tahoma" panose="020B0604030504040204" pitchFamily="34" charset="0"/>
              </a:rPr>
              <a:t>Suggested approach 03</a:t>
            </a:r>
            <a:endParaRPr kumimoji="0" lang="ja-JP" altLang="en-US" sz="4000" dirty="0">
              <a:solidFill>
                <a:srgbClr val="990000"/>
              </a:solidFill>
              <a:latin typeface="Tahoma" panose="020B0604030504040204" pitchFamily="34" charset="0"/>
            </a:endParaRPr>
          </a:p>
        </p:txBody>
      </p:sp>
      <p:sp>
        <p:nvSpPr>
          <p:cNvPr id="90124" name="コンテンツ プレースホルダ 2"/>
          <p:cNvSpPr>
            <a:spLocks/>
          </p:cNvSpPr>
          <p:nvPr/>
        </p:nvSpPr>
        <p:spPr bwMode="auto">
          <a:xfrm>
            <a:off x="685800" y="1066800"/>
            <a:ext cx="8358188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990600" indent="-533400"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752600" indent="-381000"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209800" indent="-381000"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10000"/>
              </a:spcBef>
              <a:buClr>
                <a:srgbClr val="990000"/>
              </a:buClr>
              <a:defRPr/>
            </a:pPr>
            <a:r>
              <a:rPr lang="en-US" altLang="ja-JP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Use case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F590A5-D2B9-1742-BE18-313A6CD7D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754" y="1708061"/>
            <a:ext cx="6714492" cy="447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206751"/>
      </p:ext>
    </p:extLst>
  </p:cSld>
  <p:clrMapOvr>
    <a:masterClrMapping/>
  </p:clrMapOvr>
  <p:transition spd="med">
    <p:cover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スライド番号プレースホルダ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BA9C16-E728-422E-BCEA-5C7A1BA40F6D}" type="slidenum">
              <a:rPr lang="ja-JP" altLang="en-US" sz="1800" smtClean="0">
                <a:solidFill>
                  <a:srgbClr val="99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800">
              <a:solidFill>
                <a:srgbClr val="990000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タイトル 1"/>
          <p:cNvSpPr>
            <a:spLocks/>
          </p:cNvSpPr>
          <p:nvPr/>
        </p:nvSpPr>
        <p:spPr bwMode="auto">
          <a:xfrm>
            <a:off x="714375" y="214313"/>
            <a:ext cx="8001000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kumimoji="0" lang="en-US" altLang="ja-JP" sz="4000" dirty="0">
                <a:solidFill>
                  <a:srgbClr val="990000"/>
                </a:solidFill>
                <a:latin typeface="Tahoma" panose="020B0604030504040204" pitchFamily="34" charset="0"/>
              </a:rPr>
              <a:t>Suggested approach 04</a:t>
            </a:r>
            <a:endParaRPr kumimoji="0" lang="ja-JP" altLang="en-US" sz="4000" dirty="0">
              <a:solidFill>
                <a:srgbClr val="990000"/>
              </a:solidFill>
              <a:latin typeface="Tahoma" panose="020B0604030504040204" pitchFamily="34" charset="0"/>
            </a:endParaRPr>
          </a:p>
        </p:txBody>
      </p:sp>
      <p:sp>
        <p:nvSpPr>
          <p:cNvPr id="90124" name="コンテンツ プレースホルダ 2"/>
          <p:cNvSpPr>
            <a:spLocks/>
          </p:cNvSpPr>
          <p:nvPr/>
        </p:nvSpPr>
        <p:spPr bwMode="auto">
          <a:xfrm>
            <a:off x="685800" y="1066800"/>
            <a:ext cx="8358188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990600" indent="-533400"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752600" indent="-381000"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209800" indent="-381000"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10000"/>
              </a:spcBef>
              <a:buClr>
                <a:srgbClr val="990000"/>
              </a:buClr>
              <a:defRPr/>
            </a:pPr>
            <a:r>
              <a:rPr lang="en-US" altLang="ja-JP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Context diagram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E84683-0D3B-7441-9862-B73E45EE0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739602"/>
            <a:ext cx="5103738" cy="468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385496"/>
      </p:ext>
    </p:extLst>
  </p:cSld>
  <p:clrMapOvr>
    <a:masterClrMapping/>
  </p:clrMapOvr>
  <p:transition spd="med">
    <p:cover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6C9758-E799-1B47-9415-84965DAC71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C2A558-D55E-4CF1-AEF3-D00F64131A2F}" type="slidenum">
              <a:rPr lang="ja-JP" altLang="en-US" smtClean="0"/>
              <a:pPr>
                <a:defRPr/>
              </a:pPr>
              <a:t>8</a:t>
            </a:fld>
            <a:endParaRPr lang="en-US" altLang="ja-JP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BF3E7FD0-8318-8B47-971F-86AF270F97E7}"/>
              </a:ext>
            </a:extLst>
          </p:cNvPr>
          <p:cNvSpPr>
            <a:spLocks/>
          </p:cNvSpPr>
          <p:nvPr/>
        </p:nvSpPr>
        <p:spPr bwMode="auto">
          <a:xfrm>
            <a:off x="714375" y="214313"/>
            <a:ext cx="8001000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kumimoji="0" lang="en-US" altLang="ja-JP" sz="4000" dirty="0">
                <a:solidFill>
                  <a:srgbClr val="990000"/>
                </a:solidFill>
                <a:latin typeface="Tahoma" panose="020B0604030504040204" pitchFamily="34" charset="0"/>
              </a:rPr>
              <a:t>Suggested approach 05</a:t>
            </a:r>
          </a:p>
        </p:txBody>
      </p:sp>
      <p:sp>
        <p:nvSpPr>
          <p:cNvPr id="6" name="コンテンツ プレースホルダ 2">
            <a:extLst>
              <a:ext uri="{FF2B5EF4-FFF2-40B4-BE49-F238E27FC236}">
                <a16:creationId xmlns:a16="http://schemas.microsoft.com/office/drawing/2014/main" id="{EC69FAC2-B452-CA43-B3FF-B2944AD30B06}"/>
              </a:ext>
            </a:extLst>
          </p:cNvPr>
          <p:cNvSpPr>
            <a:spLocks/>
          </p:cNvSpPr>
          <p:nvPr/>
        </p:nvSpPr>
        <p:spPr bwMode="auto">
          <a:xfrm>
            <a:off x="685800" y="1066800"/>
            <a:ext cx="8358188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990600" indent="-533400"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752600" indent="-381000"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209800" indent="-381000"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10000"/>
              </a:spcBef>
              <a:buClr>
                <a:srgbClr val="990000"/>
              </a:buClr>
              <a:defRPr/>
            </a:pPr>
            <a:r>
              <a:rPr lang="en-US" altLang="ja-JP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Prototype A (application)</a:t>
            </a:r>
          </a:p>
          <a:p>
            <a:pPr lvl="1" eaLnBrk="1" hangingPunct="1">
              <a:spcBef>
                <a:spcPct val="10000"/>
              </a:spcBef>
              <a:buClr>
                <a:srgbClr val="990000"/>
              </a:buClr>
              <a:defRPr/>
            </a:pPr>
            <a:endParaRPr lang="en-US" altLang="ja-JP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新細明體" pitchFamily="18" charset="-12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4DCB8B-1C1E-43CF-AB67-8D8F62061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754" y="2060848"/>
            <a:ext cx="5752491" cy="391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812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6C9758-E799-1B47-9415-84965DAC71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C2A558-D55E-4CF1-AEF3-D00F64131A2F}" type="slidenum">
              <a:rPr lang="ja-JP" altLang="en-US" smtClean="0"/>
              <a:pPr>
                <a:defRPr/>
              </a:pPr>
              <a:t>9</a:t>
            </a:fld>
            <a:endParaRPr lang="en-US" altLang="ja-JP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BF3E7FD0-8318-8B47-971F-86AF270F97E7}"/>
              </a:ext>
            </a:extLst>
          </p:cNvPr>
          <p:cNvSpPr>
            <a:spLocks/>
          </p:cNvSpPr>
          <p:nvPr/>
        </p:nvSpPr>
        <p:spPr bwMode="auto">
          <a:xfrm>
            <a:off x="714375" y="214313"/>
            <a:ext cx="8001000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kumimoji="0" lang="en-US" altLang="ja-JP" sz="4000" dirty="0">
                <a:solidFill>
                  <a:srgbClr val="990000"/>
                </a:solidFill>
                <a:latin typeface="Tahoma" panose="020B0604030504040204" pitchFamily="34" charset="0"/>
              </a:rPr>
              <a:t>Suggested approach 06</a:t>
            </a:r>
            <a:endParaRPr kumimoji="0" lang="ja-JP" altLang="en-US" sz="4000" dirty="0">
              <a:solidFill>
                <a:srgbClr val="990000"/>
              </a:solidFill>
              <a:latin typeface="Tahoma" panose="020B0604030504040204" pitchFamily="34" charset="0"/>
            </a:endParaRPr>
          </a:p>
        </p:txBody>
      </p:sp>
      <p:sp>
        <p:nvSpPr>
          <p:cNvPr id="4" name="コンテンツ プレースホルダ 2">
            <a:extLst>
              <a:ext uri="{FF2B5EF4-FFF2-40B4-BE49-F238E27FC236}">
                <a16:creationId xmlns:a16="http://schemas.microsoft.com/office/drawing/2014/main" id="{5B876BCF-1646-6D4D-ABB8-3BB605C9E727}"/>
              </a:ext>
            </a:extLst>
          </p:cNvPr>
          <p:cNvSpPr>
            <a:spLocks/>
          </p:cNvSpPr>
          <p:nvPr/>
        </p:nvSpPr>
        <p:spPr bwMode="auto">
          <a:xfrm>
            <a:off x="685800" y="1066800"/>
            <a:ext cx="8358188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990600" indent="-533400"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752600" indent="-381000"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209800" indent="-381000"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10000"/>
              </a:spcBef>
              <a:buClr>
                <a:srgbClr val="990000"/>
              </a:buClr>
              <a:defRPr/>
            </a:pPr>
            <a:r>
              <a:rPr lang="en-US" altLang="ja-JP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Prototype B (Microcontroller)</a:t>
            </a:r>
          </a:p>
          <a:p>
            <a:pPr lvl="1" eaLnBrk="1" hangingPunct="1">
              <a:spcBef>
                <a:spcPct val="10000"/>
              </a:spcBef>
              <a:buClr>
                <a:srgbClr val="990000"/>
              </a:buClr>
              <a:defRPr/>
            </a:pPr>
            <a:r>
              <a:rPr lang="en-US" altLang="ja-JP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Raspberry pi collects data from sound sensors and GPS module</a:t>
            </a:r>
          </a:p>
          <a:p>
            <a:pPr lvl="1" eaLnBrk="1" hangingPunct="1">
              <a:spcBef>
                <a:spcPct val="10000"/>
              </a:spcBef>
              <a:buClr>
                <a:srgbClr val="990000"/>
              </a:buClr>
              <a:defRPr/>
            </a:pPr>
            <a:r>
              <a:rPr lang="en-US" altLang="ja-JP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Latitude, longitude and loudness in decibels is exported to a csv file</a:t>
            </a:r>
          </a:p>
          <a:p>
            <a:pPr marL="457200" lvl="1" indent="0" eaLnBrk="1" hangingPunct="1">
              <a:spcBef>
                <a:spcPct val="10000"/>
              </a:spcBef>
              <a:buClr>
                <a:srgbClr val="990000"/>
              </a:buClr>
              <a:buNone/>
              <a:defRPr/>
            </a:pPr>
            <a:endParaRPr lang="en-US" altLang="ja-JP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新細明體" pitchFamily="18" charset="-120"/>
            </a:endParaRPr>
          </a:p>
          <a:p>
            <a:pPr lvl="1" eaLnBrk="1" hangingPunct="1">
              <a:spcBef>
                <a:spcPct val="10000"/>
              </a:spcBef>
              <a:buClr>
                <a:srgbClr val="990000"/>
              </a:buClr>
              <a:defRPr/>
            </a:pPr>
            <a:endParaRPr lang="en-US" altLang="ja-JP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39131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10073</TotalTime>
  <Words>300</Words>
  <Application>Microsoft Office PowerPoint</Application>
  <PresentationFormat>On-screen Show (4:3)</PresentationFormat>
  <Paragraphs>82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French Script MT</vt:lpstr>
      <vt:lpstr>Tahoma</vt:lpstr>
      <vt:lpstr>Wingdings</vt:lpstr>
      <vt:lpstr>Office テーマ</vt:lpstr>
      <vt:lpstr>PowerPoint Presentation</vt:lpstr>
      <vt:lpstr>PowerPoint Presentation</vt:lpstr>
      <vt:lpstr>PowerPoint Presentation</vt:lpstr>
      <vt:lpstr>PowerPoint Presentation</vt:lpstr>
      <vt:lpstr>Suggested approach 02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Suggested approach 06 &amp; 07</vt:lpstr>
      <vt:lpstr>PowerPoint Presentation</vt:lpstr>
      <vt:lpstr>PowerPoint Presentation</vt:lpstr>
    </vt:vector>
  </TitlesOfParts>
  <Company>RTS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V.</dc:creator>
  <cp:lastModifiedBy>dhanika.ponnamperuma@outlook.com</cp:lastModifiedBy>
  <cp:revision>1098</cp:revision>
  <dcterms:created xsi:type="dcterms:W3CDTF">2008-09-06T04:48:42Z</dcterms:created>
  <dcterms:modified xsi:type="dcterms:W3CDTF">2019-12-18T02:13:38Z</dcterms:modified>
</cp:coreProperties>
</file>