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58" r:id="rId3"/>
    <p:sldId id="359" r:id="rId4"/>
    <p:sldId id="366" r:id="rId5"/>
    <p:sldId id="297" r:id="rId6"/>
    <p:sldId id="365" r:id="rId7"/>
    <p:sldId id="367" r:id="rId8"/>
    <p:sldId id="363" r:id="rId9"/>
    <p:sldId id="298" r:id="rId10"/>
    <p:sldId id="369" r:id="rId11"/>
    <p:sldId id="370" r:id="rId12"/>
  </p:sldIdLst>
  <p:sldSz cx="9144000" cy="6858000" type="screen4x3"/>
  <p:notesSz cx="7099300" cy="102346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16CD29-AEB7-AC4B-8ABE-8E309BAE1045}">
          <p14:sldIdLst>
            <p14:sldId id="256"/>
            <p14:sldId id="358"/>
            <p14:sldId id="359"/>
            <p14:sldId id="366"/>
            <p14:sldId id="297"/>
            <p14:sldId id="365"/>
            <p14:sldId id="367"/>
            <p14:sldId id="363"/>
            <p14:sldId id="298"/>
            <p14:sldId id="369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CC0000"/>
    <a:srgbClr val="FFFF00"/>
    <a:srgbClr val="33CC33"/>
    <a:srgbClr val="0000CC"/>
    <a:srgbClr val="000066"/>
    <a:srgbClr val="0000FF"/>
    <a:srgbClr val="8000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00" autoAdjust="0"/>
    <p:restoredTop sz="93232" autoAdjust="0"/>
  </p:normalViewPr>
  <p:slideViewPr>
    <p:cSldViewPr>
      <p:cViewPr varScale="1">
        <p:scale>
          <a:sx n="107" d="100"/>
          <a:sy n="107" d="100"/>
        </p:scale>
        <p:origin x="184" y="16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860" y="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20" tIns="47409" rIns="94820" bIns="47409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spcBef>
                <a:spcPct val="0"/>
              </a:spcBef>
              <a:buClrTx/>
              <a:buFontTx/>
              <a:buNone/>
              <a:defRPr sz="1100"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20" tIns="47409" rIns="94820" bIns="47409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spcBef>
                <a:spcPct val="0"/>
              </a:spcBef>
              <a:buClrTx/>
              <a:buFontTx/>
              <a:buNone/>
              <a:defRPr sz="1100"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969AAE8D-B4A1-4778-AA8B-28656A80A127}" type="datetimeFigureOut">
              <a:rPr lang="ja-JP" altLang="en-US"/>
              <a:pPr>
                <a:defRPr/>
              </a:pPr>
              <a:t>2019/11/13</a:t>
            </a:fld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20" tIns="47409" rIns="94820" bIns="47409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spcBef>
                <a:spcPct val="0"/>
              </a:spcBef>
              <a:buClrTx/>
              <a:buFontTx/>
              <a:buNone/>
              <a:defRPr sz="1100"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20" tIns="47409" rIns="94820" bIns="47409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spcBef>
                <a:spcPct val="0"/>
              </a:spcBef>
              <a:buClrTx/>
              <a:buFontTx/>
              <a:buNone/>
              <a:defRPr sz="1100"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B78385F-6A3C-458E-8EC0-577B0D587278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0200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20" tIns="47409" rIns="94820" bIns="47409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spcBef>
                <a:spcPct val="0"/>
              </a:spcBef>
              <a:buClrTx/>
              <a:buFontTx/>
              <a:buNone/>
              <a:defRPr sz="1100"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20" tIns="47409" rIns="94820" bIns="47409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spcBef>
                <a:spcPct val="0"/>
              </a:spcBef>
              <a:buClrTx/>
              <a:buFontTx/>
              <a:buNone/>
              <a:defRPr sz="1100"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A0A155D-E623-48A9-98AD-BD928EFA74DE}" type="datetimeFigureOut">
              <a:rPr lang="ja-JP" altLang="en-US"/>
              <a:pPr>
                <a:defRPr/>
              </a:pPr>
              <a:t>2019/11/13</a:t>
            </a:fld>
            <a:endParaRPr lang="en-US" altLang="ja-JP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20" tIns="47409" rIns="94820" bIns="474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20" tIns="47409" rIns="94820" bIns="47409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spcBef>
                <a:spcPct val="0"/>
              </a:spcBef>
              <a:buClrTx/>
              <a:buFontTx/>
              <a:buNone/>
              <a:defRPr sz="1100"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20" tIns="47409" rIns="94820" bIns="47409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spcBef>
                <a:spcPct val="0"/>
              </a:spcBef>
              <a:buClrTx/>
              <a:buFontTx/>
              <a:buNone/>
              <a:defRPr sz="1100"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586B24A-5F44-44AD-8DF0-53EE79B9E9A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44405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5363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ノート プレースホル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12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68350" indent="-293688" defTabSz="9477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82688" indent="-234950" defTabSz="9477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60525" indent="-238125" defTabSz="9477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133600" indent="-239713" defTabSz="9477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90800" indent="-239713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3048000" indent="-239713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505200" indent="-239713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962400" indent="-239713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fld id="{EB98AC4D-51BB-433E-A1D2-693CADB113AF}" type="slidenum">
              <a:rPr lang="ja-JP" altLang="en-US" smtClean="0">
                <a:latin typeface="Calibri" panose="020F0502020204030204" pitchFamily="34" charset="0"/>
                <a:ea typeface="MS PGothic" panose="020B0600070205080204" pitchFamily="34" charset="-128"/>
              </a:rPr>
              <a:pPr/>
              <a:t>1</a:t>
            </a:fld>
            <a:endParaRPr lang="en-US" altLang="ja-JP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8924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5363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ノート プレースホル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12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68350" indent="-293688" defTabSz="9477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82688" indent="-234950" defTabSz="9477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60525" indent="-238125" defTabSz="9477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133600" indent="-239713" defTabSz="9477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90800" indent="-239713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3048000" indent="-239713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505200" indent="-239713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962400" indent="-239713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fld id="{EB98AC4D-51BB-433E-A1D2-693CADB113AF}" type="slidenum">
              <a:rPr lang="ja-JP" altLang="en-US" smtClean="0">
                <a:latin typeface="Calibri" panose="020F0502020204030204" pitchFamily="34" charset="0"/>
                <a:ea typeface="MS PGothic" panose="020B0600070205080204" pitchFamily="34" charset="-128"/>
              </a:rPr>
              <a:pPr/>
              <a:t>11</a:t>
            </a:fld>
            <a:endParaRPr lang="en-US" altLang="ja-JP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590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B090E-F33A-406D-9A3F-00C969A762D1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9844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AD25A-0DB2-4022-8884-5014187CDEBA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4656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F6B4E-E2C6-43E4-A518-45603FDE78B0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3533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E4452-171E-4C57-A9EC-359C2F589B31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9363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B5ACD-3020-4B95-AA9D-C184A13ED462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407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A638A-416E-444A-9235-DAD82F5BB3D9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1086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3E958-2293-424E-83C4-0891F16DAD92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093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27247-CD45-4324-BE19-CDC4F6FD51C9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780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2A558-D55E-4CF1-AEF3-D00F64131A2F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241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70166-1387-4850-A9A6-0BDB2A403AE2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133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EAD4A-4ADF-4F2B-A571-17E8DF57445D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2547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8" y="6323013"/>
            <a:ext cx="1439862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1547813" y="214313"/>
            <a:ext cx="7167562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395288" y="1227138"/>
            <a:ext cx="840105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88125" y="6426200"/>
            <a:ext cx="17049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>
                <a:solidFill>
                  <a:srgbClr val="990000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4DFBAFE3-B8CF-4B79-B1EC-5AB4798B20ED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pic>
        <p:nvPicPr>
          <p:cNvPr id="1030" name="図 6" descr="tate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500063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2875"/>
            <a:ext cx="725487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cover dir="u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タイトル 1"/>
          <p:cNvSpPr>
            <a:spLocks/>
          </p:cNvSpPr>
          <p:nvPr/>
        </p:nvSpPr>
        <p:spPr bwMode="auto">
          <a:xfrm>
            <a:off x="76200" y="76200"/>
            <a:ext cx="89916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br>
              <a:rPr lang="en-US" altLang="ja-JP" sz="5400" b="1" dirty="0">
                <a:solidFill>
                  <a:srgbClr val="990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</a:br>
            <a:br>
              <a:rPr lang="en-US" altLang="ja-JP" sz="5400" b="1" dirty="0">
                <a:solidFill>
                  <a:srgbClr val="990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</a:br>
            <a:r>
              <a:rPr lang="en-US" altLang="ja-JP" sz="5400" b="1" dirty="0">
                <a:solidFill>
                  <a:srgbClr val="990000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rPr>
              <a:t>Detecting Environmental Noise and Mapping</a:t>
            </a:r>
            <a:br>
              <a:rPr lang="en-US" altLang="ja-JP" sz="44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endParaRPr lang="en-US" altLang="ja-JP" sz="4400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hangingPunct="1">
              <a:defRPr/>
            </a:pPr>
            <a:r>
              <a:rPr lang="en-US" altLang="ja-JP" sz="2800" b="1" i="1" dirty="0">
                <a:latin typeface="French Script MT" panose="03020402040607040605" pitchFamily="66" charset="0"/>
                <a:cs typeface="Tahoma" panose="020B0604030504040204" pitchFamily="34" charset="0"/>
              </a:rPr>
              <a:t>by</a:t>
            </a:r>
            <a:r>
              <a:rPr lang="en-US" altLang="ja-JP" sz="28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Team G</a:t>
            </a:r>
            <a:br>
              <a:rPr lang="en-US" altLang="ja-JP" sz="28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br>
              <a:rPr lang="en-US" altLang="ja-JP" sz="28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br>
              <a:rPr lang="en-US" altLang="ja-JP" sz="28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br>
              <a:rPr lang="en-US" altLang="ja-JP" sz="28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ja-JP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College of Information Science and Engineering</a:t>
            </a:r>
            <a:br>
              <a:rPr kumimoji="0"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ja-JP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Ritsumeikan</a:t>
            </a:r>
            <a:r>
              <a:rPr kumimoji="0" lang="en-US" altLang="ja-JP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University</a:t>
            </a:r>
            <a:endParaRPr kumimoji="0" lang="ja-JP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スライド番号プレースホル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CDFA24-5A57-4458-A32B-009EAC63EA0D}" type="slidenum">
              <a:rPr lang="ja-JP" altLang="en-US" sz="1800" smtClean="0">
                <a:solidFill>
                  <a:srgbClr val="99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800">
              <a:solidFill>
                <a:srgbClr val="990000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タイトル 1"/>
          <p:cNvSpPr>
            <a:spLocks/>
          </p:cNvSpPr>
          <p:nvPr/>
        </p:nvSpPr>
        <p:spPr bwMode="auto">
          <a:xfrm>
            <a:off x="714375" y="214313"/>
            <a:ext cx="80010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en-US" altLang="ja-JP" sz="4000" dirty="0">
                <a:solidFill>
                  <a:srgbClr val="990000"/>
                </a:solidFill>
                <a:latin typeface="Tahoma" panose="020B0604030504040204" pitchFamily="34" charset="0"/>
              </a:rPr>
              <a:t>Responsibility</a:t>
            </a:r>
          </a:p>
        </p:txBody>
      </p:sp>
      <p:sp>
        <p:nvSpPr>
          <p:cNvPr id="91375" name="Rectangle 239"/>
          <p:cNvSpPr>
            <a:spLocks noChangeArrowheads="1"/>
          </p:cNvSpPr>
          <p:nvPr/>
        </p:nvSpPr>
        <p:spPr bwMode="auto">
          <a:xfrm>
            <a:off x="685800" y="1066800"/>
            <a:ext cx="8229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990600" indent="-533400"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752600" indent="-381000"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209800" indent="-381000"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Coordinator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Kim </a:t>
            </a:r>
            <a:r>
              <a:rPr lang="en-US" altLang="en-US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Uijin</a:t>
            </a:r>
            <a:r>
              <a:rPr lang="en-US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, </a:t>
            </a:r>
            <a:r>
              <a:rPr lang="en-US" altLang="en-US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Dhanika</a:t>
            </a:r>
            <a:endParaRPr lang="en-US" altLang="en-US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Designer (UML, Prototype)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en-US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Pazan</a:t>
            </a:r>
            <a:r>
              <a:rPr lang="en-US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, </a:t>
            </a:r>
            <a:r>
              <a:rPr lang="en-US" altLang="en-US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Dhanika</a:t>
            </a:r>
            <a:endParaRPr lang="en-US" altLang="en-US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Coder (Prototype, Mapping)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Kim </a:t>
            </a:r>
            <a:r>
              <a:rPr lang="en-US" altLang="en-US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Yeonghoon</a:t>
            </a:r>
            <a:r>
              <a:rPr lang="en-US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, Cho Keunhee, </a:t>
            </a:r>
            <a:r>
              <a:rPr lang="en-US" altLang="en-US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Pazan</a:t>
            </a:r>
            <a:endParaRPr lang="en-US" altLang="en-US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Poster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Kim </a:t>
            </a:r>
            <a:r>
              <a:rPr lang="en-US" altLang="en-US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Uijin</a:t>
            </a:r>
            <a:r>
              <a:rPr lang="en-US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, Kim </a:t>
            </a:r>
            <a:r>
              <a:rPr lang="en-US" altLang="en-US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Yeonghoon</a:t>
            </a:r>
            <a:endParaRPr lang="en-US" altLang="en-US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Presentation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Cho </a:t>
            </a:r>
            <a:r>
              <a:rPr lang="en-US" altLang="en-US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keunhee</a:t>
            </a:r>
            <a:endParaRPr lang="en-US" altLang="en-US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endParaRPr lang="en-US" altLang="en-US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964636"/>
      </p:ext>
    </p:extLst>
  </p:cSld>
  <p:clrMapOvr>
    <a:masterClrMapping/>
  </p:clrMapOvr>
  <p:transition spd="med">
    <p:cover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タイトル 1"/>
          <p:cNvSpPr>
            <a:spLocks/>
          </p:cNvSpPr>
          <p:nvPr/>
        </p:nvSpPr>
        <p:spPr bwMode="auto">
          <a:xfrm>
            <a:off x="76200" y="76200"/>
            <a:ext cx="89916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br>
              <a:rPr lang="en-US" altLang="ja-JP" sz="5400" b="1" dirty="0">
                <a:solidFill>
                  <a:srgbClr val="990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</a:br>
            <a:br>
              <a:rPr lang="en-US" altLang="ja-JP" sz="5400" b="1" dirty="0">
                <a:solidFill>
                  <a:srgbClr val="990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</a:br>
            <a:endParaRPr lang="en-US" altLang="ja-JP" sz="5400" b="1" dirty="0">
              <a:solidFill>
                <a:srgbClr val="990000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 algn="ctr" eaLnBrk="1" hangingPunct="1">
              <a:defRPr/>
            </a:pPr>
            <a:r>
              <a:rPr lang="en-US" altLang="ja-JP" sz="5400" b="1" dirty="0">
                <a:solidFill>
                  <a:srgbClr val="990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Thank you </a:t>
            </a:r>
            <a:endParaRPr lang="en-US" altLang="ja-JP" sz="4400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ctr" eaLnBrk="1" hangingPunct="1">
              <a:buFontTx/>
              <a:buChar char="-"/>
              <a:defRPr/>
            </a:pPr>
            <a:r>
              <a:rPr lang="en-US" altLang="ja-JP" sz="28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Q &amp; A -</a:t>
            </a:r>
            <a:br>
              <a:rPr lang="en-US" altLang="ja-JP" sz="28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endParaRPr lang="en-US" altLang="ja-JP" sz="2800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hangingPunct="1">
              <a:defRPr/>
            </a:pPr>
            <a:endParaRPr lang="en-US" altLang="ja-JP" sz="2800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hangingPunct="1">
              <a:defRPr/>
            </a:pPr>
            <a:endParaRPr lang="en-US" altLang="ja-JP" sz="2800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hangingPunct="1">
              <a:defRPr/>
            </a:pPr>
            <a:br>
              <a:rPr lang="en-US" altLang="ja-JP" sz="28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ja-JP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College of Information Science and Engineering</a:t>
            </a:r>
            <a:br>
              <a:rPr kumimoji="0"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ja-JP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Ritsumeikan</a:t>
            </a:r>
            <a:r>
              <a:rPr kumimoji="0" lang="en-US" altLang="ja-JP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University</a:t>
            </a:r>
            <a:endParaRPr kumimoji="0" lang="ja-JP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35652"/>
      </p:ext>
    </p:extLst>
  </p:cSld>
  <p:clrMapOvr>
    <a:masterClrMapping/>
  </p:clrMapOvr>
  <p:transition spd="med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番号プレースホル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A77416-13F8-4163-B7B6-D5ED3BFD4D9B}" type="slidenum">
              <a:rPr lang="ja-JP" altLang="en-US" sz="1800" smtClean="0">
                <a:solidFill>
                  <a:srgbClr val="99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800">
              <a:solidFill>
                <a:srgbClr val="990000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タイトル 1"/>
          <p:cNvSpPr>
            <a:spLocks/>
          </p:cNvSpPr>
          <p:nvPr/>
        </p:nvSpPr>
        <p:spPr bwMode="auto">
          <a:xfrm>
            <a:off x="714375" y="214313"/>
            <a:ext cx="80010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en-US" altLang="ja-JP" sz="4000" dirty="0">
                <a:solidFill>
                  <a:srgbClr val="990000"/>
                </a:solidFill>
                <a:latin typeface="Tahoma" panose="020B0604030504040204" pitchFamily="34" charset="0"/>
              </a:rPr>
              <a:t>Agenda</a:t>
            </a:r>
            <a:endParaRPr kumimoji="0" lang="ja-JP" altLang="en-US" sz="4000" dirty="0">
              <a:solidFill>
                <a:srgbClr val="990000"/>
              </a:solidFill>
              <a:latin typeface="Tahoma" panose="020B0604030504040204" pitchFamily="34" charset="0"/>
            </a:endParaRPr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685800" y="1066800"/>
            <a:ext cx="7924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990600" indent="-533400"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752600" indent="-381000"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209800" indent="-381000"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990000"/>
              </a:buClr>
              <a:defRPr/>
            </a:pPr>
            <a:endParaRPr lang="en-US" altLang="ja-JP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  <a:p>
            <a:pPr eaLnBrk="1" hangingPunct="1">
              <a:spcBef>
                <a:spcPct val="20000"/>
              </a:spcBef>
              <a:buClr>
                <a:srgbClr val="990000"/>
              </a:buClr>
              <a:defRPr/>
            </a:pPr>
            <a:r>
              <a:rPr lang="en-US" altLang="ja-JP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Problem formulation</a:t>
            </a:r>
          </a:p>
          <a:p>
            <a:pPr eaLnBrk="1" hangingPunct="1">
              <a:spcBef>
                <a:spcPct val="20000"/>
              </a:spcBef>
              <a:buClr>
                <a:srgbClr val="990000"/>
              </a:buClr>
              <a:defRPr/>
            </a:pPr>
            <a:r>
              <a:rPr lang="en-US" altLang="ja-JP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Suggested approach</a:t>
            </a:r>
          </a:p>
          <a:p>
            <a:pPr eaLnBrk="1" hangingPunct="1">
              <a:spcBef>
                <a:spcPct val="20000"/>
              </a:spcBef>
              <a:buClr>
                <a:srgbClr val="990000"/>
              </a:buClr>
              <a:defRPr/>
            </a:pPr>
            <a:r>
              <a:rPr lang="en-US" altLang="ja-JP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Project Schedule</a:t>
            </a:r>
          </a:p>
          <a:p>
            <a:pPr eaLnBrk="1" hangingPunct="1">
              <a:spcBef>
                <a:spcPct val="20000"/>
              </a:spcBef>
              <a:buClr>
                <a:srgbClr val="990000"/>
              </a:buClr>
              <a:defRPr/>
            </a:pPr>
            <a:r>
              <a:rPr lang="en-US" altLang="ja-JP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Responsibility</a:t>
            </a:r>
            <a:endParaRPr lang="en-US" altLang="ja-JP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ransition spd="med"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番号プレースホル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ED6AA8-9555-4810-928F-A0D11E392355}" type="slidenum">
              <a:rPr lang="ja-JP" altLang="en-US" sz="1800" smtClean="0">
                <a:solidFill>
                  <a:srgbClr val="99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800">
              <a:solidFill>
                <a:srgbClr val="9900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タイトル 1"/>
          <p:cNvSpPr>
            <a:spLocks/>
          </p:cNvSpPr>
          <p:nvPr/>
        </p:nvSpPr>
        <p:spPr bwMode="auto">
          <a:xfrm>
            <a:off x="714375" y="214313"/>
            <a:ext cx="80010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en-US" altLang="ja-JP" sz="4000" dirty="0">
                <a:solidFill>
                  <a:srgbClr val="990000"/>
                </a:solidFill>
                <a:latin typeface="Tahoma" panose="020B0604030504040204" pitchFamily="34" charset="0"/>
              </a:rPr>
              <a:t>Problem formulation</a:t>
            </a:r>
            <a:endParaRPr kumimoji="0" lang="ja-JP" altLang="en-US" sz="4000" dirty="0">
              <a:solidFill>
                <a:srgbClr val="990000"/>
              </a:solidFill>
              <a:latin typeface="Tahoma" panose="020B0604030504040204" pitchFamily="34" charset="0"/>
            </a:endParaRPr>
          </a:p>
        </p:txBody>
      </p:sp>
      <p:sp>
        <p:nvSpPr>
          <p:cNvPr id="184323" name="コンテンツ プレースホルダ 2"/>
          <p:cNvSpPr>
            <a:spLocks/>
          </p:cNvSpPr>
          <p:nvPr/>
        </p:nvSpPr>
        <p:spPr bwMode="auto">
          <a:xfrm>
            <a:off x="685800" y="1066800"/>
            <a:ext cx="8358188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990600" indent="-533400"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752600" indent="-381000"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209800" indent="-381000"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What is</a:t>
            </a:r>
            <a:r>
              <a:rPr lang="ko-KR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noise pollution</a:t>
            </a:r>
            <a:r>
              <a:rPr lang="en-US" altLang="ja-JP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?</a:t>
            </a:r>
          </a:p>
          <a:p>
            <a:pPr lvl="1" algn="just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dirty="0"/>
              <a:t>Also known as environmental noise, by term is the propagation of noise with harmful impact on the activity of human and animal life.</a:t>
            </a:r>
            <a:endParaRPr lang="en-US" altLang="ja-JP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ko-KR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The severity of noise pollution in Japan</a:t>
            </a:r>
          </a:p>
          <a:p>
            <a:pPr lvl="1" algn="just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dirty="0"/>
              <a:t>The gap between the noise regulations presented by WHO and the noise regulations of Japanese government has left Japan in a situation where they are not free from noise problems.</a:t>
            </a:r>
            <a:endParaRPr lang="en-US" altLang="ko-KR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番号プレースホル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ED6AA8-9555-4810-928F-A0D11E392355}" type="slidenum">
              <a:rPr lang="ja-JP" altLang="en-US" sz="1800" smtClean="0">
                <a:solidFill>
                  <a:srgbClr val="99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800">
              <a:solidFill>
                <a:srgbClr val="9900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タイトル 1"/>
          <p:cNvSpPr>
            <a:spLocks/>
          </p:cNvSpPr>
          <p:nvPr/>
        </p:nvSpPr>
        <p:spPr bwMode="auto">
          <a:xfrm>
            <a:off x="714375" y="214313"/>
            <a:ext cx="80010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en-US" altLang="ja-JP" sz="4000" dirty="0">
                <a:solidFill>
                  <a:srgbClr val="990000"/>
                </a:solidFill>
                <a:latin typeface="Tahoma" panose="020B0604030504040204" pitchFamily="34" charset="0"/>
              </a:rPr>
              <a:t>Problem formulation</a:t>
            </a:r>
            <a:endParaRPr kumimoji="0" lang="ja-JP" altLang="en-US" sz="4000" dirty="0">
              <a:solidFill>
                <a:srgbClr val="990000"/>
              </a:solidFill>
              <a:latin typeface="Tahoma" panose="020B0604030504040204" pitchFamily="34" charset="0"/>
            </a:endParaRPr>
          </a:p>
        </p:txBody>
      </p:sp>
      <p:sp>
        <p:nvSpPr>
          <p:cNvPr id="184323" name="コンテンツ プレースホルダ 2"/>
          <p:cNvSpPr>
            <a:spLocks/>
          </p:cNvSpPr>
          <p:nvPr/>
        </p:nvSpPr>
        <p:spPr bwMode="auto">
          <a:xfrm>
            <a:off x="685800" y="1066800"/>
            <a:ext cx="8358188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990600" indent="-533400"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752600" indent="-381000"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209800" indent="-381000"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ko-KR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Current market structure and problem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dirty="0"/>
              <a:t>In the existing market, administrative agencies and environmental agencies hires companies, which are specialized in measurement to collect data. 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dirty="0"/>
              <a:t>However, such a method has the disadvantage of being both costly and disposable.</a:t>
            </a:r>
            <a:endParaRPr lang="en-US" altLang="ko-KR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902399"/>
      </p:ext>
    </p:extLst>
  </p:cSld>
  <p:clrMapOvr>
    <a:masterClrMapping/>
  </p:clrMapOvr>
  <p:transition spd="med"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BA9C16-E728-422E-BCEA-5C7A1BA40F6D}" type="slidenum">
              <a:rPr lang="ja-JP" altLang="en-US" sz="1800" smtClean="0">
                <a:solidFill>
                  <a:srgbClr val="99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800">
              <a:solidFill>
                <a:srgbClr val="99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タイトル 1"/>
          <p:cNvSpPr>
            <a:spLocks/>
          </p:cNvSpPr>
          <p:nvPr/>
        </p:nvSpPr>
        <p:spPr bwMode="auto">
          <a:xfrm>
            <a:off x="714375" y="214313"/>
            <a:ext cx="80010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en-US" altLang="ja-JP" sz="4000">
                <a:solidFill>
                  <a:srgbClr val="990000"/>
                </a:solidFill>
                <a:latin typeface="Tahoma" panose="020B0604030504040204" pitchFamily="34" charset="0"/>
              </a:rPr>
              <a:t>Suggested approach</a:t>
            </a:r>
            <a:endParaRPr kumimoji="0" lang="ja-JP" altLang="en-US" sz="4000">
              <a:solidFill>
                <a:srgbClr val="990000"/>
              </a:solidFill>
              <a:latin typeface="Tahoma" panose="020B0604030504040204" pitchFamily="34" charset="0"/>
            </a:endParaRPr>
          </a:p>
        </p:txBody>
      </p:sp>
      <p:sp>
        <p:nvSpPr>
          <p:cNvPr id="90124" name="コンテンツ プレースホルダ 2"/>
          <p:cNvSpPr>
            <a:spLocks/>
          </p:cNvSpPr>
          <p:nvPr/>
        </p:nvSpPr>
        <p:spPr bwMode="auto">
          <a:xfrm>
            <a:off x="685800" y="1066800"/>
            <a:ext cx="8358188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990600" indent="-533400"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752600" indent="-381000"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209800" indent="-381000"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Use case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F590A5-D2B9-1742-BE18-313A6CD7D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754" y="1708061"/>
            <a:ext cx="6714492" cy="4473352"/>
          </a:xfrm>
          <a:prstGeom prst="rect">
            <a:avLst/>
          </a:prstGeom>
        </p:spPr>
      </p:pic>
    </p:spTree>
  </p:cSld>
  <p:clrMapOvr>
    <a:masterClrMapping/>
  </p:clrMapOvr>
  <p:transition spd="med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BA9C16-E728-422E-BCEA-5C7A1BA40F6D}" type="slidenum">
              <a:rPr lang="ja-JP" altLang="en-US" sz="1800" smtClean="0">
                <a:solidFill>
                  <a:srgbClr val="99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800">
              <a:solidFill>
                <a:srgbClr val="99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タイトル 1"/>
          <p:cNvSpPr>
            <a:spLocks/>
          </p:cNvSpPr>
          <p:nvPr/>
        </p:nvSpPr>
        <p:spPr bwMode="auto">
          <a:xfrm>
            <a:off x="714375" y="214313"/>
            <a:ext cx="80010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en-US" altLang="ja-JP" sz="4000">
                <a:solidFill>
                  <a:srgbClr val="990000"/>
                </a:solidFill>
                <a:latin typeface="Tahoma" panose="020B0604030504040204" pitchFamily="34" charset="0"/>
              </a:rPr>
              <a:t>Suggested approach</a:t>
            </a:r>
            <a:endParaRPr kumimoji="0" lang="ja-JP" altLang="en-US" sz="4000">
              <a:solidFill>
                <a:srgbClr val="990000"/>
              </a:solidFill>
              <a:latin typeface="Tahoma" panose="020B0604030504040204" pitchFamily="34" charset="0"/>
            </a:endParaRPr>
          </a:p>
        </p:txBody>
      </p:sp>
      <p:sp>
        <p:nvSpPr>
          <p:cNvPr id="90124" name="コンテンツ プレースホルダ 2"/>
          <p:cNvSpPr>
            <a:spLocks/>
          </p:cNvSpPr>
          <p:nvPr/>
        </p:nvSpPr>
        <p:spPr bwMode="auto">
          <a:xfrm>
            <a:off x="685800" y="1066800"/>
            <a:ext cx="8358188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/>
          <a:lstStyle>
            <a:lvl1pPr marL="609600" indent="-609600"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990600" indent="-533400"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752600" indent="-381000"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209800" indent="-381000"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Target customer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Policy makers, city architects</a:t>
            </a:r>
          </a:p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Measurement range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Road traffic noise and Railway noise</a:t>
            </a:r>
          </a:p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Measurement method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Use object’s phones to collect sound and location data</a:t>
            </a:r>
          </a:p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Measurement indicator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Noise indicators (</a:t>
            </a:r>
            <a:r>
              <a:rPr lang="en-US" altLang="ja-JP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L</a:t>
            </a:r>
            <a:r>
              <a:rPr lang="en-US" altLang="ja-JP" sz="2000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den</a:t>
            </a:r>
            <a:r>
              <a:rPr lang="en-US" altLang="ja-JP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and </a:t>
            </a:r>
            <a:r>
              <a:rPr lang="en-US" altLang="ja-JP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L</a:t>
            </a:r>
            <a:r>
              <a:rPr lang="en-US" altLang="ja-JP" sz="2000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night</a:t>
            </a:r>
            <a:r>
              <a:rPr lang="en-US" altLang="ja-JP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Data processing method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Collect data via object’s phones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Data transfer via Cloud computing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Data analyzation and visualization using GIS program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endParaRPr lang="en-US" altLang="ja-JP" sz="2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endParaRPr lang="en-US" altLang="ja-JP" sz="16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endParaRPr lang="ja-JP" altLang="en-US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632880"/>
      </p:ext>
    </p:extLst>
  </p:cSld>
  <p:clrMapOvr>
    <a:masterClrMapping/>
  </p:clrMapOvr>
  <p:transition spd="med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BA9C16-E728-422E-BCEA-5C7A1BA40F6D}" type="slidenum">
              <a:rPr lang="ja-JP" altLang="en-US" sz="1800" smtClean="0">
                <a:solidFill>
                  <a:srgbClr val="99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800">
              <a:solidFill>
                <a:srgbClr val="99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タイトル 1"/>
          <p:cNvSpPr>
            <a:spLocks/>
          </p:cNvSpPr>
          <p:nvPr/>
        </p:nvSpPr>
        <p:spPr bwMode="auto">
          <a:xfrm>
            <a:off x="714375" y="214313"/>
            <a:ext cx="80010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en-US" altLang="ja-JP" sz="4000">
                <a:solidFill>
                  <a:srgbClr val="990000"/>
                </a:solidFill>
                <a:latin typeface="Tahoma" panose="020B0604030504040204" pitchFamily="34" charset="0"/>
              </a:rPr>
              <a:t>Suggested approach</a:t>
            </a:r>
            <a:endParaRPr kumimoji="0" lang="ja-JP" altLang="en-US" sz="4000">
              <a:solidFill>
                <a:srgbClr val="990000"/>
              </a:solidFill>
              <a:latin typeface="Tahoma" panose="020B0604030504040204" pitchFamily="34" charset="0"/>
            </a:endParaRPr>
          </a:p>
        </p:txBody>
      </p:sp>
      <p:sp>
        <p:nvSpPr>
          <p:cNvPr id="90124" name="コンテンツ プレースホルダ 2"/>
          <p:cNvSpPr>
            <a:spLocks/>
          </p:cNvSpPr>
          <p:nvPr/>
        </p:nvSpPr>
        <p:spPr bwMode="auto">
          <a:xfrm>
            <a:off x="685800" y="1066800"/>
            <a:ext cx="8358188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990600" indent="-533400"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752600" indent="-381000"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209800" indent="-381000"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Context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E84683-0D3B-7441-9862-B73E45EE0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739602"/>
            <a:ext cx="5103738" cy="468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85496"/>
      </p:ext>
    </p:extLst>
  </p:cSld>
  <p:clrMapOvr>
    <a:masterClrMapping/>
  </p:clrMapOvr>
  <p:transition spd="med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スライド番号プレースホル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CDFA24-5A57-4458-A32B-009EAC63EA0D}" type="slidenum">
              <a:rPr lang="ja-JP" altLang="en-US" sz="1800" smtClean="0">
                <a:solidFill>
                  <a:srgbClr val="99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800">
              <a:solidFill>
                <a:srgbClr val="990000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タイトル 1"/>
          <p:cNvSpPr>
            <a:spLocks/>
          </p:cNvSpPr>
          <p:nvPr/>
        </p:nvSpPr>
        <p:spPr bwMode="auto">
          <a:xfrm>
            <a:off x="714375" y="214313"/>
            <a:ext cx="80010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en-US" altLang="ja-JP" sz="4000" dirty="0">
                <a:solidFill>
                  <a:srgbClr val="990000"/>
                </a:solidFill>
                <a:latin typeface="Tahoma" panose="020B0604030504040204" pitchFamily="34" charset="0"/>
              </a:rPr>
              <a:t>Project Schedule</a:t>
            </a:r>
          </a:p>
        </p:txBody>
      </p:sp>
      <p:sp>
        <p:nvSpPr>
          <p:cNvPr id="91375" name="Rectangle 239"/>
          <p:cNvSpPr>
            <a:spLocks noChangeArrowheads="1"/>
          </p:cNvSpPr>
          <p:nvPr/>
        </p:nvSpPr>
        <p:spPr bwMode="auto">
          <a:xfrm>
            <a:off x="685800" y="1066800"/>
            <a:ext cx="8229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990600" indent="-533400"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752600" indent="-381000"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209800" indent="-381000"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Week 08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Prototype design, UML design</a:t>
            </a:r>
          </a:p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Week 09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Build prototype, code, UML design</a:t>
            </a:r>
          </a:p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Week 10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Build prototype, code</a:t>
            </a:r>
          </a:p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Week 11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Data collecting, preparation of week 12 presentation</a:t>
            </a:r>
          </a:p>
        </p:txBody>
      </p:sp>
    </p:spTree>
    <p:extLst>
      <p:ext uri="{BB962C8B-B14F-4D97-AF65-F5344CB8AC3E}">
        <p14:creationId xmlns:p14="http://schemas.microsoft.com/office/powerpoint/2010/main" val="1628333800"/>
      </p:ext>
    </p:extLst>
  </p:cSld>
  <p:clrMapOvr>
    <a:masterClrMapping/>
  </p:clrMapOvr>
  <p:transition spd="med"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スライド番号プレースホル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CDFA24-5A57-4458-A32B-009EAC63EA0D}" type="slidenum">
              <a:rPr lang="ja-JP" altLang="en-US" sz="1800" smtClean="0">
                <a:solidFill>
                  <a:srgbClr val="99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800">
              <a:solidFill>
                <a:srgbClr val="990000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タイトル 1"/>
          <p:cNvSpPr>
            <a:spLocks/>
          </p:cNvSpPr>
          <p:nvPr/>
        </p:nvSpPr>
        <p:spPr bwMode="auto">
          <a:xfrm>
            <a:off x="714375" y="214313"/>
            <a:ext cx="80010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en-US" altLang="ja-JP" sz="4000" dirty="0">
                <a:solidFill>
                  <a:srgbClr val="990000"/>
                </a:solidFill>
                <a:latin typeface="Tahoma" panose="020B0604030504040204" pitchFamily="34" charset="0"/>
              </a:rPr>
              <a:t>Project Schedule</a:t>
            </a:r>
          </a:p>
        </p:txBody>
      </p:sp>
      <p:sp>
        <p:nvSpPr>
          <p:cNvPr id="91375" name="Rectangle 239"/>
          <p:cNvSpPr>
            <a:spLocks noChangeArrowheads="1"/>
          </p:cNvSpPr>
          <p:nvPr/>
        </p:nvSpPr>
        <p:spPr bwMode="auto">
          <a:xfrm>
            <a:off x="685800" y="1066800"/>
            <a:ext cx="8229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990600" indent="-533400"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752600" indent="-381000"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209800" indent="-381000"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Week 12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Presentation(design), Mapping base on data</a:t>
            </a:r>
          </a:p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Week 13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Finish design, Mapping based on data</a:t>
            </a:r>
          </a:p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Week 14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Make poster, preparation of final presentation, final check of prototype </a:t>
            </a:r>
          </a:p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Week 15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Final presentation, poster, prototype</a:t>
            </a:r>
          </a:p>
        </p:txBody>
      </p:sp>
    </p:spTree>
  </p:cSld>
  <p:clrMapOvr>
    <a:masterClrMapping/>
  </p:clrMapOvr>
  <p:transition spd="med">
    <p:cover dir="u"/>
  </p:transition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9075</TotalTime>
  <Words>356</Words>
  <Application>Microsoft Macintosh PowerPoint</Application>
  <PresentationFormat>On-screen Show (4:3)</PresentationFormat>
  <Paragraphs>81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French Script MT</vt:lpstr>
      <vt:lpstr>Arial</vt:lpstr>
      <vt:lpstr>Calibri</vt:lpstr>
      <vt:lpstr>Tahoma</vt:lpstr>
      <vt:lpstr>Wingdings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V.</dc:creator>
  <cp:lastModifiedBy>CHO Keun Hee(is0532ir)</cp:lastModifiedBy>
  <cp:revision>1076</cp:revision>
  <dcterms:created xsi:type="dcterms:W3CDTF">2008-09-06T04:48:42Z</dcterms:created>
  <dcterms:modified xsi:type="dcterms:W3CDTF">2019-11-13T01:56:09Z</dcterms:modified>
</cp:coreProperties>
</file>