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4" r:id="rId1"/>
  </p:sldMasterIdLst>
  <p:notesMasterIdLst>
    <p:notesMasterId r:id="rId27"/>
  </p:notesMasterIdLst>
  <p:sldIdLst>
    <p:sldId id="256" r:id="rId2"/>
    <p:sldId id="332" r:id="rId3"/>
    <p:sldId id="333" r:id="rId4"/>
    <p:sldId id="394" r:id="rId5"/>
    <p:sldId id="397" r:id="rId6"/>
    <p:sldId id="342" r:id="rId7"/>
    <p:sldId id="396" r:id="rId8"/>
    <p:sldId id="337" r:id="rId9"/>
    <p:sldId id="366" r:id="rId10"/>
    <p:sldId id="344" r:id="rId11"/>
    <p:sldId id="348" r:id="rId12"/>
    <p:sldId id="351" r:id="rId13"/>
    <p:sldId id="357" r:id="rId14"/>
    <p:sldId id="358" r:id="rId15"/>
    <p:sldId id="370" r:id="rId16"/>
    <p:sldId id="398" r:id="rId17"/>
    <p:sldId id="377" r:id="rId18"/>
    <p:sldId id="378" r:id="rId19"/>
    <p:sldId id="379" r:id="rId20"/>
    <p:sldId id="381" r:id="rId21"/>
    <p:sldId id="386" r:id="rId22"/>
    <p:sldId id="395" r:id="rId23"/>
    <p:sldId id="324" r:id="rId24"/>
    <p:sldId id="330" r:id="rId25"/>
    <p:sldId id="3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2634" autoAdjust="0"/>
  </p:normalViewPr>
  <p:slideViewPr>
    <p:cSldViewPr snapToGrid="0">
      <p:cViewPr varScale="1">
        <p:scale>
          <a:sx n="80" d="100"/>
          <a:sy n="80" d="100"/>
        </p:scale>
        <p:origin x="758" y="53"/>
      </p:cViewPr>
      <p:guideLst/>
    </p:cSldViewPr>
  </p:slideViewPr>
  <p:outlineViewPr>
    <p:cViewPr>
      <p:scale>
        <a:sx n="33" d="100"/>
        <a:sy n="33" d="100"/>
      </p:scale>
      <p:origin x="0" y="-51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Srikrithik" userId="a1fe9b92d3776d97" providerId="LiveId" clId="{0BFC1D54-C9FB-4553-A8A6-4BA07565FE56}"/>
    <pc:docChg chg="modSld">
      <pc:chgData name="C. Srikrithik" userId="a1fe9b92d3776d97" providerId="LiveId" clId="{0BFC1D54-C9FB-4553-A8A6-4BA07565FE56}" dt="2022-05-25T12:35:39.699" v="25" actId="20577"/>
      <pc:docMkLst>
        <pc:docMk/>
      </pc:docMkLst>
      <pc:sldChg chg="modSp mod">
        <pc:chgData name="C. Srikrithik" userId="a1fe9b92d3776d97" providerId="LiveId" clId="{0BFC1D54-C9FB-4553-A8A6-4BA07565FE56}" dt="2022-05-25T12:35:39.699" v="25" actId="20577"/>
        <pc:sldMkLst>
          <pc:docMk/>
          <pc:sldMk cId="1598947313" sldId="398"/>
        </pc:sldMkLst>
        <pc:spChg chg="mod">
          <ac:chgData name="C. Srikrithik" userId="a1fe9b92d3776d97" providerId="LiveId" clId="{0BFC1D54-C9FB-4553-A8A6-4BA07565FE56}" dt="2022-05-25T12:35:39.699" v="25" actId="20577"/>
          <ac:spMkLst>
            <pc:docMk/>
            <pc:sldMk cId="1598947313" sldId="398"/>
            <ac:spMk id="5" creationId="{898C895A-B1E4-6A4D-454A-1C7870EBFD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1BE7C-FCBD-4B45-ADE8-DA8B0DAF2085}"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2741D-EEE3-42D6-B05B-63FEA4BD85E2}" type="slidenum">
              <a:rPr lang="en-IN" smtClean="0"/>
              <a:t>‹#›</a:t>
            </a:fld>
            <a:endParaRPr lang="en-IN"/>
          </a:p>
        </p:txBody>
      </p:sp>
    </p:spTree>
    <p:extLst>
      <p:ext uri="{BB962C8B-B14F-4D97-AF65-F5344CB8AC3E}">
        <p14:creationId xmlns:p14="http://schemas.microsoft.com/office/powerpoint/2010/main" val="311152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2741D-EEE3-42D6-B05B-63FEA4BD85E2}" type="slidenum">
              <a:rPr lang="en-IN" smtClean="0"/>
              <a:t>25</a:t>
            </a:fld>
            <a:endParaRPr lang="en-IN"/>
          </a:p>
        </p:txBody>
      </p:sp>
    </p:spTree>
    <p:extLst>
      <p:ext uri="{BB962C8B-B14F-4D97-AF65-F5344CB8AC3E}">
        <p14:creationId xmlns:p14="http://schemas.microsoft.com/office/powerpoint/2010/main" val="244348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4395C5-C0EA-4A8F-B1B6-3E9CE45D586D}" type="datetime1">
              <a:rPr lang="en-US" smtClean="0"/>
              <a:t>5/25/2022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7100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185921-9650-4FEC-8798-31F46378C1B2}" type="datetime1">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705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66A62-3E45-45B0-A0F2-431C333795B8}"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8871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AF3CF-AAEE-45BF-8DF6-8968EBA9847C}"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832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DAC6D-0937-4BAC-80F9-889D3C9AF8C8}"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75620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00208-1602-4319-BF00-00F571DBAF8B}"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592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8F7023-1C83-47B4-B341-363DE23998EE}"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940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8B3178-B939-4DB4-BEB0-A664C60DF693}"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0530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4DC2BB-9806-4A05-B7F9-0804324E67E1}"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608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E4A08-A140-42A5-8C63-FC0CCF36B6FF}"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522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D6CA-FA3E-409A-BA06-8BA8E6D4E7C8}" type="datetime1">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437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0B1E2-15A4-47BE-9F4F-D43A05BD25D0}" type="datetime1">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6062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B7E1D7-D285-4A96-B685-958D342F346D}" type="datetime1">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403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8986EF-C397-44A9-B529-AAF82D0D30C1}" type="datetime1">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505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A3528-B95B-44B6-9DCE-74F21B88159C}" type="datetime1">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492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30DF94-87F9-4BB0-B137-35A255F59A9F}" type="datetime1">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913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0BE3AF-69B7-4C07-A511-C41605CE30BE}" type="datetime1">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67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78F8D4-911D-40AF-AE08-7A8B6F29A7FA}" type="datetime1">
              <a:rPr lang="en-US" smtClean="0"/>
              <a:t>5/25/2022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8336172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34D88-BB77-4FB3-BDF3-48412193638E}"/>
              </a:ext>
            </a:extLst>
          </p:cNvPr>
          <p:cNvSpPr txBox="1"/>
          <p:nvPr/>
        </p:nvSpPr>
        <p:spPr>
          <a:xfrm>
            <a:off x="1752600" y="312498"/>
            <a:ext cx="9484262" cy="4573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2060"/>
                </a:solidFill>
                <a:latin typeface="Times New Roman" panose="02020603050405020304" pitchFamily="18" charset="0"/>
                <a:cs typeface="Times New Roman" panose="02020603050405020304" pitchFamily="18" charset="0"/>
              </a:rPr>
              <a:t>Drug Recommendation System based on Sentiment Analysis of Drug Reviews</a:t>
            </a:r>
          </a:p>
          <a:p>
            <a:pPr algn="ctr"/>
            <a:endParaRPr lang="en-US" sz="4000" b="1" i="1" dirty="0">
              <a:solidFill>
                <a:srgbClr val="002060"/>
              </a:solidFill>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4000" b="1" i="1" dirty="0">
              <a:solidFill>
                <a:srgbClr val="002060"/>
              </a:solidFill>
              <a:latin typeface="Times New Roman" panose="02020603050405020304" pitchFamily="18" charset="0"/>
              <a:cs typeface="Times New Roman" panose="02020603050405020304" pitchFamily="18" charset="0"/>
            </a:endParaRPr>
          </a:p>
          <a:p>
            <a:pPr>
              <a:lnSpc>
                <a:spcPct val="107000"/>
              </a:lnSpc>
              <a:spcAft>
                <a:spcPts val="800"/>
              </a:spcAft>
            </a:pPr>
            <a:r>
              <a:rPr lang="en-US" sz="4000" b="1" i="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Guidename: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Dr.K.Valarmathi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ME,PhD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PROFESSOR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4000" b="1" i="1" dirty="0">
                <a:solidFill>
                  <a:srgbClr val="00206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4EC80614-CDE4-49D3-893D-19137351BA97}"/>
              </a:ext>
            </a:extLst>
          </p:cNvPr>
          <p:cNvSpPr txBox="1"/>
          <p:nvPr/>
        </p:nvSpPr>
        <p:spPr>
          <a:xfrm>
            <a:off x="7230794" y="4995042"/>
            <a:ext cx="496120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7030A0"/>
                </a:solidFill>
                <a:latin typeface="Times New Roman" panose="02020603050405020304" pitchFamily="18" charset="0"/>
                <a:cs typeface="Times New Roman" panose="02020603050405020304" pitchFamily="18" charset="0"/>
              </a:rPr>
              <a:t>TEAM MEMBERS </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TEJASWINI P-211418104290</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VIDHYASREE C-211418104308</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VILASINI G-211418104310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718BC-5823-49E0-AEF0-01804DA006A4}"/>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Title 1">
            <a:extLst>
              <a:ext uri="{FF2B5EF4-FFF2-40B4-BE49-F238E27FC236}">
                <a16:creationId xmlns:a16="http://schemas.microsoft.com/office/drawing/2014/main" id="{72A92718-AFDC-441B-B112-CA2886E4AAEE}"/>
              </a:ext>
            </a:extLst>
          </p:cNvPr>
          <p:cNvSpPr txBox="1">
            <a:spLocks/>
          </p:cNvSpPr>
          <p:nvPr/>
        </p:nvSpPr>
        <p:spPr>
          <a:xfrm>
            <a:off x="3765548" y="133352"/>
            <a:ext cx="5049840"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solidFill>
                  <a:srgbClr val="0070C0"/>
                </a:solidFill>
                <a:latin typeface="Times New Roman" panose="02020603050405020304" pitchFamily="18" charset="0"/>
                <a:cs typeface="Times New Roman" panose="02020603050405020304" pitchFamily="18" charset="0"/>
              </a:rPr>
              <a:t>UML DIAGRAMS</a:t>
            </a:r>
          </a:p>
          <a:p>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F8B112A-F8BD-51A6-84CF-349949B3BAC9}"/>
              </a:ext>
            </a:extLst>
          </p:cNvPr>
          <p:cNvSpPr txBox="1">
            <a:spLocks/>
          </p:cNvSpPr>
          <p:nvPr/>
        </p:nvSpPr>
        <p:spPr>
          <a:xfrm>
            <a:off x="2614614" y="804865"/>
            <a:ext cx="7415212" cy="57864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70C0"/>
                </a:solidFill>
                <a:latin typeface="Times New Roman" panose="02020603050405020304" pitchFamily="18" charset="0"/>
                <a:cs typeface="Times New Roman" panose="02020603050405020304" pitchFamily="18" charset="0"/>
              </a:rPr>
              <a:t>USECASE DIAGRAM</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111E7DC-A613-072F-4F59-C377316BC7FE}"/>
              </a:ext>
            </a:extLst>
          </p:cNvPr>
          <p:cNvPicPr>
            <a:picLocks noChangeAspect="1"/>
          </p:cNvPicPr>
          <p:nvPr/>
        </p:nvPicPr>
        <p:blipFill>
          <a:blip r:embed="rId2"/>
          <a:stretch>
            <a:fillRect/>
          </a:stretch>
        </p:blipFill>
        <p:spPr>
          <a:xfrm>
            <a:off x="3171824" y="1383510"/>
            <a:ext cx="6306835" cy="5474489"/>
          </a:xfrm>
          <a:prstGeom prst="rect">
            <a:avLst/>
          </a:prstGeom>
        </p:spPr>
      </p:pic>
    </p:spTree>
    <p:extLst>
      <p:ext uri="{BB962C8B-B14F-4D97-AF65-F5344CB8AC3E}">
        <p14:creationId xmlns:p14="http://schemas.microsoft.com/office/powerpoint/2010/main" val="359708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1CDEED-832C-402B-99C8-D33BD1ADE6E6}"/>
              </a:ext>
            </a:extLst>
          </p:cNvPr>
          <p:cNvSpPr>
            <a:spLocks noGrp="1"/>
          </p:cNvSpPr>
          <p:nvPr>
            <p:ph type="sldNum" sz="quarter" idx="12"/>
          </p:nvPr>
        </p:nvSpPr>
        <p:spPr/>
        <p:txBody>
          <a:bodyPr/>
          <a:lstStyle/>
          <a:p>
            <a:fld id="{D57F1E4F-1CFF-5643-939E-217C01CDF565}" type="slidenum">
              <a:rPr lang="en-US" smtClean="0"/>
              <a:pPr/>
              <a:t>11</a:t>
            </a:fld>
            <a:endParaRPr lang="en-US"/>
          </a:p>
        </p:txBody>
      </p:sp>
      <p:pic>
        <p:nvPicPr>
          <p:cNvPr id="4" name="Picture 3">
            <a:extLst>
              <a:ext uri="{FF2B5EF4-FFF2-40B4-BE49-F238E27FC236}">
                <a16:creationId xmlns:a16="http://schemas.microsoft.com/office/drawing/2014/main" id="{6C0FB3F0-D0D1-49CF-A573-DB14D48C0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582" y="1669070"/>
            <a:ext cx="5039381" cy="4034210"/>
          </a:xfrm>
          <a:prstGeom prst="rect">
            <a:avLst/>
          </a:prstGeom>
        </p:spPr>
      </p:pic>
      <p:sp>
        <p:nvSpPr>
          <p:cNvPr id="5" name="Title 1">
            <a:extLst>
              <a:ext uri="{FF2B5EF4-FFF2-40B4-BE49-F238E27FC236}">
                <a16:creationId xmlns:a16="http://schemas.microsoft.com/office/drawing/2014/main" id="{FFB925F8-9793-4596-B67D-CEFB3CE894C3}"/>
              </a:ext>
            </a:extLst>
          </p:cNvPr>
          <p:cNvSpPr txBox="1">
            <a:spLocks/>
          </p:cNvSpPr>
          <p:nvPr/>
        </p:nvSpPr>
        <p:spPr>
          <a:xfrm>
            <a:off x="1228725" y="361952"/>
            <a:ext cx="5172075"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rgbClr val="0070C0"/>
                </a:solidFill>
                <a:latin typeface="Times New Roman" panose="02020603050405020304" pitchFamily="18" charset="0"/>
                <a:cs typeface="Times New Roman" panose="02020603050405020304" pitchFamily="18" charset="0"/>
              </a:rPr>
              <a:t>COLLABORATION DIAGRAM</a:t>
            </a:r>
          </a:p>
        </p:txBody>
      </p:sp>
      <p:sp>
        <p:nvSpPr>
          <p:cNvPr id="6" name="Title 1">
            <a:extLst>
              <a:ext uri="{FF2B5EF4-FFF2-40B4-BE49-F238E27FC236}">
                <a16:creationId xmlns:a16="http://schemas.microsoft.com/office/drawing/2014/main" id="{30F2DE4D-AA26-BFB9-5D18-8392980DA69D}"/>
              </a:ext>
            </a:extLst>
          </p:cNvPr>
          <p:cNvSpPr txBox="1">
            <a:spLocks/>
          </p:cNvSpPr>
          <p:nvPr/>
        </p:nvSpPr>
        <p:spPr>
          <a:xfrm>
            <a:off x="6400800" y="361952"/>
            <a:ext cx="5407027"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rgbClr val="0070C0"/>
                </a:solidFill>
                <a:latin typeface="Times New Roman" panose="02020603050405020304" pitchFamily="18" charset="0"/>
                <a:cs typeface="Times New Roman" panose="02020603050405020304" pitchFamily="18" charset="0"/>
              </a:rPr>
              <a:t>SEQUENCE DIAGRAM</a:t>
            </a:r>
          </a:p>
        </p:txBody>
      </p:sp>
      <p:pic>
        <p:nvPicPr>
          <p:cNvPr id="7" name="Picture 6">
            <a:extLst>
              <a:ext uri="{FF2B5EF4-FFF2-40B4-BE49-F238E27FC236}">
                <a16:creationId xmlns:a16="http://schemas.microsoft.com/office/drawing/2014/main" id="{D300769F-1DE6-A95E-5245-6F80E0F76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863" y="1523747"/>
            <a:ext cx="5143500" cy="4972301"/>
          </a:xfrm>
          <a:prstGeom prst="rect">
            <a:avLst/>
          </a:prstGeom>
        </p:spPr>
      </p:pic>
    </p:spTree>
    <p:extLst>
      <p:ext uri="{BB962C8B-B14F-4D97-AF65-F5344CB8AC3E}">
        <p14:creationId xmlns:p14="http://schemas.microsoft.com/office/powerpoint/2010/main" val="116606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85B3A9-598E-4210-A20C-81D0D6EF67AD}"/>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Title 1">
            <a:extLst>
              <a:ext uri="{FF2B5EF4-FFF2-40B4-BE49-F238E27FC236}">
                <a16:creationId xmlns:a16="http://schemas.microsoft.com/office/drawing/2014/main" id="{7F807E90-4675-479C-87D3-87C7320BCBEF}"/>
              </a:ext>
            </a:extLst>
          </p:cNvPr>
          <p:cNvSpPr txBox="1">
            <a:spLocks/>
          </p:cNvSpPr>
          <p:nvPr/>
        </p:nvSpPr>
        <p:spPr>
          <a:xfrm>
            <a:off x="4014789" y="128587"/>
            <a:ext cx="4986336"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0070C0"/>
                </a:solidFill>
                <a:latin typeface="Times New Roman" panose="02020603050405020304" pitchFamily="18" charset="0"/>
                <a:cs typeface="Times New Roman" panose="02020603050405020304" pitchFamily="18" charset="0"/>
              </a:rPr>
              <a:t>DATA FLOW DIAGRAM</a:t>
            </a:r>
          </a:p>
        </p:txBody>
      </p:sp>
      <p:sp>
        <p:nvSpPr>
          <p:cNvPr id="7" name="Title 1">
            <a:extLst>
              <a:ext uri="{FF2B5EF4-FFF2-40B4-BE49-F238E27FC236}">
                <a16:creationId xmlns:a16="http://schemas.microsoft.com/office/drawing/2014/main" id="{43C19E0C-E61A-452B-8849-CD46EF87FD57}"/>
              </a:ext>
            </a:extLst>
          </p:cNvPr>
          <p:cNvSpPr txBox="1">
            <a:spLocks/>
          </p:cNvSpPr>
          <p:nvPr/>
        </p:nvSpPr>
        <p:spPr>
          <a:xfrm>
            <a:off x="1341728" y="529305"/>
            <a:ext cx="4443810" cy="645318"/>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0070C0"/>
                </a:solidFill>
                <a:latin typeface="Times New Roman" panose="02020603050405020304" pitchFamily="18" charset="0"/>
                <a:cs typeface="Times New Roman" panose="02020603050405020304" pitchFamily="18" charset="0"/>
              </a:rPr>
              <a:t>LEVEL 0 DFD DIAGRAM</a:t>
            </a:r>
          </a:p>
        </p:txBody>
      </p:sp>
      <p:sp>
        <p:nvSpPr>
          <p:cNvPr id="8" name="Rectangle 7">
            <a:extLst>
              <a:ext uri="{FF2B5EF4-FFF2-40B4-BE49-F238E27FC236}">
                <a16:creationId xmlns:a16="http://schemas.microsoft.com/office/drawing/2014/main" id="{DD1ECE53-78FA-4458-A2C2-2732EFCEC8F6}"/>
              </a:ext>
            </a:extLst>
          </p:cNvPr>
          <p:cNvSpPr/>
          <p:nvPr/>
        </p:nvSpPr>
        <p:spPr>
          <a:xfrm>
            <a:off x="4528434" y="1103333"/>
            <a:ext cx="3830949"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DRUG RECOMMENDATION SYSTEM</a:t>
            </a:r>
          </a:p>
        </p:txBody>
      </p:sp>
      <p:sp>
        <p:nvSpPr>
          <p:cNvPr id="9" name="Oval 8">
            <a:extLst>
              <a:ext uri="{FF2B5EF4-FFF2-40B4-BE49-F238E27FC236}">
                <a16:creationId xmlns:a16="http://schemas.microsoft.com/office/drawing/2014/main" id="{B6A127A7-08FD-4961-85D3-71632B69B3B4}"/>
              </a:ext>
            </a:extLst>
          </p:cNvPr>
          <p:cNvSpPr/>
          <p:nvPr/>
        </p:nvSpPr>
        <p:spPr>
          <a:xfrm>
            <a:off x="9727591" y="1127025"/>
            <a:ext cx="1457322" cy="544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Patient</a:t>
            </a:r>
          </a:p>
        </p:txBody>
      </p:sp>
      <p:sp>
        <p:nvSpPr>
          <p:cNvPr id="10" name="Oval 9">
            <a:extLst>
              <a:ext uri="{FF2B5EF4-FFF2-40B4-BE49-F238E27FC236}">
                <a16:creationId xmlns:a16="http://schemas.microsoft.com/office/drawing/2014/main" id="{30A2E7D3-D4EA-4986-B968-A0186C914164}"/>
              </a:ext>
            </a:extLst>
          </p:cNvPr>
          <p:cNvSpPr/>
          <p:nvPr/>
        </p:nvSpPr>
        <p:spPr>
          <a:xfrm>
            <a:off x="1899533" y="1105253"/>
            <a:ext cx="1371602" cy="587572"/>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Admin</a:t>
            </a:r>
            <a:r>
              <a:rPr lang="en-IN" sz="3200" dirty="0">
                <a:solidFill>
                  <a:schemeClr val="tx1"/>
                </a:solidFill>
              </a:rPr>
              <a:t> </a:t>
            </a:r>
          </a:p>
        </p:txBody>
      </p:sp>
      <p:cxnSp>
        <p:nvCxnSpPr>
          <p:cNvPr id="12" name="Straight Arrow Connector 11">
            <a:extLst>
              <a:ext uri="{FF2B5EF4-FFF2-40B4-BE49-F238E27FC236}">
                <a16:creationId xmlns:a16="http://schemas.microsoft.com/office/drawing/2014/main" id="{771647F8-81AB-4D28-B2DF-718213206D2F}"/>
              </a:ext>
            </a:extLst>
          </p:cNvPr>
          <p:cNvCxnSpPr>
            <a:cxnSpLocks/>
          </p:cNvCxnSpPr>
          <p:nvPr/>
        </p:nvCxnSpPr>
        <p:spPr>
          <a:xfrm>
            <a:off x="3271135" y="1364943"/>
            <a:ext cx="125729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E5F8011-CFF3-4515-B448-2980DFF5CF56}"/>
              </a:ext>
            </a:extLst>
          </p:cNvPr>
          <p:cNvCxnSpPr>
            <a:cxnSpLocks/>
          </p:cNvCxnSpPr>
          <p:nvPr/>
        </p:nvCxnSpPr>
        <p:spPr>
          <a:xfrm>
            <a:off x="8359383" y="1364943"/>
            <a:ext cx="13716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9730FF-37BC-2F1D-1BF8-764FF7EE28D1}"/>
              </a:ext>
            </a:extLst>
          </p:cNvPr>
          <p:cNvSpPr/>
          <p:nvPr/>
        </p:nvSpPr>
        <p:spPr>
          <a:xfrm>
            <a:off x="4528434" y="2306618"/>
            <a:ext cx="3830949" cy="5432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DRUG RECOMMENDATION SYSTEM</a:t>
            </a:r>
          </a:p>
        </p:txBody>
      </p:sp>
      <p:sp>
        <p:nvSpPr>
          <p:cNvPr id="15" name="Oval 14">
            <a:extLst>
              <a:ext uri="{FF2B5EF4-FFF2-40B4-BE49-F238E27FC236}">
                <a16:creationId xmlns:a16="http://schemas.microsoft.com/office/drawing/2014/main" id="{8ADB70C1-A26F-6191-2099-8506C9166A59}"/>
              </a:ext>
            </a:extLst>
          </p:cNvPr>
          <p:cNvSpPr/>
          <p:nvPr/>
        </p:nvSpPr>
        <p:spPr>
          <a:xfrm>
            <a:off x="9613288" y="2269844"/>
            <a:ext cx="1571625" cy="657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Patient</a:t>
            </a:r>
          </a:p>
        </p:txBody>
      </p:sp>
      <p:sp>
        <p:nvSpPr>
          <p:cNvPr id="16" name="Oval 15">
            <a:extLst>
              <a:ext uri="{FF2B5EF4-FFF2-40B4-BE49-F238E27FC236}">
                <a16:creationId xmlns:a16="http://schemas.microsoft.com/office/drawing/2014/main" id="{520165CD-901E-5A90-B441-336D09BD1B52}"/>
              </a:ext>
            </a:extLst>
          </p:cNvPr>
          <p:cNvSpPr/>
          <p:nvPr/>
        </p:nvSpPr>
        <p:spPr>
          <a:xfrm>
            <a:off x="2034868" y="2339496"/>
            <a:ext cx="1371602" cy="587572"/>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Admin</a:t>
            </a:r>
            <a:r>
              <a:rPr lang="en-IN" sz="3200" dirty="0">
                <a:solidFill>
                  <a:schemeClr val="tx1"/>
                </a:solidFill>
              </a:rPr>
              <a:t> </a:t>
            </a:r>
          </a:p>
        </p:txBody>
      </p:sp>
      <p:cxnSp>
        <p:nvCxnSpPr>
          <p:cNvPr id="17" name="Straight Arrow Connector 16">
            <a:extLst>
              <a:ext uri="{FF2B5EF4-FFF2-40B4-BE49-F238E27FC236}">
                <a16:creationId xmlns:a16="http://schemas.microsoft.com/office/drawing/2014/main" id="{A5A756C4-B8C6-09DA-AD0B-751E62E04318}"/>
              </a:ext>
            </a:extLst>
          </p:cNvPr>
          <p:cNvCxnSpPr>
            <a:cxnSpLocks/>
            <a:stCxn id="16" idx="6"/>
          </p:cNvCxnSpPr>
          <p:nvPr/>
        </p:nvCxnSpPr>
        <p:spPr>
          <a:xfrm>
            <a:off x="3406470" y="2633282"/>
            <a:ext cx="1144652" cy="58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3FA0D43-36DF-0EE4-5D1D-49F47D64EEC7}"/>
              </a:ext>
            </a:extLst>
          </p:cNvPr>
          <p:cNvCxnSpPr>
            <a:cxnSpLocks/>
            <a:stCxn id="13" idx="3"/>
          </p:cNvCxnSpPr>
          <p:nvPr/>
        </p:nvCxnSpPr>
        <p:spPr>
          <a:xfrm>
            <a:off x="8359383" y="2578225"/>
            <a:ext cx="12539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83B10FE-71C2-79EE-7CD1-1CB66392CE83}"/>
              </a:ext>
            </a:extLst>
          </p:cNvPr>
          <p:cNvSpPr/>
          <p:nvPr/>
        </p:nvSpPr>
        <p:spPr>
          <a:xfrm>
            <a:off x="2643563" y="3164103"/>
            <a:ext cx="2052162" cy="6772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Module</a:t>
            </a:r>
          </a:p>
        </p:txBody>
      </p:sp>
      <p:sp>
        <p:nvSpPr>
          <p:cNvPr id="20" name="Oval 19">
            <a:extLst>
              <a:ext uri="{FF2B5EF4-FFF2-40B4-BE49-F238E27FC236}">
                <a16:creationId xmlns:a16="http://schemas.microsoft.com/office/drawing/2014/main" id="{1EBB2561-F943-445D-E93B-5A4BBF3304CD}"/>
              </a:ext>
            </a:extLst>
          </p:cNvPr>
          <p:cNvSpPr/>
          <p:nvPr/>
        </p:nvSpPr>
        <p:spPr>
          <a:xfrm>
            <a:off x="5252183" y="3254200"/>
            <a:ext cx="2052162" cy="551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Drug Module</a:t>
            </a:r>
          </a:p>
        </p:txBody>
      </p:sp>
      <p:sp>
        <p:nvSpPr>
          <p:cNvPr id="21" name="Oval 20">
            <a:extLst>
              <a:ext uri="{FF2B5EF4-FFF2-40B4-BE49-F238E27FC236}">
                <a16:creationId xmlns:a16="http://schemas.microsoft.com/office/drawing/2014/main" id="{F7E0C8DE-6E2E-BA53-6B60-277FD1B24B43}"/>
              </a:ext>
            </a:extLst>
          </p:cNvPr>
          <p:cNvSpPr/>
          <p:nvPr/>
        </p:nvSpPr>
        <p:spPr>
          <a:xfrm>
            <a:off x="7859969" y="3221516"/>
            <a:ext cx="2773360" cy="657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Recommendation</a:t>
            </a:r>
          </a:p>
        </p:txBody>
      </p:sp>
      <p:sp>
        <p:nvSpPr>
          <p:cNvPr id="22" name="TextBox 21">
            <a:extLst>
              <a:ext uri="{FF2B5EF4-FFF2-40B4-BE49-F238E27FC236}">
                <a16:creationId xmlns:a16="http://schemas.microsoft.com/office/drawing/2014/main" id="{861FE9C3-859C-F16C-AC96-7A147BA955B6}"/>
              </a:ext>
            </a:extLst>
          </p:cNvPr>
          <p:cNvSpPr txBox="1"/>
          <p:nvPr/>
        </p:nvSpPr>
        <p:spPr>
          <a:xfrm>
            <a:off x="1648158" y="1687079"/>
            <a:ext cx="3830949" cy="461665"/>
          </a:xfrm>
          <a:prstGeom prst="rect">
            <a:avLst/>
          </a:prstGeom>
          <a:noFill/>
        </p:spPr>
        <p:txBody>
          <a:bodyPr wrap="square">
            <a:spAutoFit/>
          </a:bodyPr>
          <a:lstStyle/>
          <a:p>
            <a:r>
              <a:rPr lang="en-IN" sz="2400" b="1" dirty="0">
                <a:solidFill>
                  <a:srgbClr val="0070C0"/>
                </a:solidFill>
                <a:latin typeface="Times New Roman" panose="02020603050405020304" pitchFamily="18" charset="0"/>
                <a:cs typeface="Times New Roman" panose="02020603050405020304" pitchFamily="18" charset="0"/>
              </a:rPr>
              <a:t>LEVEL 1 DFD DIAGRAM</a:t>
            </a:r>
          </a:p>
        </p:txBody>
      </p:sp>
      <p:cxnSp>
        <p:nvCxnSpPr>
          <p:cNvPr id="23" name="Straight Arrow Connector 22">
            <a:extLst>
              <a:ext uri="{FF2B5EF4-FFF2-40B4-BE49-F238E27FC236}">
                <a16:creationId xmlns:a16="http://schemas.microsoft.com/office/drawing/2014/main" id="{0197FC12-88A6-030A-5280-3EDAA831DAFE}"/>
              </a:ext>
            </a:extLst>
          </p:cNvPr>
          <p:cNvCxnSpPr>
            <a:cxnSpLocks/>
          </p:cNvCxnSpPr>
          <p:nvPr/>
        </p:nvCxnSpPr>
        <p:spPr>
          <a:xfrm flipH="1">
            <a:off x="4190752" y="2879401"/>
            <a:ext cx="360370" cy="3221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15744A-262A-6176-A9A8-43BE9B3B2147}"/>
              </a:ext>
            </a:extLst>
          </p:cNvPr>
          <p:cNvCxnSpPr>
            <a:cxnSpLocks/>
            <a:stCxn id="13" idx="2"/>
            <a:endCxn id="20" idx="0"/>
          </p:cNvCxnSpPr>
          <p:nvPr/>
        </p:nvCxnSpPr>
        <p:spPr>
          <a:xfrm flipH="1">
            <a:off x="6278264" y="2849832"/>
            <a:ext cx="165645" cy="404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B77166-DA46-911B-FA0F-CEA6E01BFCA3}"/>
              </a:ext>
            </a:extLst>
          </p:cNvPr>
          <p:cNvCxnSpPr>
            <a:cxnSpLocks/>
          </p:cNvCxnSpPr>
          <p:nvPr/>
        </p:nvCxnSpPr>
        <p:spPr>
          <a:xfrm>
            <a:off x="7532169" y="2843693"/>
            <a:ext cx="571840" cy="5292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C5BB5BF9-45DA-A301-5093-058A70BC4B87}"/>
              </a:ext>
            </a:extLst>
          </p:cNvPr>
          <p:cNvSpPr/>
          <p:nvPr/>
        </p:nvSpPr>
        <p:spPr>
          <a:xfrm>
            <a:off x="4343153" y="4516890"/>
            <a:ext cx="3850586" cy="4819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DRUG RECOMMENDATION SYSTEM</a:t>
            </a:r>
          </a:p>
        </p:txBody>
      </p:sp>
      <p:sp>
        <p:nvSpPr>
          <p:cNvPr id="45" name="Oval 44">
            <a:extLst>
              <a:ext uri="{FF2B5EF4-FFF2-40B4-BE49-F238E27FC236}">
                <a16:creationId xmlns:a16="http://schemas.microsoft.com/office/drawing/2014/main" id="{74C3C1CC-2F59-B63C-10CA-41E7A58DC01F}"/>
              </a:ext>
            </a:extLst>
          </p:cNvPr>
          <p:cNvSpPr/>
          <p:nvPr/>
        </p:nvSpPr>
        <p:spPr>
          <a:xfrm>
            <a:off x="9435184" y="4524700"/>
            <a:ext cx="1571625" cy="5432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Patient</a:t>
            </a:r>
          </a:p>
        </p:txBody>
      </p:sp>
      <p:sp>
        <p:nvSpPr>
          <p:cNvPr id="46" name="Oval 45">
            <a:extLst>
              <a:ext uri="{FF2B5EF4-FFF2-40B4-BE49-F238E27FC236}">
                <a16:creationId xmlns:a16="http://schemas.microsoft.com/office/drawing/2014/main" id="{BC259B11-F5AE-7238-EA98-413E1425423D}"/>
              </a:ext>
            </a:extLst>
          </p:cNvPr>
          <p:cNvSpPr/>
          <p:nvPr/>
        </p:nvSpPr>
        <p:spPr>
          <a:xfrm>
            <a:off x="1846535" y="4480342"/>
            <a:ext cx="1371602" cy="587572"/>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Admin</a:t>
            </a:r>
            <a:r>
              <a:rPr lang="en-IN" sz="3200" dirty="0">
                <a:solidFill>
                  <a:schemeClr val="tx1"/>
                </a:solidFill>
              </a:rPr>
              <a:t> </a:t>
            </a:r>
          </a:p>
        </p:txBody>
      </p:sp>
      <p:cxnSp>
        <p:nvCxnSpPr>
          <p:cNvPr id="47" name="Straight Arrow Connector 46">
            <a:extLst>
              <a:ext uri="{FF2B5EF4-FFF2-40B4-BE49-F238E27FC236}">
                <a16:creationId xmlns:a16="http://schemas.microsoft.com/office/drawing/2014/main" id="{F4FAC6BD-F2F8-2340-CF37-C20C9DAE41DF}"/>
              </a:ext>
            </a:extLst>
          </p:cNvPr>
          <p:cNvCxnSpPr>
            <a:cxnSpLocks/>
          </p:cNvCxnSpPr>
          <p:nvPr/>
        </p:nvCxnSpPr>
        <p:spPr>
          <a:xfrm>
            <a:off x="3198500" y="4751042"/>
            <a:ext cx="1144652" cy="58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A75381E-FF0C-40D0-ACD9-070ABEEA042D}"/>
              </a:ext>
            </a:extLst>
          </p:cNvPr>
          <p:cNvCxnSpPr>
            <a:cxnSpLocks/>
            <a:stCxn id="44" idx="3"/>
          </p:cNvCxnSpPr>
          <p:nvPr/>
        </p:nvCxnSpPr>
        <p:spPr>
          <a:xfrm>
            <a:off x="8193739" y="4757882"/>
            <a:ext cx="1253904" cy="306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0523747-1336-35CA-74C1-DF9EB5CF832C}"/>
              </a:ext>
            </a:extLst>
          </p:cNvPr>
          <p:cNvSpPr/>
          <p:nvPr/>
        </p:nvSpPr>
        <p:spPr>
          <a:xfrm>
            <a:off x="2310627" y="5216995"/>
            <a:ext cx="2052162" cy="6772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Module</a:t>
            </a:r>
          </a:p>
        </p:txBody>
      </p:sp>
      <p:sp>
        <p:nvSpPr>
          <p:cNvPr id="50" name="Oval 49">
            <a:extLst>
              <a:ext uri="{FF2B5EF4-FFF2-40B4-BE49-F238E27FC236}">
                <a16:creationId xmlns:a16="http://schemas.microsoft.com/office/drawing/2014/main" id="{E26C296D-659C-1F3B-580F-A498AC048457}"/>
              </a:ext>
            </a:extLst>
          </p:cNvPr>
          <p:cNvSpPr/>
          <p:nvPr/>
        </p:nvSpPr>
        <p:spPr>
          <a:xfrm>
            <a:off x="5069919" y="5349533"/>
            <a:ext cx="2052162" cy="551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Drug Module</a:t>
            </a:r>
          </a:p>
        </p:txBody>
      </p:sp>
      <p:sp>
        <p:nvSpPr>
          <p:cNvPr id="51" name="Oval 50">
            <a:extLst>
              <a:ext uri="{FF2B5EF4-FFF2-40B4-BE49-F238E27FC236}">
                <a16:creationId xmlns:a16="http://schemas.microsoft.com/office/drawing/2014/main" id="{95B57D93-9C31-E232-7F7E-8180DDABED9A}"/>
              </a:ext>
            </a:extLst>
          </p:cNvPr>
          <p:cNvSpPr/>
          <p:nvPr/>
        </p:nvSpPr>
        <p:spPr>
          <a:xfrm>
            <a:off x="8178496" y="5146982"/>
            <a:ext cx="2773360" cy="657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Recommendation</a:t>
            </a:r>
          </a:p>
        </p:txBody>
      </p:sp>
      <p:cxnSp>
        <p:nvCxnSpPr>
          <p:cNvPr id="52" name="Straight Arrow Connector 51">
            <a:extLst>
              <a:ext uri="{FF2B5EF4-FFF2-40B4-BE49-F238E27FC236}">
                <a16:creationId xmlns:a16="http://schemas.microsoft.com/office/drawing/2014/main" id="{4B6A87E0-80D7-A708-7F4F-03C143287B91}"/>
              </a:ext>
            </a:extLst>
          </p:cNvPr>
          <p:cNvCxnSpPr>
            <a:cxnSpLocks/>
            <a:endCxn id="49" idx="7"/>
          </p:cNvCxnSpPr>
          <p:nvPr/>
        </p:nvCxnSpPr>
        <p:spPr>
          <a:xfrm flipH="1">
            <a:off x="4062257" y="5023920"/>
            <a:ext cx="332539" cy="292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ED61CA2-8A79-439F-8C20-F507885A21B9}"/>
              </a:ext>
            </a:extLst>
          </p:cNvPr>
          <p:cNvCxnSpPr>
            <a:cxnSpLocks/>
            <a:stCxn id="44" idx="2"/>
            <a:endCxn id="50" idx="0"/>
          </p:cNvCxnSpPr>
          <p:nvPr/>
        </p:nvCxnSpPr>
        <p:spPr>
          <a:xfrm flipH="1">
            <a:off x="6096000" y="4998873"/>
            <a:ext cx="172446" cy="350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D03D3C1-36B4-F25A-B711-E2226C2787CA}"/>
              </a:ext>
            </a:extLst>
          </p:cNvPr>
          <p:cNvCxnSpPr>
            <a:cxnSpLocks/>
          </p:cNvCxnSpPr>
          <p:nvPr/>
        </p:nvCxnSpPr>
        <p:spPr>
          <a:xfrm>
            <a:off x="7922391" y="5021679"/>
            <a:ext cx="458281" cy="2774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1104731-F385-0620-E5E0-A54B640AE643}"/>
              </a:ext>
            </a:extLst>
          </p:cNvPr>
          <p:cNvSpPr txBox="1"/>
          <p:nvPr/>
        </p:nvSpPr>
        <p:spPr>
          <a:xfrm>
            <a:off x="1584533" y="3950021"/>
            <a:ext cx="4128825" cy="461665"/>
          </a:xfrm>
          <a:prstGeom prst="rect">
            <a:avLst/>
          </a:prstGeom>
          <a:noFill/>
        </p:spPr>
        <p:txBody>
          <a:bodyPr wrap="square">
            <a:spAutoFit/>
          </a:bodyPr>
          <a:lstStyle/>
          <a:p>
            <a:r>
              <a:rPr lang="en-IN" sz="2400" b="1" dirty="0">
                <a:solidFill>
                  <a:srgbClr val="0070C0"/>
                </a:solidFill>
                <a:latin typeface="Times New Roman" panose="02020603050405020304" pitchFamily="18" charset="0"/>
                <a:cs typeface="Times New Roman" panose="02020603050405020304" pitchFamily="18" charset="0"/>
              </a:rPr>
              <a:t> LEVEL 1 DFD DIAGRAM</a:t>
            </a:r>
          </a:p>
        </p:txBody>
      </p:sp>
      <p:sp>
        <p:nvSpPr>
          <p:cNvPr id="65" name="Rectangle 64">
            <a:extLst>
              <a:ext uri="{FF2B5EF4-FFF2-40B4-BE49-F238E27FC236}">
                <a16:creationId xmlns:a16="http://schemas.microsoft.com/office/drawing/2014/main" id="{5FF08F19-65F2-4108-D10E-B5C46184FD29}"/>
              </a:ext>
            </a:extLst>
          </p:cNvPr>
          <p:cNvSpPr/>
          <p:nvPr/>
        </p:nvSpPr>
        <p:spPr>
          <a:xfrm>
            <a:off x="2366771" y="6137468"/>
            <a:ext cx="2079397" cy="444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Uploading data</a:t>
            </a:r>
          </a:p>
        </p:txBody>
      </p:sp>
      <p:sp>
        <p:nvSpPr>
          <p:cNvPr id="66" name="Rectangle 65">
            <a:extLst>
              <a:ext uri="{FF2B5EF4-FFF2-40B4-BE49-F238E27FC236}">
                <a16:creationId xmlns:a16="http://schemas.microsoft.com/office/drawing/2014/main" id="{8ACC5E0C-7911-42DE-5EE9-F16FDE9935F4}"/>
              </a:ext>
            </a:extLst>
          </p:cNvPr>
          <p:cNvSpPr/>
          <p:nvPr/>
        </p:nvSpPr>
        <p:spPr>
          <a:xfrm>
            <a:off x="4745839" y="6095675"/>
            <a:ext cx="2079397" cy="551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 of data</a:t>
            </a:r>
          </a:p>
        </p:txBody>
      </p:sp>
      <p:sp>
        <p:nvSpPr>
          <p:cNvPr id="67" name="Rectangle 66">
            <a:extLst>
              <a:ext uri="{FF2B5EF4-FFF2-40B4-BE49-F238E27FC236}">
                <a16:creationId xmlns:a16="http://schemas.microsoft.com/office/drawing/2014/main" id="{3E387496-98AE-CB26-1E68-66A824E6A83E}"/>
              </a:ext>
            </a:extLst>
          </p:cNvPr>
          <p:cNvSpPr/>
          <p:nvPr/>
        </p:nvSpPr>
        <p:spPr>
          <a:xfrm>
            <a:off x="7236244" y="6119791"/>
            <a:ext cx="2079397" cy="569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Reviews prediction</a:t>
            </a:r>
          </a:p>
        </p:txBody>
      </p:sp>
      <p:sp>
        <p:nvSpPr>
          <p:cNvPr id="68" name="Rectangle 67">
            <a:extLst>
              <a:ext uri="{FF2B5EF4-FFF2-40B4-BE49-F238E27FC236}">
                <a16:creationId xmlns:a16="http://schemas.microsoft.com/office/drawing/2014/main" id="{8F8DBC06-4BC5-3024-CF09-5338D4E4F57B}"/>
              </a:ext>
            </a:extLst>
          </p:cNvPr>
          <p:cNvSpPr/>
          <p:nvPr/>
        </p:nvSpPr>
        <p:spPr>
          <a:xfrm>
            <a:off x="9825229" y="6135991"/>
            <a:ext cx="1583405" cy="444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Feedback</a:t>
            </a:r>
          </a:p>
        </p:txBody>
      </p:sp>
      <p:cxnSp>
        <p:nvCxnSpPr>
          <p:cNvPr id="69" name="Straight Arrow Connector 68">
            <a:extLst>
              <a:ext uri="{FF2B5EF4-FFF2-40B4-BE49-F238E27FC236}">
                <a16:creationId xmlns:a16="http://schemas.microsoft.com/office/drawing/2014/main" id="{911FB3E1-0933-364A-2D71-6B8E94B4B3D4}"/>
              </a:ext>
            </a:extLst>
          </p:cNvPr>
          <p:cNvCxnSpPr>
            <a:cxnSpLocks/>
          </p:cNvCxnSpPr>
          <p:nvPr/>
        </p:nvCxnSpPr>
        <p:spPr>
          <a:xfrm flipH="1">
            <a:off x="3385380" y="5900927"/>
            <a:ext cx="304044" cy="2629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E484EE8-414E-D3C3-DCEB-F292CD560355}"/>
              </a:ext>
            </a:extLst>
          </p:cNvPr>
          <p:cNvCxnSpPr>
            <a:cxnSpLocks/>
          </p:cNvCxnSpPr>
          <p:nvPr/>
        </p:nvCxnSpPr>
        <p:spPr>
          <a:xfrm flipH="1">
            <a:off x="5325639" y="5900927"/>
            <a:ext cx="359353" cy="1947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A1529AC-7023-F6F2-CDF5-20ACC2E0B65C}"/>
              </a:ext>
            </a:extLst>
          </p:cNvPr>
          <p:cNvCxnSpPr>
            <a:cxnSpLocks/>
          </p:cNvCxnSpPr>
          <p:nvPr/>
        </p:nvCxnSpPr>
        <p:spPr>
          <a:xfrm flipH="1">
            <a:off x="8384839" y="5804206"/>
            <a:ext cx="601496" cy="3317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83C718D-404C-5928-E43F-82C11772E33A}"/>
              </a:ext>
            </a:extLst>
          </p:cNvPr>
          <p:cNvCxnSpPr>
            <a:cxnSpLocks/>
          </p:cNvCxnSpPr>
          <p:nvPr/>
        </p:nvCxnSpPr>
        <p:spPr>
          <a:xfrm>
            <a:off x="10399100" y="5762328"/>
            <a:ext cx="140260" cy="3841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4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0B2F6-BC07-4BDD-951B-2161177BF04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3" name="Title 1">
            <a:extLst>
              <a:ext uri="{FF2B5EF4-FFF2-40B4-BE49-F238E27FC236}">
                <a16:creationId xmlns:a16="http://schemas.microsoft.com/office/drawing/2014/main" id="{1305A312-09B9-4349-B710-FF5941E8AB75}"/>
              </a:ext>
            </a:extLst>
          </p:cNvPr>
          <p:cNvSpPr txBox="1">
            <a:spLocks/>
          </p:cNvSpPr>
          <p:nvPr/>
        </p:nvSpPr>
        <p:spPr>
          <a:xfrm>
            <a:off x="2771775" y="433387"/>
            <a:ext cx="7487125"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solidFill>
                  <a:srgbClr val="0070C0"/>
                </a:solidFill>
                <a:latin typeface="Times New Roman" panose="02020603050405020304" pitchFamily="18" charset="0"/>
                <a:cs typeface="Times New Roman" panose="02020603050405020304" pitchFamily="18" charset="0"/>
              </a:rPr>
              <a:t>MODULAR DESCRIPTION</a:t>
            </a:r>
          </a:p>
        </p:txBody>
      </p:sp>
      <p:sp>
        <p:nvSpPr>
          <p:cNvPr id="5" name="TextBox 4">
            <a:extLst>
              <a:ext uri="{FF2B5EF4-FFF2-40B4-BE49-F238E27FC236}">
                <a16:creationId xmlns:a16="http://schemas.microsoft.com/office/drawing/2014/main" id="{7B751938-C06E-4928-8351-42C93EAA8431}"/>
              </a:ext>
            </a:extLst>
          </p:cNvPr>
          <p:cNvSpPr txBox="1"/>
          <p:nvPr/>
        </p:nvSpPr>
        <p:spPr>
          <a:xfrm>
            <a:off x="1826265" y="1043836"/>
            <a:ext cx="9401174" cy="6941259"/>
          </a:xfrm>
          <a:prstGeom prst="rect">
            <a:avLst/>
          </a:prstGeom>
          <a:noFill/>
        </p:spPr>
        <p:txBody>
          <a:bodyPr wrap="square">
            <a:spAutoFit/>
          </a:bodyPr>
          <a:lstStyle/>
          <a:p>
            <a:pPr>
              <a:lnSpc>
                <a:spcPct val="107000"/>
              </a:lnSpc>
              <a:spcAft>
                <a:spcPts val="800"/>
              </a:spcAft>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Name of the module -1: REGISTRATION</a:t>
            </a:r>
            <a:endParaRPr lang="en-IN"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SzPts val="24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module helps the new users to get registered in the drug recommender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SzPts val="24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patients can get registered by their username and password.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2400"/>
              <a:buFont typeface="Symbol" panose="05050102010706020507" pitchFamily="18"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unique ID is generated for each patient by the system after they get registered.</a:t>
            </a:r>
          </a:p>
          <a:p>
            <a:pPr>
              <a:lnSpc>
                <a:spcPct val="107000"/>
              </a:lnSpc>
              <a:spcAft>
                <a:spcPts val="800"/>
              </a:spcAft>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Name of the module -2: PATIENT MODULE</a:t>
            </a:r>
            <a:endParaRPr lang="en-IN"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24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After registration the patients can login into the system using their unique username and password.</a:t>
            </a:r>
          </a:p>
          <a:p>
            <a:pPr marL="342900" indent="-342900">
              <a:lnSpc>
                <a:spcPct val="107000"/>
              </a:lnSpc>
              <a:spcAft>
                <a:spcPts val="800"/>
              </a:spcAft>
              <a:buSzPts val="24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patient needs to upload their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drugname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,reviews and type of disease for training or testing.</a:t>
            </a:r>
            <a:endParaRPr lang="en-IN" sz="2400" dirty="0">
              <a:latin typeface="Times New Roman" panose="02020603050405020304" pitchFamily="18" charset="0"/>
              <a:cs typeface="Times New Roman" panose="02020603050405020304" pitchFamily="18" charset="0"/>
            </a:endParaRPr>
          </a:p>
          <a:p>
            <a:pPr lvl="0">
              <a:lnSpc>
                <a:spcPct val="107000"/>
              </a:lnSpc>
              <a:spcAft>
                <a:spcPts val="800"/>
              </a:spcAft>
              <a:buSzPts val="2400"/>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2400"/>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412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0FBD82-9028-4BD8-A334-386C8C27FDDD}"/>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TextBox 5">
            <a:extLst>
              <a:ext uri="{FF2B5EF4-FFF2-40B4-BE49-F238E27FC236}">
                <a16:creationId xmlns:a16="http://schemas.microsoft.com/office/drawing/2014/main" id="{301B8F81-2FF1-41E1-9DC3-E5D96CF30DD6}"/>
              </a:ext>
            </a:extLst>
          </p:cNvPr>
          <p:cNvSpPr txBox="1"/>
          <p:nvPr/>
        </p:nvSpPr>
        <p:spPr>
          <a:xfrm>
            <a:off x="1780533" y="609600"/>
            <a:ext cx="10411467" cy="6438366"/>
          </a:xfrm>
          <a:prstGeom prst="rect">
            <a:avLst/>
          </a:prstGeom>
          <a:noFill/>
        </p:spPr>
        <p:txBody>
          <a:bodyPr wrap="square">
            <a:spAutoFit/>
          </a:bodyPr>
          <a:lstStyle/>
          <a:p>
            <a:pPr algn="just">
              <a:lnSpc>
                <a:spcPct val="107000"/>
              </a:lnSpc>
              <a:spcAft>
                <a:spcPts val="800"/>
              </a:spcAft>
            </a:pPr>
            <a:r>
              <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Name of the module -3: DRUG MODULE</a:t>
            </a:r>
            <a:endPar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24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classifies the data uploaded by patients into six attributes : name of drug, review of patient, condition of patients, useful count, date of review entry and10-star patient rating determining overall patient contentment.</a:t>
            </a:r>
          </a:p>
          <a:p>
            <a:pPr algn="just">
              <a:lnSpc>
                <a:spcPct val="107000"/>
              </a:lnSpc>
              <a:spcAft>
                <a:spcPts val="800"/>
              </a:spcAft>
            </a:pPr>
            <a:r>
              <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Name of the module -4: RECOMMENDATION</a:t>
            </a:r>
            <a:endPar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24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recommendation module helps in review prediction.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24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Based on the sentimental reviews uploaded by the patients, the drug can be predicted as positive or negative.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24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can provide prediction for multiple patients at the same time.</a:t>
            </a:r>
          </a:p>
          <a:p>
            <a:pPr algn="just">
              <a:lnSpc>
                <a:spcPct val="107000"/>
              </a:lnSpc>
              <a:spcAft>
                <a:spcPts val="800"/>
              </a:spcAft>
            </a:pPr>
            <a:r>
              <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Name of the module -5: ANALYSIS</a:t>
            </a:r>
            <a:endParaRPr lang="en-IN"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24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module provide feedback to the patients.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24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Analysis module helps in providing prediction for different drugs and accuracy plot.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SzPts val="2400"/>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SzPts val="2400"/>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348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4F499-15FB-8974-AB1A-50315029075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4" name="TextBox 3">
            <a:extLst>
              <a:ext uri="{FF2B5EF4-FFF2-40B4-BE49-F238E27FC236}">
                <a16:creationId xmlns:a16="http://schemas.microsoft.com/office/drawing/2014/main" id="{1C9539BF-9CF7-5CBA-98D6-198596694DB1}"/>
              </a:ext>
            </a:extLst>
          </p:cNvPr>
          <p:cNvSpPr txBox="1"/>
          <p:nvPr/>
        </p:nvSpPr>
        <p:spPr>
          <a:xfrm>
            <a:off x="1719499" y="1292734"/>
            <a:ext cx="10096264" cy="7179401"/>
          </a:xfrm>
          <a:prstGeom prst="rect">
            <a:avLst/>
          </a:prstGeom>
          <a:noFill/>
        </p:spPr>
        <p:txBody>
          <a:bodyPr wrap="square">
            <a:spAutoFit/>
          </a:bodyPr>
          <a:lstStyle/>
          <a:p>
            <a:pPr algn="just">
              <a:lnSpc>
                <a:spcPct val="107000"/>
              </a:lnSpc>
              <a:spcAft>
                <a:spcPts val="800"/>
              </a:spcAft>
            </a:pPr>
            <a:r>
              <a:rPr lang="en-IN" b="1" dirty="0">
                <a:latin typeface="Times New Roman" panose="02020603050405020304" pitchFamily="18" charset="0"/>
                <a:cs typeface="Times New Roman" panose="02020603050405020304" pitchFamily="18" charset="0"/>
              </a:rPr>
              <a:t>UNIT TESTING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Unit Testing involves the design of test cases that validate that the internal program logic is functioning properly, and that program inputs produce valid outputs.  All decision branches and internal code flow should be validated. Unit tests perform basic tests at component level and test a specific business process, application and / or system configuration. Unit tests ensure that each unique path of a business process performs accurately to the documented specifications and contains clearly defined inputs and expected results. Unit testing is usually conducted as part of the combined code and unit test phase of the software life cycle ,although it is not uncommon for coding and unit testing to be conducted as to distinct phases.</a:t>
            </a:r>
          </a:p>
          <a:p>
            <a:pPr algn="just">
              <a:lnSpc>
                <a:spcPct val="107000"/>
              </a:lnSpc>
              <a:spcAft>
                <a:spcPts val="800"/>
              </a:spcAft>
            </a:pPr>
            <a:r>
              <a:rPr lang="en-IN" b="1" dirty="0">
                <a:latin typeface="Times New Roman" panose="02020603050405020304" pitchFamily="18" charset="0"/>
                <a:cs typeface="Times New Roman" panose="02020603050405020304" pitchFamily="18" charset="0"/>
              </a:rPr>
              <a:t>INTEGRATION TESTING</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Integration tests are designed to test integrated software components to determine if they actually run as one program . Testing is event driven and is more concerned with the basic outcome of screens or fields. Integration tests demonstrate that although the components were individually satisfaction, as shown by successfully unit testing , the combination of components is correct and consistent.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Intregration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testing is specifically aimed at exposing the problems that arise from the components. Software integration testing is the incremental integration testing of two or more integrated software components on a single platform to produce failures caused by interface defects. The task of the integration test is to check that components or software applications.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b="1"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b="1"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D72D5AEC-877E-06AF-0EAB-0AECBFC9EE05}"/>
              </a:ext>
            </a:extLst>
          </p:cNvPr>
          <p:cNvSpPr txBox="1">
            <a:spLocks/>
          </p:cNvSpPr>
          <p:nvPr/>
        </p:nvSpPr>
        <p:spPr>
          <a:xfrm>
            <a:off x="2771775" y="433387"/>
            <a:ext cx="7487125"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solidFill>
                  <a:srgbClr val="0070C0"/>
                </a:solidFill>
                <a:latin typeface="Times New Roman" panose="02020603050405020304" pitchFamily="18" charset="0"/>
                <a:cs typeface="Times New Roman" panose="02020603050405020304" pitchFamily="18" charset="0"/>
              </a:rPr>
              <a:t>SYSTEM TESTING</a:t>
            </a:r>
          </a:p>
        </p:txBody>
      </p:sp>
    </p:spTree>
    <p:extLst>
      <p:ext uri="{BB962C8B-B14F-4D97-AF65-F5344CB8AC3E}">
        <p14:creationId xmlns:p14="http://schemas.microsoft.com/office/powerpoint/2010/main" val="102386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521F4-FCCF-DD31-C98E-6C38A26C9940}"/>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3" name="Title 1">
            <a:extLst>
              <a:ext uri="{FF2B5EF4-FFF2-40B4-BE49-F238E27FC236}">
                <a16:creationId xmlns:a16="http://schemas.microsoft.com/office/drawing/2014/main" id="{2AEF1A92-5046-8BBF-FD33-29A69F244C41}"/>
              </a:ext>
            </a:extLst>
          </p:cNvPr>
          <p:cNvSpPr txBox="1">
            <a:spLocks/>
          </p:cNvSpPr>
          <p:nvPr/>
        </p:nvSpPr>
        <p:spPr>
          <a:xfrm>
            <a:off x="2771775" y="433387"/>
            <a:ext cx="7487125"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solidFill>
                  <a:srgbClr val="0070C0"/>
                </a:solidFill>
                <a:latin typeface="Times New Roman" panose="02020603050405020304" pitchFamily="18" charset="0"/>
                <a:cs typeface="Times New Roman" panose="02020603050405020304" pitchFamily="18" charset="0"/>
              </a:rPr>
              <a:t>RESULT</a:t>
            </a:r>
          </a:p>
        </p:txBody>
      </p:sp>
      <p:sp>
        <p:nvSpPr>
          <p:cNvPr id="5" name="TextBox 4">
            <a:extLst>
              <a:ext uri="{FF2B5EF4-FFF2-40B4-BE49-F238E27FC236}">
                <a16:creationId xmlns:a16="http://schemas.microsoft.com/office/drawing/2014/main" id="{898C895A-B1E4-6A4D-454A-1C7870EBFDE7}"/>
              </a:ext>
            </a:extLst>
          </p:cNvPr>
          <p:cNvSpPr txBox="1"/>
          <p:nvPr/>
        </p:nvSpPr>
        <p:spPr>
          <a:xfrm>
            <a:off x="1908903" y="1416308"/>
            <a:ext cx="9318536"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Depending on the user's star rating, each review was </a:t>
            </a:r>
            <a:r>
              <a:rPr lang="en-US" sz="2800" dirty="0" err="1">
                <a:latin typeface="Times New Roman" panose="02020603050405020304" pitchFamily="18" charset="0"/>
                <a:cs typeface="Times New Roman" panose="02020603050405020304" pitchFamily="18" charset="0"/>
              </a:rPr>
              <a:t>categorised</a:t>
            </a:r>
            <a:r>
              <a:rPr lang="en-US" sz="2800" dirty="0">
                <a:latin typeface="Times New Roman" panose="02020603050405020304" pitchFamily="18" charset="0"/>
                <a:cs typeface="Times New Roman" panose="02020603050405020304" pitchFamily="18" charset="0"/>
              </a:rPr>
              <a:t> as positive or negative. Positive ratings range </a:t>
            </a:r>
            <a:r>
              <a:rPr lang="en-US" sz="2800">
                <a:latin typeface="Times New Roman" panose="02020603050405020304" pitchFamily="18" charset="0"/>
                <a:cs typeface="Times New Roman" panose="02020603050405020304" pitchFamily="18" charset="0"/>
              </a:rPr>
              <a:t>from six to </a:t>
            </a:r>
            <a:r>
              <a:rPr lang="en-US" sz="2800" dirty="0">
                <a:latin typeface="Times New Roman" panose="02020603050405020304" pitchFamily="18" charset="0"/>
                <a:cs typeface="Times New Roman" panose="02020603050405020304" pitchFamily="18" charset="0"/>
              </a:rPr>
              <a:t>ten stars, while negative ratings range from one to five stars. All of the algorithms had similar findings, ranging from 89 to 91 percent accuracy. The LGBM model has the best accuracy of 91 percent. After </a:t>
            </a:r>
            <a:r>
              <a:rPr lang="en-US" sz="2800" dirty="0" err="1">
                <a:latin typeface="Times New Roman" panose="02020603050405020304" pitchFamily="18" charset="0"/>
                <a:cs typeface="Times New Roman" panose="02020603050405020304" pitchFamily="18" charset="0"/>
              </a:rPr>
              <a:t>analysing</a:t>
            </a:r>
            <a:r>
              <a:rPr lang="en-US" sz="2800" dirty="0">
                <a:latin typeface="Times New Roman" panose="02020603050405020304" pitchFamily="18" charset="0"/>
                <a:cs typeface="Times New Roman" panose="02020603050405020304" pitchFamily="18" charset="0"/>
              </a:rPr>
              <a:t> all of the models, the combined model predictions of Perceptron (Bow), </a:t>
            </a:r>
            <a:r>
              <a:rPr lang="en-US" sz="2800" dirty="0" err="1">
                <a:latin typeface="Times New Roman" panose="02020603050405020304" pitchFamily="18" charset="0"/>
                <a:cs typeface="Times New Roman" panose="02020603050405020304" pitchFamily="18" charset="0"/>
              </a:rPr>
              <a:t>LinearSVC</a:t>
            </a:r>
            <a:r>
              <a:rPr lang="en-US" sz="2800" dirty="0">
                <a:latin typeface="Times New Roman" panose="02020603050405020304" pitchFamily="18" charset="0"/>
                <a:cs typeface="Times New Roman" panose="02020603050405020304" pitchFamily="18" charset="0"/>
              </a:rPr>
              <a:t> (TFIDF), LGBM (Word2Vec), and Random Forest (Manual Features) were incorporated. The major goal is to ensure that each of the four models accurately classifies the recommended top medications.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94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3859-E90C-7B7B-8827-5FEC9FB8E0AE}"/>
              </a:ext>
            </a:extLst>
          </p:cNvPr>
          <p:cNvSpPr>
            <a:spLocks noGrp="1"/>
          </p:cNvSpPr>
          <p:nvPr>
            <p:ph type="title"/>
          </p:nvPr>
        </p:nvSpPr>
        <p:spPr>
          <a:xfrm>
            <a:off x="1514475" y="1114702"/>
            <a:ext cx="2257425" cy="603252"/>
          </a:xfrm>
        </p:spPr>
        <p:txBody>
          <a:bodyPr>
            <a:normAutofit/>
          </a:bodyPr>
          <a:lstStyle/>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LOGIN PAGE </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3CB8980-3A3B-16EC-172A-2E0F4B678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5" y="1914525"/>
            <a:ext cx="10588073" cy="4591050"/>
          </a:xfrm>
        </p:spPr>
      </p:pic>
      <p:sp>
        <p:nvSpPr>
          <p:cNvPr id="4" name="Slide Number Placeholder 3">
            <a:extLst>
              <a:ext uri="{FF2B5EF4-FFF2-40B4-BE49-F238E27FC236}">
                <a16:creationId xmlns:a16="http://schemas.microsoft.com/office/drawing/2014/main" id="{3E665343-2E97-DDC3-EF4F-91DC92B04BBD}"/>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5" name="TextBox 4">
            <a:extLst>
              <a:ext uri="{FF2B5EF4-FFF2-40B4-BE49-F238E27FC236}">
                <a16:creationId xmlns:a16="http://schemas.microsoft.com/office/drawing/2014/main" id="{F51436E7-0F98-157D-55F0-0E1D7B379C8B}"/>
              </a:ext>
            </a:extLst>
          </p:cNvPr>
          <p:cNvSpPr txBox="1"/>
          <p:nvPr/>
        </p:nvSpPr>
        <p:spPr>
          <a:xfrm>
            <a:off x="4404123" y="333356"/>
            <a:ext cx="4139802" cy="584775"/>
          </a:xfrm>
          <a:prstGeom prst="rect">
            <a:avLst/>
          </a:prstGeom>
          <a:noFill/>
        </p:spPr>
        <p:txBody>
          <a:bodyPr wrap="square">
            <a:spAutoFit/>
          </a:bodyPr>
          <a:lstStyle/>
          <a:p>
            <a:r>
              <a:rPr lang="en-IN" sz="3200" b="1" i="0" u="none" strike="noStrike" baseline="0" dirty="0">
                <a:solidFill>
                  <a:srgbClr val="0070C0"/>
                </a:solidFill>
                <a:latin typeface="Times New Roman" panose="02020603050405020304" pitchFamily="18" charset="0"/>
              </a:rPr>
              <a:t>SAMPLE SCREENS </a:t>
            </a:r>
            <a:endParaRPr lang="en-IN" sz="3200" dirty="0"/>
          </a:p>
        </p:txBody>
      </p:sp>
    </p:spTree>
    <p:extLst>
      <p:ext uri="{BB962C8B-B14F-4D97-AF65-F5344CB8AC3E}">
        <p14:creationId xmlns:p14="http://schemas.microsoft.com/office/powerpoint/2010/main" val="26985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67A5-E591-F3CD-D660-3D253C92FF84}"/>
              </a:ext>
            </a:extLst>
          </p:cNvPr>
          <p:cNvSpPr>
            <a:spLocks noGrp="1"/>
          </p:cNvSpPr>
          <p:nvPr>
            <p:ph type="title"/>
          </p:nvPr>
        </p:nvSpPr>
        <p:spPr>
          <a:xfrm>
            <a:off x="1885592" y="161924"/>
            <a:ext cx="3073402" cy="561975"/>
          </a:xfrm>
        </p:spPr>
        <p:txBody>
          <a:bodyPr>
            <a:normAutofit/>
          </a:bodyPr>
          <a:lstStyle/>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UPLOAD PAGE </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ED69E6-478C-D67F-074B-4B5FBC7F4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592" y="933450"/>
            <a:ext cx="10056455" cy="5481638"/>
          </a:xfrm>
        </p:spPr>
      </p:pic>
      <p:sp>
        <p:nvSpPr>
          <p:cNvPr id="4" name="Slide Number Placeholder 3">
            <a:extLst>
              <a:ext uri="{FF2B5EF4-FFF2-40B4-BE49-F238E27FC236}">
                <a16:creationId xmlns:a16="http://schemas.microsoft.com/office/drawing/2014/main" id="{A7BE2E08-EC52-C4AE-2EA5-AEB26217EFEE}"/>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70623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6544-B374-F0B6-BDB6-86B7F7341913}"/>
              </a:ext>
            </a:extLst>
          </p:cNvPr>
          <p:cNvSpPr>
            <a:spLocks noGrp="1"/>
          </p:cNvSpPr>
          <p:nvPr>
            <p:ph type="title"/>
          </p:nvPr>
        </p:nvSpPr>
        <p:spPr>
          <a:xfrm>
            <a:off x="1619249" y="238127"/>
            <a:ext cx="2501902" cy="542924"/>
          </a:xfrm>
        </p:spPr>
        <p:txBody>
          <a:bodyPr>
            <a:normAutofit/>
          </a:bodyPr>
          <a:lstStyle/>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PREVIEW </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7F2AD7D-E74D-6323-BF0F-570B1E8F5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49" y="1009650"/>
            <a:ext cx="10134601" cy="5629274"/>
          </a:xfrm>
        </p:spPr>
      </p:pic>
      <p:sp>
        <p:nvSpPr>
          <p:cNvPr id="4" name="Slide Number Placeholder 3">
            <a:extLst>
              <a:ext uri="{FF2B5EF4-FFF2-40B4-BE49-F238E27FC236}">
                <a16:creationId xmlns:a16="http://schemas.microsoft.com/office/drawing/2014/main" id="{C7A24D99-E123-4F1B-04CE-A9369ED0554D}"/>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58326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E627-89C1-40E7-89BF-65DA4888A132}"/>
              </a:ext>
            </a:extLst>
          </p:cNvPr>
          <p:cNvSpPr>
            <a:spLocks noGrp="1"/>
          </p:cNvSpPr>
          <p:nvPr>
            <p:ph type="title"/>
          </p:nvPr>
        </p:nvSpPr>
        <p:spPr>
          <a:xfrm>
            <a:off x="1570036" y="0"/>
            <a:ext cx="10018713" cy="638175"/>
          </a:xfrm>
        </p:spPr>
        <p:txBody>
          <a:bodyPr>
            <a:normAutofit fontScale="90000"/>
          </a:bodyPr>
          <a:lstStyle/>
          <a:p>
            <a:pPr algn="l"/>
            <a:r>
              <a:rPr lang="en-US" b="1" dirty="0">
                <a:solidFill>
                  <a:srgbClr val="0070C0"/>
                </a:solidFill>
                <a:latin typeface="Times New Roman" panose="02020603050405020304" pitchFamily="18" charset="0"/>
                <a:cs typeface="Times New Roman" panose="02020603050405020304" pitchFamily="18" charset="0"/>
              </a:rPr>
              <a:t>INTRODUCTION</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AA5029-5955-460B-B233-2921D6675826}"/>
              </a:ext>
            </a:extLst>
          </p:cNvPr>
          <p:cNvSpPr>
            <a:spLocks noGrp="1"/>
          </p:cNvSpPr>
          <p:nvPr>
            <p:ph idx="1"/>
          </p:nvPr>
        </p:nvSpPr>
        <p:spPr>
          <a:xfrm>
            <a:off x="1484310" y="1543050"/>
            <a:ext cx="10555290" cy="4933950"/>
          </a:xfrm>
        </p:spPr>
        <p:txBody>
          <a:bodyPr>
            <a:normAutofit fontScale="25000" lnSpcReduction="20000"/>
          </a:bodyPr>
          <a:lstStyle/>
          <a:p>
            <a:pPr algn="just">
              <a:buFont typeface="Arial" panose="020B0604020202020204" pitchFamily="34" charset="0"/>
              <a:buChar char="•"/>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Since the number of coronavirus cases are increasing tremendously, the nations are facing a shortage of doctors, mainly in rural areas when compared to urban areas. Clinical blunders are regular nowadays.</a:t>
            </a:r>
            <a:endParaRPr lang="en-IN" sz="96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Over 40% medicine, doctors make mistakes while prescribing since they are referred by their knowledge. Selecting the top-level medication is important for patients who need doctors with wide-based information about microscopic organisms, antibacterial medications, and patients .</a:t>
            </a:r>
          </a:p>
          <a:p>
            <a:pPr algn="just">
              <a:buFont typeface="Arial" panose="020B0604020202020204" pitchFamily="34" charset="0"/>
              <a:buChar char="•"/>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Every day a new study comes up with more drugs, tests. Due to the development of the web and the web-based technology, item reviews have become an important factor for acquiring items. Individual have become adjusted to analyze reviews and websites before selecting a choice to buy a thing.</a:t>
            </a:r>
          </a:p>
          <a:p>
            <a:pPr algn="just">
              <a:buFont typeface="Arial" panose="020B0604020202020204" pitchFamily="34" charset="0"/>
              <a:buChar char="•"/>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Pew American Research center survey directed in 2013 , 60% of grown-ups searched online for health- related subjects, and 35% of users looked for diagnosing health conditions on the web . A medication recommender framework is needed with a goal that it can assist specialists or doctors and help patients to build their knowledge of drugs on specific health issues.</a:t>
            </a: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 A recommender framework is a system that provides an item to the user,    dependent on their advantage, need and necessity.</a:t>
            </a:r>
          </a:p>
          <a:p>
            <a:pPr algn="just">
              <a:buFont typeface="Arial" panose="020B0604020202020204" pitchFamily="34" charset="0"/>
              <a:buChar char="•"/>
            </a:pPr>
            <a:endParaRPr lang="en-US" sz="96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2E4ECA08-B00A-41AC-ACA9-62F6C30072B6}"/>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30498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6FDA-91C1-8477-3174-B6EC0C639DAF}"/>
              </a:ext>
            </a:extLst>
          </p:cNvPr>
          <p:cNvSpPr>
            <a:spLocks noGrp="1"/>
          </p:cNvSpPr>
          <p:nvPr>
            <p:ph type="title"/>
          </p:nvPr>
        </p:nvSpPr>
        <p:spPr>
          <a:xfrm>
            <a:off x="1641473" y="238125"/>
            <a:ext cx="7545389" cy="609600"/>
          </a:xfrm>
        </p:spPr>
        <p:txBody>
          <a:bodyPr>
            <a:normAutofit/>
          </a:bodyPr>
          <a:lstStyle/>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PREDICTION </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1B164CC-6402-C507-9A38-A887774090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8699" y="847725"/>
            <a:ext cx="7090281" cy="2738438"/>
          </a:xfrm>
        </p:spPr>
      </p:pic>
      <p:sp>
        <p:nvSpPr>
          <p:cNvPr id="4" name="Slide Number Placeholder 3">
            <a:extLst>
              <a:ext uri="{FF2B5EF4-FFF2-40B4-BE49-F238E27FC236}">
                <a16:creationId xmlns:a16="http://schemas.microsoft.com/office/drawing/2014/main" id="{F77B8F72-294D-5CDB-38B9-BEA60352983F}"/>
              </a:ext>
            </a:extLst>
          </p:cNvPr>
          <p:cNvSpPr>
            <a:spLocks noGrp="1"/>
          </p:cNvSpPr>
          <p:nvPr>
            <p:ph type="sldNum" sz="quarter" idx="12"/>
          </p:nvPr>
        </p:nvSpPr>
        <p:spPr/>
        <p:txBody>
          <a:bodyPr/>
          <a:lstStyle/>
          <a:p>
            <a:fld id="{D57F1E4F-1CFF-5643-939E-217C01CDF565}" type="slidenum">
              <a:rPr lang="en-US" smtClean="0"/>
              <a:pPr/>
              <a:t>20</a:t>
            </a:fld>
            <a:endParaRPr lang="en-US"/>
          </a:p>
        </p:txBody>
      </p:sp>
      <p:pic>
        <p:nvPicPr>
          <p:cNvPr id="5" name="Content Placeholder 5">
            <a:extLst>
              <a:ext uri="{FF2B5EF4-FFF2-40B4-BE49-F238E27FC236}">
                <a16:creationId xmlns:a16="http://schemas.microsoft.com/office/drawing/2014/main" id="{3621BF27-A6C3-D9F3-CEED-BD1EE2369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8699" y="4322390"/>
            <a:ext cx="7418895" cy="2297485"/>
          </a:xfrm>
          <a:prstGeom prst="rect">
            <a:avLst/>
          </a:prstGeom>
        </p:spPr>
      </p:pic>
      <p:sp>
        <p:nvSpPr>
          <p:cNvPr id="7" name="TextBox 6">
            <a:extLst>
              <a:ext uri="{FF2B5EF4-FFF2-40B4-BE49-F238E27FC236}">
                <a16:creationId xmlns:a16="http://schemas.microsoft.com/office/drawing/2014/main" id="{241F61E0-28CF-749B-570C-55FD979A791A}"/>
              </a:ext>
            </a:extLst>
          </p:cNvPr>
          <p:cNvSpPr txBox="1"/>
          <p:nvPr/>
        </p:nvSpPr>
        <p:spPr>
          <a:xfrm>
            <a:off x="1484311" y="3769610"/>
            <a:ext cx="6093618" cy="461665"/>
          </a:xfrm>
          <a:prstGeom prst="rect">
            <a:avLst/>
          </a:prstGeom>
          <a:noFill/>
        </p:spPr>
        <p:txBody>
          <a:bodyPr wrap="square">
            <a:spAutoFit/>
          </a:bodyPr>
          <a:lstStyle/>
          <a:p>
            <a:r>
              <a:rPr lang="en-IN" sz="2400" b="0" i="0" u="none" strike="noStrike" baseline="0" dirty="0">
                <a:solidFill>
                  <a:srgbClr val="000000"/>
                </a:solidFill>
                <a:latin typeface="Times New Roman" panose="02020603050405020304" pitchFamily="18" charset="0"/>
                <a:cs typeface="Times New Roman" panose="02020603050405020304" pitchFamily="18" charset="0"/>
              </a:rPr>
              <a:t>MULTIPLE PREDICTION </a:t>
            </a:r>
            <a:endParaRPr lang="en-IN" sz="2400" dirty="0"/>
          </a:p>
        </p:txBody>
      </p:sp>
    </p:spTree>
    <p:extLst>
      <p:ext uri="{BB962C8B-B14F-4D97-AF65-F5344CB8AC3E}">
        <p14:creationId xmlns:p14="http://schemas.microsoft.com/office/powerpoint/2010/main" val="221634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4BCA-483C-ACF5-15BF-D806C4FCDFCC}"/>
              </a:ext>
            </a:extLst>
          </p:cNvPr>
          <p:cNvSpPr>
            <a:spLocks noGrp="1"/>
          </p:cNvSpPr>
          <p:nvPr>
            <p:ph type="title"/>
          </p:nvPr>
        </p:nvSpPr>
        <p:spPr>
          <a:xfrm>
            <a:off x="1484311" y="342901"/>
            <a:ext cx="10018713" cy="723900"/>
          </a:xfrm>
        </p:spPr>
        <p:txBody>
          <a:bodyPr>
            <a:normAutofit/>
          </a:bodyPr>
          <a:lstStyle/>
          <a:p>
            <a:r>
              <a:rPr lang="en-IN" sz="2400" b="1" i="0" u="none" strike="noStrike" baseline="0" dirty="0">
                <a:solidFill>
                  <a:srgbClr val="000000"/>
                </a:solidFill>
                <a:latin typeface="Times New Roman" panose="02020603050405020304" pitchFamily="18" charset="0"/>
              </a:rPr>
              <a:t>PREDICTION RESULTS </a:t>
            </a:r>
            <a:endParaRPr lang="en-IN" sz="2400" dirty="0"/>
          </a:p>
        </p:txBody>
      </p:sp>
      <p:pic>
        <p:nvPicPr>
          <p:cNvPr id="6" name="Content Placeholder 5">
            <a:extLst>
              <a:ext uri="{FF2B5EF4-FFF2-40B4-BE49-F238E27FC236}">
                <a16:creationId xmlns:a16="http://schemas.microsoft.com/office/drawing/2014/main" id="{49C059DD-4C53-D150-3805-61CDB3E8A6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1525" y="1162050"/>
            <a:ext cx="11249025" cy="5476875"/>
          </a:xfrm>
        </p:spPr>
      </p:pic>
      <p:sp>
        <p:nvSpPr>
          <p:cNvPr id="4" name="Slide Number Placeholder 3">
            <a:extLst>
              <a:ext uri="{FF2B5EF4-FFF2-40B4-BE49-F238E27FC236}">
                <a16:creationId xmlns:a16="http://schemas.microsoft.com/office/drawing/2014/main" id="{292703DB-F5B1-1AF8-71BA-22C28C5662B6}"/>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123014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C462E0-EA6E-065A-E34C-662195F28DD9}"/>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4" name="TextBox 3">
            <a:extLst>
              <a:ext uri="{FF2B5EF4-FFF2-40B4-BE49-F238E27FC236}">
                <a16:creationId xmlns:a16="http://schemas.microsoft.com/office/drawing/2014/main" id="{9B8E8939-AD5D-AAF3-808D-F8BBFD3A551A}"/>
              </a:ext>
            </a:extLst>
          </p:cNvPr>
          <p:cNvSpPr txBox="1"/>
          <p:nvPr/>
        </p:nvSpPr>
        <p:spPr>
          <a:xfrm>
            <a:off x="1533769" y="1185268"/>
            <a:ext cx="9969254" cy="4154984"/>
          </a:xfrm>
          <a:prstGeom prst="rect">
            <a:avLst/>
          </a:prstGeom>
          <a:noFill/>
        </p:spPr>
        <p:txBody>
          <a:bodyPr wrap="square">
            <a:spAutoFit/>
          </a:bodyPr>
          <a:lstStyle/>
          <a:p>
            <a:endParaRPr lang="en-IN" sz="2400" b="0" i="0" u="none" strike="noStrike" baseline="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A novel unified deep learning-based framework for Drug recommender systems was proposed. The main contributions of the paper include: </a:t>
            </a:r>
          </a:p>
          <a:p>
            <a:pPr algn="just"/>
            <a:r>
              <a:rPr lang="en-US" sz="2400" b="0" i="0" u="none" strike="noStrike" baseline="0" dirty="0">
                <a:solidFill>
                  <a:srgbClr val="000000"/>
                </a:solidFill>
                <a:latin typeface="Times New Roman" panose="02020603050405020304" pitchFamily="18" charset="0"/>
              </a:rPr>
              <a:t>Deep Drug unifies the candidate generation, ranking, community detection, matrix factorization, review miner modules. </a:t>
            </a:r>
          </a:p>
          <a:p>
            <a:pPr algn="just"/>
            <a:r>
              <a:rPr lang="en-US" sz="2400" b="0" i="0" u="none" strike="noStrike" baseline="0" dirty="0">
                <a:solidFill>
                  <a:srgbClr val="000000"/>
                </a:solidFill>
                <a:latin typeface="Times New Roman" panose="02020603050405020304" pitchFamily="18" charset="0"/>
              </a:rPr>
              <a:t>The proposed framework is generic and with a few manipulations, can be used for different scenarios other than Drug recommendation. Adding a new information source to the framework is straightforward. For example, one can sample some number of frames from each Drug, feed them to a convolutional neural network and add the final feature map to the representation vector of the Drug</a:t>
            </a:r>
            <a:r>
              <a:rPr lang="en-US" sz="1800" b="0" i="0" u="none" strike="noStrike" baseline="0" dirty="0">
                <a:solidFill>
                  <a:srgbClr val="000000"/>
                </a:solidFill>
                <a:latin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D92A2439-B0F0-CD60-3DAF-3ED778318DCA}"/>
              </a:ext>
            </a:extLst>
          </p:cNvPr>
          <p:cNvSpPr txBox="1"/>
          <p:nvPr/>
        </p:nvSpPr>
        <p:spPr>
          <a:xfrm>
            <a:off x="4858238" y="538937"/>
            <a:ext cx="3771412" cy="646331"/>
          </a:xfrm>
          <a:prstGeom prst="rect">
            <a:avLst/>
          </a:prstGeom>
          <a:noFill/>
        </p:spPr>
        <p:txBody>
          <a:bodyPr wrap="square">
            <a:spAutoFit/>
          </a:bodyPr>
          <a:lstStyle/>
          <a:p>
            <a:r>
              <a:rPr lang="en-US" sz="3600" b="1" dirty="0">
                <a:solidFill>
                  <a:srgbClr val="0070C0"/>
                </a:solidFill>
                <a:latin typeface="Times New Roman" panose="02020603050405020304" pitchFamily="18" charset="0"/>
                <a:cs typeface="Times New Roman" panose="02020603050405020304" pitchFamily="18" charset="0"/>
              </a:rPr>
              <a:t>CONCLUSION</a:t>
            </a:r>
            <a:endParaRPr lang="en-IN" sz="3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78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7F694-8DE2-4044-8373-5568E8059903}"/>
              </a:ext>
            </a:extLst>
          </p:cNvPr>
          <p:cNvSpPr txBox="1"/>
          <p:nvPr/>
        </p:nvSpPr>
        <p:spPr>
          <a:xfrm>
            <a:off x="1688123" y="213214"/>
            <a:ext cx="3756074" cy="707886"/>
          </a:xfrm>
          <a:prstGeom prst="rect">
            <a:avLst/>
          </a:prstGeom>
          <a:noFill/>
        </p:spPr>
        <p:txBody>
          <a:bodyPr wrap="square" rtlCol="0">
            <a:spAutoFit/>
          </a:bodyPr>
          <a:lstStyle/>
          <a:p>
            <a:r>
              <a:rPr lang="en-IN" sz="4000" b="1" dirty="0">
                <a:solidFill>
                  <a:srgbClr val="0070C0"/>
                </a:solidFill>
              </a:rPr>
              <a:t>REFERENCES</a:t>
            </a:r>
          </a:p>
        </p:txBody>
      </p:sp>
      <p:sp>
        <p:nvSpPr>
          <p:cNvPr id="4" name="TextBox 3">
            <a:extLst>
              <a:ext uri="{FF2B5EF4-FFF2-40B4-BE49-F238E27FC236}">
                <a16:creationId xmlns:a16="http://schemas.microsoft.com/office/drawing/2014/main" id="{7D08277E-1C06-4252-8DBC-02FD3A7C1D02}"/>
              </a:ext>
            </a:extLst>
          </p:cNvPr>
          <p:cNvSpPr txBox="1"/>
          <p:nvPr/>
        </p:nvSpPr>
        <p:spPr>
          <a:xfrm>
            <a:off x="1688123" y="921100"/>
            <a:ext cx="10237177" cy="594008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Satvik</a:t>
            </a:r>
            <a:r>
              <a:rPr lang="en-IN" sz="2000" dirty="0">
                <a:latin typeface="Times New Roman" panose="02020603050405020304" pitchFamily="18" charset="0"/>
                <a:cs typeface="Times New Roman" panose="02020603050405020304" pitchFamily="18" charset="0"/>
              </a:rPr>
              <a:t> Garg, (2021), “Drug Recommendation System based on Sentiment Analysis of Drug Reviews using Machine Learning”. </a:t>
            </a:r>
          </a:p>
          <a:p>
            <a:pPr algn="just"/>
            <a:r>
              <a:rPr lang="en-IN" sz="2000" dirty="0">
                <a:latin typeface="Times New Roman" panose="02020603050405020304" pitchFamily="18" charset="0"/>
                <a:cs typeface="Times New Roman" panose="02020603050405020304" pitchFamily="18" charset="0"/>
              </a:rPr>
              <a:t>2. Julie </a:t>
            </a:r>
            <a:r>
              <a:rPr lang="en-IN" sz="2000" dirty="0" err="1">
                <a:latin typeface="Times New Roman" panose="02020603050405020304" pitchFamily="18" charset="0"/>
                <a:cs typeface="Times New Roman" panose="02020603050405020304" pitchFamily="18" charset="0"/>
              </a:rPr>
              <a:t>Polisena</a:t>
            </a:r>
            <a:r>
              <a:rPr lang="en-IN" sz="2000" dirty="0">
                <a:latin typeface="Times New Roman" panose="02020603050405020304" pitchFamily="18" charset="0"/>
                <a:cs typeface="Times New Roman" panose="02020603050405020304" pitchFamily="18" charset="0"/>
              </a:rPr>
              <a:t> , Martina </a:t>
            </a:r>
            <a:r>
              <a:rPr lang="en-IN" sz="2000" dirty="0" err="1">
                <a:latin typeface="Times New Roman" panose="02020603050405020304" pitchFamily="18" charset="0"/>
                <a:cs typeface="Times New Roman" panose="02020603050405020304" pitchFamily="18" charset="0"/>
              </a:rPr>
              <a:t>Andellini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Piergiorgio</a:t>
            </a:r>
            <a:r>
              <a:rPr lang="en-IN" sz="2000" dirty="0">
                <a:latin typeface="Times New Roman" panose="02020603050405020304" pitchFamily="18" charset="0"/>
                <a:cs typeface="Times New Roman" panose="02020603050405020304" pitchFamily="18" charset="0"/>
              </a:rPr>
              <a:t> Salerno , Simone </a:t>
            </a:r>
            <a:r>
              <a:rPr lang="en-IN" sz="2000" dirty="0" err="1">
                <a:latin typeface="Times New Roman" panose="02020603050405020304" pitchFamily="18" charset="0"/>
                <a:cs typeface="Times New Roman" panose="02020603050405020304" pitchFamily="18" charset="0"/>
              </a:rPr>
              <a:t>Borsci</a:t>
            </a:r>
            <a:r>
              <a:rPr lang="en-IN" sz="2000" dirty="0">
                <a:latin typeface="Times New Roman" panose="02020603050405020304" pitchFamily="18" charset="0"/>
                <a:cs typeface="Times New Roman" panose="02020603050405020304" pitchFamily="18" charset="0"/>
              </a:rPr>
              <a:t>, Leandro </a:t>
            </a:r>
            <a:r>
              <a:rPr lang="en-IN" sz="2000" dirty="0" err="1">
                <a:latin typeface="Times New Roman" panose="02020603050405020304" pitchFamily="18" charset="0"/>
                <a:cs typeface="Times New Roman" panose="02020603050405020304" pitchFamily="18" charset="0"/>
              </a:rPr>
              <a:t>Pecchia</a:t>
            </a:r>
            <a:r>
              <a:rPr lang="en-IN" sz="2000" dirty="0">
                <a:latin typeface="Times New Roman" panose="02020603050405020304" pitchFamily="18" charset="0"/>
                <a:cs typeface="Times New Roman" panose="02020603050405020304" pitchFamily="18" charset="0"/>
              </a:rPr>
              <a:t> , Ernesto Iadanza, (2021), “Case Studies on the Use of Sentiment Analysis to Assess the Effectiveness Safety of Health Technologies: A Scoping Review”. </a:t>
            </a:r>
          </a:p>
          <a:p>
            <a:pPr algn="just"/>
            <a:r>
              <a:rPr lang="en-IN" sz="2000" dirty="0">
                <a:latin typeface="Times New Roman" panose="02020603050405020304" pitchFamily="18" charset="0"/>
                <a:cs typeface="Times New Roman" panose="02020603050405020304" pitchFamily="18" charset="0"/>
              </a:rPr>
              <a:t>3. Nur </a:t>
            </a:r>
            <a:r>
              <a:rPr lang="en-IN" sz="2000" dirty="0" err="1">
                <a:latin typeface="Times New Roman" panose="02020603050405020304" pitchFamily="18" charset="0"/>
                <a:cs typeface="Times New Roman" panose="02020603050405020304" pitchFamily="18" charset="0"/>
              </a:rPr>
              <a:t>Sysfiqah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Nafis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Suryanti</a:t>
            </a:r>
            <a:r>
              <a:rPr lang="en-IN" sz="2000" dirty="0">
                <a:latin typeface="Times New Roman" panose="02020603050405020304" pitchFamily="18" charset="0"/>
                <a:cs typeface="Times New Roman" panose="02020603050405020304" pitchFamily="18" charset="0"/>
              </a:rPr>
              <a:t> Awang, (2021), “An Enhanced Hybrid Feature Selection Technique Using Term Frequency-Inverse Document Frequency and Support Vector Machine- Recursive Feature Elimination for Sentiment Classification”. </a:t>
            </a:r>
          </a:p>
          <a:p>
            <a:pPr algn="just"/>
            <a:r>
              <a:rPr lang="en-IN" sz="2000" dirty="0">
                <a:latin typeface="Times New Roman" panose="02020603050405020304" pitchFamily="18" charset="0"/>
                <a:cs typeface="Times New Roman" panose="02020603050405020304" pitchFamily="18" charset="0"/>
              </a:rPr>
              <a:t>4. Kashif Ayyub, Saqib, Ehsan Ullah Munir, Muhammad Wasif Nisar, </a:t>
            </a:r>
            <a:r>
              <a:rPr lang="en-IN" sz="2000" dirty="0" err="1">
                <a:latin typeface="Times New Roman" panose="02020603050405020304" pitchFamily="18" charset="0"/>
                <a:cs typeface="Times New Roman" panose="02020603050405020304" pitchFamily="18" charset="0"/>
              </a:rPr>
              <a:t>Momna</a:t>
            </a:r>
            <a:r>
              <a:rPr lang="en-IN" sz="2000" dirty="0">
                <a:latin typeface="Times New Roman" panose="02020603050405020304" pitchFamily="18" charset="0"/>
                <a:cs typeface="Times New Roman" panose="02020603050405020304" pitchFamily="18" charset="0"/>
              </a:rPr>
              <a:t> Abbasi ,(2020),” Exploring Diverse Features for Sentiment Quantification Using Machine Learning Algorithms”. </a:t>
            </a:r>
          </a:p>
          <a:p>
            <a:pPr algn="just"/>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Azwa</a:t>
            </a:r>
            <a:r>
              <a:rPr lang="en-IN" sz="2000" dirty="0">
                <a:latin typeface="Times New Roman" panose="02020603050405020304" pitchFamily="18" charset="0"/>
                <a:cs typeface="Times New Roman" panose="02020603050405020304" pitchFamily="18" charset="0"/>
              </a:rPr>
              <a:t> Abdul Aziz, Andrew Starkey, (2020) ,” Predicting Supervise Machine Learning Performances for Sentiment analysis Using Contextual-Based Approaches”. </a:t>
            </a:r>
          </a:p>
          <a:p>
            <a:pPr algn="just"/>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Oladapo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Oyebode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Felwah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Alqahtani</a:t>
            </a:r>
            <a:r>
              <a:rPr lang="en-IN" sz="2000" dirty="0">
                <a:latin typeface="Times New Roman" panose="02020603050405020304" pitchFamily="18" charset="0"/>
                <a:cs typeface="Times New Roman" panose="02020603050405020304" pitchFamily="18" charset="0"/>
              </a:rPr>
              <a:t>, Rita Orji, (2020), “Using Machine Learning and Thematic Analysis Methods to </a:t>
            </a:r>
            <a:r>
              <a:rPr lang="en-IN" sz="2000" dirty="0" err="1">
                <a:latin typeface="Times New Roman" panose="02020603050405020304" pitchFamily="18" charset="0"/>
                <a:cs typeface="Times New Roman" panose="02020603050405020304" pitchFamily="18" charset="0"/>
              </a:rPr>
              <a:t>Evaluat</a:t>
            </a:r>
            <a:r>
              <a:rPr lang="en-IN" sz="2000" dirty="0">
                <a:latin typeface="Times New Roman" panose="02020603050405020304" pitchFamily="18" charset="0"/>
                <a:cs typeface="Times New Roman" panose="02020603050405020304" pitchFamily="18" charset="0"/>
              </a:rPr>
              <a:t> Mental Health Apps Based on User Reviews”. </a:t>
            </a:r>
          </a:p>
          <a:p>
            <a:pPr algn="just"/>
            <a:r>
              <a:rPr lang="en-IN" sz="2000" dirty="0">
                <a:latin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Farkhund</a:t>
            </a:r>
            <a:r>
              <a:rPr lang="en-IN" sz="2000" dirty="0">
                <a:latin typeface="Times New Roman" panose="02020603050405020304" pitchFamily="18" charset="0"/>
                <a:cs typeface="Times New Roman" panose="02020603050405020304" pitchFamily="18" charset="0"/>
              </a:rPr>
              <a:t> Iqbal, Jahanzeb Maqbool Hashmi, Benjamin </a:t>
            </a:r>
            <a:r>
              <a:rPr lang="en-IN" sz="2000" dirty="0" err="1">
                <a:latin typeface="Times New Roman" panose="02020603050405020304" pitchFamily="18" charset="0"/>
                <a:cs typeface="Times New Roman" panose="02020603050405020304" pitchFamily="18" charset="0"/>
              </a:rPr>
              <a:t>C.M.Fung</a:t>
            </a:r>
            <a:r>
              <a:rPr lang="en-IN" sz="2000" dirty="0">
                <a:latin typeface="Times New Roman" panose="02020603050405020304" pitchFamily="18" charset="0"/>
                <a:cs typeface="Times New Roman" panose="02020603050405020304" pitchFamily="18" charset="0"/>
              </a:rPr>
              <a:t>, Rabia Batool, </a:t>
            </a:r>
            <a:r>
              <a:rPr lang="en-IN" sz="2000" dirty="0" err="1">
                <a:latin typeface="Times New Roman" panose="02020603050405020304" pitchFamily="18" charset="0"/>
                <a:cs typeface="Times New Roman" panose="02020603050405020304" pitchFamily="18" charset="0"/>
              </a:rPr>
              <a:t>Asad</a:t>
            </a:r>
            <a:r>
              <a:rPr lang="en-IN" sz="2000" dirty="0">
                <a:latin typeface="Times New Roman" panose="02020603050405020304" pitchFamily="18" charset="0"/>
                <a:cs typeface="Times New Roman" panose="02020603050405020304" pitchFamily="18" charset="0"/>
              </a:rPr>
              <a:t> Masood Khattak, </a:t>
            </a:r>
            <a:r>
              <a:rPr lang="en-IN" sz="2000" dirty="0" err="1">
                <a:latin typeface="Times New Roman" panose="02020603050405020304" pitchFamily="18" charset="0"/>
                <a:cs typeface="Times New Roman" panose="02020603050405020304" pitchFamily="18" charset="0"/>
              </a:rPr>
              <a:t>Saiqa</a:t>
            </a:r>
            <a:r>
              <a:rPr lang="en-IN" sz="2000" dirty="0">
                <a:latin typeface="Times New Roman" panose="02020603050405020304" pitchFamily="18" charset="0"/>
                <a:cs typeface="Times New Roman" panose="02020603050405020304" pitchFamily="18" charset="0"/>
              </a:rPr>
              <a:t>, (2019), “A Hybrid Framework for Sentiment Analysis Using Genetic Algorithm Based Feature Reduction”. </a:t>
            </a:r>
          </a:p>
          <a:p>
            <a:pPr algn="just"/>
            <a:r>
              <a:rPr lang="en-IN" sz="2000" dirty="0">
                <a:latin typeface="Times New Roman" panose="02020603050405020304" pitchFamily="18" charset="0"/>
                <a:cs typeface="Times New Roman" panose="02020603050405020304" pitchFamily="18" charset="0"/>
              </a:rPr>
              <a:t>8. Mei-Hua Chen, Wei-Fan Chen, </a:t>
            </a:r>
            <a:r>
              <a:rPr lang="en-IN" sz="2000" dirty="0" err="1">
                <a:latin typeface="Times New Roman" panose="02020603050405020304" pitchFamily="18" charset="0"/>
                <a:cs typeface="Times New Roman" panose="02020603050405020304" pitchFamily="18" charset="0"/>
              </a:rPr>
              <a:t>Lun</a:t>
            </a:r>
            <a:r>
              <a:rPr lang="en-IN" sz="2000" dirty="0">
                <a:latin typeface="Times New Roman" panose="02020603050405020304" pitchFamily="18" charset="0"/>
                <a:cs typeface="Times New Roman" panose="02020603050405020304" pitchFamily="18" charset="0"/>
              </a:rPr>
              <a:t>-Wei Ku, (2019), “Application of Sentiment Analysis to Language Learning”.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B61E096-AD8A-46F0-A5C8-D362435ACFD6}"/>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189531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616FBF-1A9F-43ED-887C-81794EA8997A}"/>
              </a:ext>
            </a:extLst>
          </p:cNvPr>
          <p:cNvSpPr>
            <a:spLocks noGrp="1"/>
          </p:cNvSpPr>
          <p:nvPr>
            <p:ph type="sldNum" sz="quarter" idx="12"/>
          </p:nvPr>
        </p:nvSpPr>
        <p:spPr/>
        <p:txBody>
          <a:bodyPr/>
          <a:lstStyle/>
          <a:p>
            <a:fld id="{D57F1E4F-1CFF-5643-939E-217C01CDF565}" type="slidenum">
              <a:rPr lang="en-US" smtClean="0"/>
              <a:pPr/>
              <a:t>24</a:t>
            </a:fld>
            <a:endParaRPr lang="en-US"/>
          </a:p>
        </p:txBody>
      </p:sp>
      <p:sp>
        <p:nvSpPr>
          <p:cNvPr id="5" name="TextBox 4">
            <a:extLst>
              <a:ext uri="{FF2B5EF4-FFF2-40B4-BE49-F238E27FC236}">
                <a16:creationId xmlns:a16="http://schemas.microsoft.com/office/drawing/2014/main" id="{303F0893-B6B3-EA73-FE6F-AAC8AA3C2DDD}"/>
              </a:ext>
            </a:extLst>
          </p:cNvPr>
          <p:cNvSpPr txBox="1"/>
          <p:nvPr/>
        </p:nvSpPr>
        <p:spPr>
          <a:xfrm>
            <a:off x="1528764" y="609600"/>
            <a:ext cx="10429874" cy="590931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9. Monika </a:t>
            </a:r>
            <a:r>
              <a:rPr lang="en-IN" dirty="0" err="1">
                <a:latin typeface="Times New Roman" panose="02020603050405020304" pitchFamily="18" charset="0"/>
                <a:cs typeface="Times New Roman" panose="02020603050405020304" pitchFamily="18" charset="0"/>
              </a:rPr>
              <a:t>Fedorova</a:t>
            </a:r>
            <a:r>
              <a:rPr lang="en-IN" dirty="0">
                <a:latin typeface="Times New Roman" panose="02020603050405020304" pitchFamily="18" charset="0"/>
                <a:cs typeface="Times New Roman" panose="02020603050405020304" pitchFamily="18" charset="0"/>
              </a:rPr>
              <a:t> , Daniela </a:t>
            </a:r>
            <a:r>
              <a:rPr lang="en-IN" dirty="0" err="1">
                <a:latin typeface="Times New Roman" panose="02020603050405020304" pitchFamily="18" charset="0"/>
                <a:cs typeface="Times New Roman" panose="02020603050405020304" pitchFamily="18" charset="0"/>
              </a:rPr>
              <a:t>Perdukova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Zdenko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Pirnik</a:t>
            </a:r>
            <a:r>
              <a:rPr lang="en-IN" dirty="0">
                <a:latin typeface="Times New Roman" panose="02020603050405020304" pitchFamily="18" charset="0"/>
                <a:cs typeface="Times New Roman" panose="02020603050405020304" pitchFamily="18" charset="0"/>
              </a:rPr>
              <a:t>, Viliam </a:t>
            </a:r>
            <a:r>
              <a:rPr lang="en-IN" dirty="0" err="1">
                <a:latin typeface="Times New Roman" panose="02020603050405020304" pitchFamily="18" charset="0"/>
                <a:cs typeface="Times New Roman" panose="02020603050405020304" pitchFamily="18" charset="0"/>
              </a:rPr>
              <a:t>Fedak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Ondrej</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Sukel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Padmanaban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Sanjeevikumar</a:t>
            </a:r>
            <a:r>
              <a:rPr lang="en-IN" dirty="0">
                <a:latin typeface="Times New Roman" panose="02020603050405020304" pitchFamily="18" charset="0"/>
                <a:cs typeface="Times New Roman" panose="02020603050405020304" pitchFamily="18" charset="0"/>
              </a:rPr>
              <a:t>, (2019), “Fuzzy system as a promising tool for drugs Selection in medical practise”. </a:t>
            </a:r>
          </a:p>
          <a:p>
            <a:pPr algn="just"/>
            <a:r>
              <a:rPr lang="en-IN" dirty="0">
                <a:latin typeface="Times New Roman" panose="02020603050405020304" pitchFamily="18" charset="0"/>
                <a:cs typeface="Times New Roman" panose="02020603050405020304" pitchFamily="18" charset="0"/>
              </a:rPr>
              <a:t>10. V. Goel, A. K. Gupta ,N. Kumar, (2019), “Sentiment Analysis of Multilingual Twitter Data using Natural Language Processing”. </a:t>
            </a:r>
          </a:p>
          <a:p>
            <a:pPr algn="just"/>
            <a:r>
              <a:rPr lang="en-IN" dirty="0">
                <a:latin typeface="Times New Roman" panose="02020603050405020304" pitchFamily="18" charset="0"/>
                <a:cs typeface="Times New Roman" panose="02020603050405020304" pitchFamily="18" charset="0"/>
              </a:rPr>
              <a:t>11. Atif &amp;Peng , </a:t>
            </a:r>
            <a:r>
              <a:rPr lang="en-IN" dirty="0" err="1">
                <a:latin typeface="Times New Roman" panose="02020603050405020304" pitchFamily="18" charset="0"/>
                <a:cs typeface="Times New Roman" panose="02020603050405020304" pitchFamily="18" charset="0"/>
              </a:rPr>
              <a:t>Dafang</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Hassan,Zhang</a:t>
            </a:r>
            <a:r>
              <a:rPr lang="en-IN" dirty="0">
                <a:latin typeface="Times New Roman" panose="02020603050405020304" pitchFamily="18" charset="0"/>
                <a:cs typeface="Times New Roman" panose="02020603050405020304" pitchFamily="18" charset="0"/>
              </a:rPr>
              <a:t>, Limei , Mohammad &amp; </a:t>
            </a:r>
            <a:r>
              <a:rPr lang="en-IN" dirty="0" err="1">
                <a:latin typeface="Times New Roman" panose="02020603050405020304" pitchFamily="18" charset="0"/>
                <a:cs typeface="Times New Roman" panose="02020603050405020304" pitchFamily="18" charset="0"/>
              </a:rPr>
              <a:t>Alamri</a:t>
            </a:r>
            <a:r>
              <a:rPr lang="en-IN" dirty="0">
                <a:latin typeface="Times New Roman" panose="02020603050405020304" pitchFamily="18" charset="0"/>
                <a:cs typeface="Times New Roman" panose="02020603050405020304" pitchFamily="18" charset="0"/>
              </a:rPr>
              <a:t>, Yin &amp; Zhang, et al. (2014), “CADRE: Cloud-Assisted Drug Recommendation Service for Online Pharmacies. Mobile Networks and Applications”, pp.348-355.  </a:t>
            </a:r>
          </a:p>
          <a:p>
            <a:pPr algn="just"/>
            <a:r>
              <a:rPr lang="en-IN" dirty="0">
                <a:latin typeface="Times New Roman" panose="02020603050405020304" pitchFamily="18" charset="0"/>
                <a:cs typeface="Times New Roman" panose="02020603050405020304" pitchFamily="18" charset="0"/>
              </a:rPr>
              <a:t>12. K. W. Bowyer, L. O. Hall, N. V. Chawla and W. P. </a:t>
            </a:r>
            <a:r>
              <a:rPr lang="en-IN" dirty="0" err="1">
                <a:latin typeface="Times New Roman" panose="02020603050405020304" pitchFamily="18" charset="0"/>
                <a:cs typeface="Times New Roman" panose="02020603050405020304" pitchFamily="18" charset="0"/>
              </a:rPr>
              <a:t>Kegelmeyer</a:t>
            </a:r>
            <a:r>
              <a:rPr lang="en-IN" dirty="0">
                <a:latin typeface="Times New Roman" panose="02020603050405020304" pitchFamily="18" charset="0"/>
                <a:cs typeface="Times New Roman" panose="02020603050405020304" pitchFamily="18" charset="0"/>
              </a:rPr>
              <a:t>, (2011), “SMOTE: Synthetic Minority Over-sampling Technique”, Journal Of Artificial Intelligence Research, Vol.16, pp. 321-357. </a:t>
            </a:r>
          </a:p>
          <a:p>
            <a:pPr algn="just"/>
            <a:r>
              <a:rPr lang="en-IN" dirty="0">
                <a:latin typeface="Times New Roman" panose="02020603050405020304" pitchFamily="18" charset="0"/>
                <a:cs typeface="Times New Roman" panose="02020603050405020304" pitchFamily="18" charset="0"/>
              </a:rPr>
              <a:t>13. </a:t>
            </a:r>
            <a:r>
              <a:rPr lang="en-IN" dirty="0" err="1">
                <a:latin typeface="Times New Roman" panose="02020603050405020304" pitchFamily="18" charset="0"/>
                <a:cs typeface="Times New Roman" panose="02020603050405020304" pitchFamily="18" charset="0"/>
              </a:rPr>
              <a:t>Chonghui</a:t>
            </a:r>
            <a:r>
              <a:rPr lang="en-IN" dirty="0">
                <a:latin typeface="Times New Roman" panose="02020603050405020304" pitchFamily="18" charset="0"/>
                <a:cs typeface="Times New Roman" panose="02020603050405020304" pitchFamily="18" charset="0"/>
              </a:rPr>
              <a:t> Guo, </a:t>
            </a:r>
            <a:r>
              <a:rPr lang="en-IN" dirty="0" err="1">
                <a:latin typeface="Times New Roman" panose="02020603050405020304" pitchFamily="18" charset="0"/>
                <a:cs typeface="Times New Roman" panose="02020603050405020304" pitchFamily="18" charset="0"/>
              </a:rPr>
              <a:t>Chuanren</a:t>
            </a:r>
            <a:r>
              <a:rPr lang="en-IN" dirty="0">
                <a:latin typeface="Times New Roman" panose="02020603050405020304" pitchFamily="18" charset="0"/>
                <a:cs typeface="Times New Roman" panose="02020603050405020304" pitchFamily="18" charset="0"/>
              </a:rPr>
              <a:t> Liu, Hui </a:t>
            </a:r>
            <a:r>
              <a:rPr lang="en-IN" dirty="0" err="1">
                <a:latin typeface="Times New Roman" panose="02020603050405020304" pitchFamily="18" charset="0"/>
                <a:cs typeface="Times New Roman" panose="02020603050405020304" pitchFamily="18" charset="0"/>
              </a:rPr>
              <a:t>Xiong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Leilei</a:t>
            </a:r>
            <a:r>
              <a:rPr lang="en-IN" dirty="0">
                <a:latin typeface="Times New Roman" panose="02020603050405020304" pitchFamily="18" charset="0"/>
                <a:cs typeface="Times New Roman" panose="02020603050405020304" pitchFamily="18" charset="0"/>
              </a:rPr>
              <a:t> Sun and </a:t>
            </a:r>
            <a:r>
              <a:rPr lang="en-IN" dirty="0" err="1">
                <a:latin typeface="Times New Roman" panose="02020603050405020304" pitchFamily="18" charset="0"/>
                <a:cs typeface="Times New Roman" panose="02020603050405020304" pitchFamily="18" charset="0"/>
              </a:rPr>
              <a:t>Yanming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Xie</a:t>
            </a:r>
            <a:r>
              <a:rPr lang="en-IN" dirty="0">
                <a:latin typeface="Times New Roman" panose="02020603050405020304" pitchFamily="18" charset="0"/>
                <a:cs typeface="Times New Roman" panose="02020603050405020304" pitchFamily="18" charset="0"/>
              </a:rPr>
              <a:t> et al. (2016), “Data-driven Automatic Treatment Regimen Development and Recommendation”, pp.1865–1874. </a:t>
            </a:r>
          </a:p>
          <a:p>
            <a:pPr algn="just"/>
            <a:r>
              <a:rPr lang="en-IN" dirty="0">
                <a:latin typeface="Times New Roman" panose="02020603050405020304" pitchFamily="18" charset="0"/>
                <a:cs typeface="Times New Roman" panose="02020603050405020304" pitchFamily="18" charset="0"/>
              </a:rPr>
              <a:t>14. M. Emmanuel and T. N. </a:t>
            </a:r>
            <a:r>
              <a:rPr lang="en-IN" dirty="0" err="1">
                <a:latin typeface="Times New Roman" panose="02020603050405020304" pitchFamily="18" charset="0"/>
                <a:cs typeface="Times New Roman" panose="02020603050405020304" pitchFamily="18" charset="0"/>
              </a:rPr>
              <a:t>Tekade</a:t>
            </a:r>
            <a:r>
              <a:rPr lang="en-IN" dirty="0">
                <a:latin typeface="Times New Roman" panose="02020603050405020304" pitchFamily="18" charset="0"/>
                <a:cs typeface="Times New Roman" panose="02020603050405020304" pitchFamily="18" charset="0"/>
              </a:rPr>
              <a:t>, (2016),” Probabilistic aspect mining approach for interpretation and evaluation of drug reviews” , International Conference on Signal Processing, Communication, Power and Embedded System (SCOPES), pp. 1471-1476. </a:t>
            </a:r>
          </a:p>
          <a:p>
            <a:pPr algn="just"/>
            <a:r>
              <a:rPr lang="en-IN" dirty="0">
                <a:latin typeface="Times New Roman" panose="02020603050405020304" pitchFamily="18" charset="0"/>
                <a:cs typeface="Times New Roman" panose="02020603050405020304" pitchFamily="18" charset="0"/>
              </a:rPr>
              <a:t>15. X. Jiang and Y. Bao,(2016) , ”An intelligent medicine recommender system framework”, IEEE 11th Conference on Industrial Electronics and Applications (ICIEA), pp. 1383-1388. </a:t>
            </a:r>
          </a:p>
          <a:p>
            <a:pPr algn="just"/>
            <a:r>
              <a:rPr lang="en-IN" dirty="0">
                <a:latin typeface="Times New Roman" panose="02020603050405020304" pitchFamily="18" charset="0"/>
                <a:cs typeface="Times New Roman" panose="02020603050405020304" pitchFamily="18" charset="0"/>
              </a:rPr>
              <a:t>16. J. Li, H. Xu, X. He, J. Deng and X. Sun et al. (2016), “Tweet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with LSTM recurrent neural networks for hashtag recommendation”, International Joint Conference on Neural Networks (IJCNN),pp.1570-1577. </a:t>
            </a:r>
          </a:p>
          <a:p>
            <a:pPr algn="just"/>
            <a:r>
              <a:rPr lang="en-IN" dirty="0">
                <a:latin typeface="Times New Roman" panose="02020603050405020304" pitchFamily="18" charset="0"/>
                <a:cs typeface="Times New Roman" panose="02020603050405020304" pitchFamily="18" charset="0"/>
              </a:rPr>
              <a:t>17. C., </a:t>
            </a:r>
            <a:r>
              <a:rPr lang="en-IN" dirty="0" err="1">
                <a:latin typeface="Times New Roman" panose="02020603050405020304" pitchFamily="18" charset="0"/>
                <a:cs typeface="Times New Roman" panose="02020603050405020304" pitchFamily="18" charset="0"/>
              </a:rPr>
              <a:t>Nikolaidis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Doulaverakis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GalenOWL</a:t>
            </a:r>
            <a:r>
              <a:rPr lang="en-IN" dirty="0">
                <a:latin typeface="Times New Roman" panose="02020603050405020304" pitchFamily="18" charset="0"/>
                <a:cs typeface="Times New Roman" panose="02020603050405020304" pitchFamily="18" charset="0"/>
              </a:rPr>
              <a:t> , G., </a:t>
            </a:r>
            <a:r>
              <a:rPr lang="en-IN" dirty="0" err="1">
                <a:latin typeface="Times New Roman" panose="02020603050405020304" pitchFamily="18" charset="0"/>
                <a:cs typeface="Times New Roman" panose="02020603050405020304" pitchFamily="18" charset="0"/>
              </a:rPr>
              <a:t>Kleontas</a:t>
            </a:r>
            <a:r>
              <a:rPr lang="en-IN" dirty="0">
                <a:latin typeface="Times New Roman" panose="02020603050405020304" pitchFamily="18" charset="0"/>
                <a:cs typeface="Times New Roman" panose="02020603050405020304" pitchFamily="18" charset="0"/>
              </a:rPr>
              <a:t>, et al. (2012) , “</a:t>
            </a:r>
            <a:r>
              <a:rPr lang="en-IN" dirty="0" err="1">
                <a:latin typeface="Times New Roman" panose="02020603050405020304" pitchFamily="18" charset="0"/>
                <a:cs typeface="Times New Roman" panose="02020603050405020304" pitchFamily="18" charset="0"/>
              </a:rPr>
              <a:t>Ontologybased</a:t>
            </a:r>
            <a:r>
              <a:rPr lang="en-IN" dirty="0">
                <a:latin typeface="Times New Roman" panose="02020603050405020304" pitchFamily="18" charset="0"/>
                <a:cs typeface="Times New Roman" panose="02020603050405020304" pitchFamily="18" charset="0"/>
              </a:rPr>
              <a:t> drug recommendations discovery”. </a:t>
            </a:r>
          </a:p>
        </p:txBody>
      </p:sp>
    </p:spTree>
    <p:extLst>
      <p:ext uri="{BB962C8B-B14F-4D97-AF65-F5344CB8AC3E}">
        <p14:creationId xmlns:p14="http://schemas.microsoft.com/office/powerpoint/2010/main" val="354997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9BD7D3-E6AA-4AEC-9035-AD01E9E723F4}"/>
              </a:ext>
            </a:extLst>
          </p:cNvPr>
          <p:cNvSpPr>
            <a:spLocks noGrp="1"/>
          </p:cNvSpPr>
          <p:nvPr>
            <p:ph type="sldNum" sz="quarter" idx="12"/>
          </p:nvPr>
        </p:nvSpPr>
        <p:spPr/>
        <p:txBody>
          <a:bodyPr/>
          <a:lstStyle/>
          <a:p>
            <a:fld id="{D57F1E4F-1CFF-5643-939E-217C01CDF565}" type="slidenum">
              <a:rPr lang="en-US" smtClean="0"/>
              <a:pPr/>
              <a:t>25</a:t>
            </a:fld>
            <a:endParaRPr lang="en-US"/>
          </a:p>
        </p:txBody>
      </p:sp>
      <p:sp>
        <p:nvSpPr>
          <p:cNvPr id="5" name="TextBox 4">
            <a:extLst>
              <a:ext uri="{FF2B5EF4-FFF2-40B4-BE49-F238E27FC236}">
                <a16:creationId xmlns:a16="http://schemas.microsoft.com/office/drawing/2014/main" id="{7C076BF2-8205-4109-B82C-37124E053BC1}"/>
              </a:ext>
            </a:extLst>
          </p:cNvPr>
          <p:cNvSpPr txBox="1"/>
          <p:nvPr/>
        </p:nvSpPr>
        <p:spPr>
          <a:xfrm>
            <a:off x="1666875" y="609600"/>
            <a:ext cx="9658349" cy="460895"/>
          </a:xfrm>
          <a:prstGeom prst="rect">
            <a:avLst/>
          </a:prstGeom>
          <a:noFill/>
        </p:spPr>
        <p:txBody>
          <a:bodyPr wrap="square">
            <a:sp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BB1FECA8-592A-AF00-55CC-6B9ABE3C1A36}"/>
              </a:ext>
            </a:extLst>
          </p:cNvPr>
          <p:cNvSpPr txBox="1"/>
          <p:nvPr/>
        </p:nvSpPr>
        <p:spPr>
          <a:xfrm>
            <a:off x="1666875" y="609600"/>
            <a:ext cx="9836148" cy="5632311"/>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18. Omer Levy and Yoav Goldberg , (2014),“word2vec Explained: deriving </a:t>
            </a:r>
            <a:r>
              <a:rPr lang="en-IN" sz="2000" dirty="0" err="1">
                <a:latin typeface="Times New Roman" panose="02020603050405020304" pitchFamily="18" charset="0"/>
                <a:cs typeface="Times New Roman" panose="02020603050405020304" pitchFamily="18" charset="0"/>
              </a:rPr>
              <a:t>Mikolov</a:t>
            </a:r>
            <a:r>
              <a:rPr lang="en-IN" sz="2000" dirty="0">
                <a:latin typeface="Times New Roman" panose="02020603050405020304" pitchFamily="18" charset="0"/>
                <a:cs typeface="Times New Roman" panose="02020603050405020304" pitchFamily="18" charset="0"/>
              </a:rPr>
              <a:t> et al.’s negative-sampling word-embedding method”. </a:t>
            </a:r>
          </a:p>
          <a:p>
            <a:r>
              <a:rPr lang="en-IN" sz="2000" dirty="0">
                <a:latin typeface="Times New Roman" panose="02020603050405020304" pitchFamily="18" charset="0"/>
                <a:cs typeface="Times New Roman" panose="02020603050405020304" pitchFamily="18" charset="0"/>
              </a:rPr>
              <a:t>19. Zhang, Yin &amp; </a:t>
            </a:r>
            <a:r>
              <a:rPr lang="en-IN" sz="2000" dirty="0" err="1">
                <a:latin typeface="Times New Roman" panose="02020603050405020304" pitchFamily="18" charset="0"/>
                <a:cs typeface="Times New Roman" panose="02020603050405020304" pitchFamily="18" charset="0"/>
              </a:rPr>
              <a:t>Jin</a:t>
            </a:r>
            <a:r>
              <a:rPr lang="en-IN" sz="2000" dirty="0">
                <a:latin typeface="Times New Roman" panose="02020603050405020304" pitchFamily="18" charset="0"/>
                <a:cs typeface="Times New Roman" panose="02020603050405020304" pitchFamily="18" charset="0"/>
              </a:rPr>
              <a:t>, Rong &amp; Zhou, </a:t>
            </a:r>
            <a:r>
              <a:rPr lang="en-IN" sz="2000" dirty="0" err="1">
                <a:latin typeface="Times New Roman" panose="02020603050405020304" pitchFamily="18" charset="0"/>
                <a:cs typeface="Times New Roman" panose="02020603050405020304" pitchFamily="18" charset="0"/>
              </a:rPr>
              <a:t>Zhi</a:t>
            </a:r>
            <a:r>
              <a:rPr lang="en-IN" sz="2000" dirty="0">
                <a:latin typeface="Times New Roman" panose="02020603050405020304" pitchFamily="18" charset="0"/>
                <a:cs typeface="Times New Roman" panose="02020603050405020304" pitchFamily="18" charset="0"/>
              </a:rPr>
              <a:t>-Hua,(2010), “Understanding bag-of-words model: A statistical framework. International Journal of Machine Learning and Cybernetics”. </a:t>
            </a:r>
          </a:p>
          <a:p>
            <a:r>
              <a:rPr lang="en-IN" sz="2000" dirty="0">
                <a:latin typeface="Times New Roman" panose="02020603050405020304" pitchFamily="18" charset="0"/>
                <a:cs typeface="Times New Roman" panose="02020603050405020304" pitchFamily="18" charset="0"/>
              </a:rPr>
              <a:t>20. J. Ramos et al., (2003), “Using </a:t>
            </a:r>
            <a:r>
              <a:rPr lang="en-IN" sz="2000" dirty="0" err="1">
                <a:latin typeface="Times New Roman" panose="02020603050405020304" pitchFamily="18" charset="0"/>
                <a:cs typeface="Times New Roman" panose="02020603050405020304" pitchFamily="18" charset="0"/>
              </a:rPr>
              <a:t>tf-idf</a:t>
            </a:r>
            <a:r>
              <a:rPr lang="en-IN" sz="2000" dirty="0">
                <a:latin typeface="Times New Roman" panose="02020603050405020304" pitchFamily="18" charset="0"/>
                <a:cs typeface="Times New Roman" panose="02020603050405020304" pitchFamily="18" charset="0"/>
              </a:rPr>
              <a:t> to determine word relevance in document queries”, In Proceedings of the first instructional conference on </a:t>
            </a:r>
            <a:r>
              <a:rPr lang="en-IN" sz="2000" dirty="0" err="1">
                <a:latin typeface="Times New Roman" panose="02020603050405020304" pitchFamily="18" charset="0"/>
                <a:cs typeface="Times New Roman" panose="02020603050405020304" pitchFamily="18" charset="0"/>
              </a:rPr>
              <a:t>machinelearning</a:t>
            </a:r>
            <a:r>
              <a:rPr lang="en-IN" sz="2000" dirty="0">
                <a:latin typeface="Times New Roman" panose="02020603050405020304" pitchFamily="18" charset="0"/>
                <a:cs typeface="Times New Roman" panose="02020603050405020304" pitchFamily="18" charset="0"/>
              </a:rPr>
              <a:t>, pp.133–142. </a:t>
            </a:r>
          </a:p>
          <a:p>
            <a:r>
              <a:rPr lang="en-IN" sz="2000" dirty="0">
                <a:latin typeface="Times New Roman" panose="02020603050405020304" pitchFamily="18" charset="0"/>
                <a:cs typeface="Times New Roman" panose="02020603050405020304" pitchFamily="18" charset="0"/>
              </a:rPr>
              <a:t>21. Duggan, Fox, Maeve, Susannah, et al.” Health online (2013) Pew Research Internet Project Report. </a:t>
            </a:r>
          </a:p>
          <a:p>
            <a:r>
              <a:rPr lang="en-IN" sz="2000" dirty="0">
                <a:latin typeface="Times New Roman" panose="02020603050405020304" pitchFamily="18" charset="0"/>
                <a:cs typeface="Times New Roman" panose="02020603050405020304" pitchFamily="18" charset="0"/>
              </a:rPr>
              <a:t>22. </a:t>
            </a:r>
            <a:r>
              <a:rPr lang="en-IN" sz="2000" dirty="0" err="1">
                <a:latin typeface="Times New Roman" panose="02020603050405020304" pitchFamily="18" charset="0"/>
                <a:cs typeface="Times New Roman" panose="02020603050405020304" pitchFamily="18" charset="0"/>
              </a:rPr>
              <a:t>Burkle</a:t>
            </a:r>
            <a:r>
              <a:rPr lang="en-IN" sz="2000" dirty="0">
                <a:latin typeface="Times New Roman" panose="02020603050405020304" pitchFamily="18" charset="0"/>
                <a:cs typeface="Times New Roman" panose="02020603050405020304" pitchFamily="18" charset="0"/>
              </a:rPr>
              <a:t> CM , , Lanier WL ,</a:t>
            </a:r>
            <a:r>
              <a:rPr lang="en-IN" sz="2000" dirty="0" err="1">
                <a:latin typeface="Times New Roman" panose="02020603050405020304" pitchFamily="18" charset="0"/>
                <a:cs typeface="Times New Roman" panose="02020603050405020304" pitchFamily="18" charset="0"/>
              </a:rPr>
              <a:t>Wittich</a:t>
            </a:r>
            <a:r>
              <a:rPr lang="en-IN" sz="2000" dirty="0">
                <a:latin typeface="Times New Roman" panose="02020603050405020304" pitchFamily="18" charset="0"/>
                <a:cs typeface="Times New Roman" panose="02020603050405020304" pitchFamily="18" charset="0"/>
              </a:rPr>
              <a:t> CM, et al.(2014)“Medication errors: an overview for clinicians”, Vol. 89, pp.1116-25.</a:t>
            </a:r>
          </a:p>
          <a:p>
            <a:r>
              <a:rPr lang="en-IN" sz="2000" dirty="0">
                <a:latin typeface="Times New Roman" panose="02020603050405020304" pitchFamily="18" charset="0"/>
                <a:cs typeface="Times New Roman" panose="02020603050405020304" pitchFamily="18" charset="0"/>
              </a:rPr>
              <a:t>23. CHEN, M. R., WANG, H. F, et al. (2013), “The reason and prevention of hospital medication errors. Practical Journal of Clinical Medicine”, Vol. 4. 50 </a:t>
            </a:r>
          </a:p>
          <a:p>
            <a:r>
              <a:rPr lang="en-IN" sz="2000" dirty="0">
                <a:latin typeface="Times New Roman" panose="02020603050405020304" pitchFamily="18" charset="0"/>
                <a:cs typeface="Times New Roman" panose="02020603050405020304" pitchFamily="18" charset="0"/>
              </a:rPr>
              <a:t>24. </a:t>
            </a:r>
            <a:r>
              <a:rPr lang="en-IN" sz="2000" dirty="0" err="1">
                <a:latin typeface="Times New Roman" panose="02020603050405020304" pitchFamily="18" charset="0"/>
                <a:cs typeface="Times New Roman" panose="02020603050405020304" pitchFamily="18" charset="0"/>
              </a:rPr>
              <a:t>BartlettJG</a:t>
            </a:r>
            <a:r>
              <a:rPr lang="en-IN" sz="2000" dirty="0">
                <a:latin typeface="Times New Roman" panose="02020603050405020304" pitchFamily="18" charset="0"/>
                <a:cs typeface="Times New Roman" panose="02020603050405020304" pitchFamily="18" charset="0"/>
              </a:rPr>
              <a:t>, Dowell SF, Fine MJ, Mandell LA, File TM Jr, Musher DM, et al.(2000), “Practice guidelines for the management of community-acquired pneumonia in adults. Infectious Diseases Society of America”. Vol.31, pp.347-82. 25. V. Goel, A. K. Gupta ,N. Kumar et al. year 2018,”Sentiment Analysis of Multilingual Twitter Data using Natural Language Processing” ,8th International Conference on Communication Systems and Network Technologies (CSNT), Bhopal, India. Page: 208-212..</a:t>
            </a:r>
          </a:p>
        </p:txBody>
      </p:sp>
    </p:spTree>
    <p:extLst>
      <p:ext uri="{BB962C8B-B14F-4D97-AF65-F5344CB8AC3E}">
        <p14:creationId xmlns:p14="http://schemas.microsoft.com/office/powerpoint/2010/main" val="189452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D4CF8-F876-4DE0-91CC-54D3EA7E7B7C}"/>
              </a:ext>
            </a:extLst>
          </p:cNvPr>
          <p:cNvSpPr txBox="1"/>
          <p:nvPr/>
        </p:nvSpPr>
        <p:spPr>
          <a:xfrm>
            <a:off x="2071687" y="228123"/>
            <a:ext cx="9596438" cy="6093976"/>
          </a:xfrm>
          <a:prstGeom prst="rect">
            <a:avLst/>
          </a:prstGeom>
          <a:noFill/>
        </p:spPr>
        <p:txBody>
          <a:bodyPr wrap="square">
            <a:spAutoFit/>
          </a:bodyPr>
          <a:lstStyle/>
          <a:p>
            <a:pPr algn="just"/>
            <a:r>
              <a:rPr lang="en-IN" sz="3200" b="1" dirty="0">
                <a:solidFill>
                  <a:srgbClr val="0070C0"/>
                </a:solidFill>
                <a:effectLst/>
                <a:latin typeface="Times New Roman" panose="02020603050405020304" pitchFamily="18" charset="0"/>
                <a:ea typeface="Calibri" panose="020F0502020204030204" pitchFamily="34" charset="0"/>
              </a:rPr>
              <a:t>INTRODUCTION(cont….)</a:t>
            </a:r>
          </a:p>
          <a:p>
            <a:pPr algn="just"/>
            <a:endParaRPr lang="en-IN" sz="2800" b="1" dirty="0">
              <a:solidFill>
                <a:srgbClr val="0070C0"/>
              </a:solidFill>
              <a:effectLst/>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These frameworks employ the customers surveys to break down their sentiment and suggest a recommendation for their exact need. In the drug recommender system, medicine is offered on a specific condition dependent on patient reviews using sentiment analysis and feature engineering. </a:t>
            </a:r>
          </a:p>
          <a:p>
            <a:pPr marL="342900" indent="-34290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Sentiment analysis is a progression of strategies, methods, and tools for distinguishing and extracting emotional data .</a:t>
            </a:r>
            <a:r>
              <a:rPr lang="en-IN" sz="2400" dirty="0">
                <a:effectLst/>
                <a:latin typeface="NimbusRomNo9L-Regu"/>
                <a:ea typeface="Calibri" panose="020F0502020204030204" pitchFamily="34" charset="0"/>
                <a:cs typeface="NimbusRomNo9L-Regu"/>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examination work separated into five segments: Introduction area which provides a short insight concerning the need of this research, Related works segment gives a concise insight regarding the previous examinations on this area of study, Methodology part includes the methods adopted in this research, The Result segment evaluates applied model results using various metrics, the Discussion section contains limitations of the framework.</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E038AD0B-3FDC-41D2-81A1-B1983723A061}"/>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283492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40AB40-37A1-D94A-28A5-B049CEE94AD2}"/>
              </a:ext>
            </a:extLst>
          </p:cNvPr>
          <p:cNvSpPr>
            <a:spLocks noGrp="1"/>
          </p:cNvSpPr>
          <p:nvPr>
            <p:ph type="sldNum" sz="quarter" idx="12"/>
          </p:nvPr>
        </p:nvSpPr>
        <p:spPr/>
        <p:txBody>
          <a:bodyPr/>
          <a:lstStyle/>
          <a:p>
            <a:fld id="{D57F1E4F-1CFF-5643-939E-217C01CDF565}" type="slidenum">
              <a:rPr lang="en-US" smtClean="0"/>
              <a:pPr/>
              <a:t>4</a:t>
            </a:fld>
            <a:endParaRPr lang="en-US"/>
          </a:p>
        </p:txBody>
      </p:sp>
      <p:sp>
        <p:nvSpPr>
          <p:cNvPr id="4" name="TextBox 3">
            <a:extLst>
              <a:ext uri="{FF2B5EF4-FFF2-40B4-BE49-F238E27FC236}">
                <a16:creationId xmlns:a16="http://schemas.microsoft.com/office/drawing/2014/main" id="{7BE09E60-3990-54C1-5B11-5E1577CF4F13}"/>
              </a:ext>
            </a:extLst>
          </p:cNvPr>
          <p:cNvSpPr txBox="1"/>
          <p:nvPr/>
        </p:nvSpPr>
        <p:spPr>
          <a:xfrm>
            <a:off x="4104084" y="0"/>
            <a:ext cx="6093618" cy="461665"/>
          </a:xfrm>
          <a:prstGeom prst="rect">
            <a:avLst/>
          </a:prstGeom>
          <a:noFill/>
        </p:spPr>
        <p:txBody>
          <a:bodyPr wrap="square">
            <a:spAutoFit/>
          </a:bodyPr>
          <a:lstStyle/>
          <a:p>
            <a:pPr algn="l"/>
            <a:r>
              <a:rPr lang="en-IN" sz="2400" b="1" i="0" u="none" strike="noStrike" baseline="0" dirty="0">
                <a:solidFill>
                  <a:srgbClr val="0070C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5F74369E-129B-4160-CA30-FF06EB7F9A79}"/>
              </a:ext>
            </a:extLst>
          </p:cNvPr>
          <p:cNvGraphicFramePr>
            <a:graphicFrameLocks noGrp="1"/>
          </p:cNvGraphicFramePr>
          <p:nvPr>
            <p:extLst>
              <p:ext uri="{D42A27DB-BD31-4B8C-83A1-F6EECF244321}">
                <p14:modId xmlns:p14="http://schemas.microsoft.com/office/powerpoint/2010/main" val="3277869022"/>
              </p:ext>
            </p:extLst>
          </p:nvPr>
        </p:nvGraphicFramePr>
        <p:xfrm>
          <a:off x="128587" y="443984"/>
          <a:ext cx="12063413" cy="6414016"/>
        </p:xfrm>
        <a:graphic>
          <a:graphicData uri="http://schemas.openxmlformats.org/drawingml/2006/table">
            <a:tbl>
              <a:tblPr firstRow="1" bandRow="1">
                <a:tableStyleId>{5C22544A-7EE6-4342-B048-85BDC9FD1C3A}</a:tableStyleId>
              </a:tblPr>
              <a:tblGrid>
                <a:gridCol w="2903475">
                  <a:extLst>
                    <a:ext uri="{9D8B030D-6E8A-4147-A177-3AD203B41FA5}">
                      <a16:colId xmlns:a16="http://schemas.microsoft.com/office/drawing/2014/main" val="1361883883"/>
                    </a:ext>
                  </a:extLst>
                </a:gridCol>
                <a:gridCol w="3835072">
                  <a:extLst>
                    <a:ext uri="{9D8B030D-6E8A-4147-A177-3AD203B41FA5}">
                      <a16:colId xmlns:a16="http://schemas.microsoft.com/office/drawing/2014/main" val="2640115795"/>
                    </a:ext>
                  </a:extLst>
                </a:gridCol>
                <a:gridCol w="1723822">
                  <a:extLst>
                    <a:ext uri="{9D8B030D-6E8A-4147-A177-3AD203B41FA5}">
                      <a16:colId xmlns:a16="http://schemas.microsoft.com/office/drawing/2014/main" val="1869496979"/>
                    </a:ext>
                  </a:extLst>
                </a:gridCol>
                <a:gridCol w="3601044">
                  <a:extLst>
                    <a:ext uri="{9D8B030D-6E8A-4147-A177-3AD203B41FA5}">
                      <a16:colId xmlns:a16="http://schemas.microsoft.com/office/drawing/2014/main" val="981439995"/>
                    </a:ext>
                  </a:extLst>
                </a:gridCol>
              </a:tblGrid>
              <a:tr h="395724">
                <a:tc>
                  <a:txBody>
                    <a:bodyPr/>
                    <a:lstStyle/>
                    <a:p>
                      <a:pPr algn="ctr"/>
                      <a:r>
                        <a:rPr lang="en-IN" dirty="0"/>
                        <a:t>SOURCE</a:t>
                      </a:r>
                    </a:p>
                  </a:txBody>
                  <a:tcPr/>
                </a:tc>
                <a:tc>
                  <a:txBody>
                    <a:bodyPr/>
                    <a:lstStyle/>
                    <a:p>
                      <a:pPr algn="ctr"/>
                      <a:r>
                        <a:rPr lang="en-IN" dirty="0"/>
                        <a:t>TITLE OF PROJECT</a:t>
                      </a:r>
                    </a:p>
                  </a:txBody>
                  <a:tcPr/>
                </a:tc>
                <a:tc>
                  <a:txBody>
                    <a:bodyPr/>
                    <a:lstStyle/>
                    <a:p>
                      <a:pPr algn="ctr"/>
                      <a:r>
                        <a:rPr lang="en-IN" dirty="0"/>
                        <a:t>ALGORITHM</a:t>
                      </a:r>
                    </a:p>
                  </a:txBody>
                  <a:tcPr/>
                </a:tc>
                <a:tc>
                  <a:txBody>
                    <a:bodyPr/>
                    <a:lstStyle/>
                    <a:p>
                      <a:pPr algn="ctr"/>
                      <a:r>
                        <a:rPr lang="en-IN" dirty="0"/>
                        <a:t>FINDINGS</a:t>
                      </a:r>
                    </a:p>
                  </a:txBody>
                  <a:tcPr/>
                </a:tc>
                <a:extLst>
                  <a:ext uri="{0D108BD9-81ED-4DB2-BD59-A6C34878D82A}">
                    <a16:rowId xmlns:a16="http://schemas.microsoft.com/office/drawing/2014/main" val="886206250"/>
                  </a:ext>
                </a:extLst>
              </a:tr>
              <a:tr h="1826161">
                <a:tc>
                  <a:txBody>
                    <a:bodyPr/>
                    <a:lstStyle/>
                    <a:p>
                      <a:r>
                        <a:rPr lang="en-IN" sz="1400" dirty="0" err="1">
                          <a:latin typeface="Times New Roman" panose="02020603050405020304" pitchFamily="18" charset="0"/>
                          <a:cs typeface="Times New Roman" panose="02020603050405020304" pitchFamily="18" charset="0"/>
                        </a:rPr>
                        <a:t>Satvik</a:t>
                      </a:r>
                      <a:r>
                        <a:rPr lang="en-IN" sz="1400" dirty="0">
                          <a:latin typeface="Times New Roman" panose="02020603050405020304" pitchFamily="18" charset="0"/>
                          <a:cs typeface="Times New Roman" panose="02020603050405020304" pitchFamily="18" charset="0"/>
                        </a:rPr>
                        <a:t> Garg</a:t>
                      </a:r>
                    </a:p>
                  </a:txBody>
                  <a:tcPr/>
                </a:tc>
                <a:tc>
                  <a:txBody>
                    <a:bodyPr/>
                    <a:lstStyle/>
                    <a:p>
                      <a:r>
                        <a:rPr lang="en-US" sz="1400" dirty="0">
                          <a:latin typeface="Times New Roman" panose="02020603050405020304" pitchFamily="18" charset="0"/>
                          <a:cs typeface="Times New Roman" panose="02020603050405020304" pitchFamily="18" charset="0"/>
                        </a:rPr>
                        <a:t>Drug Recommendation System based on Sentiment Analysis of Drug Reviews using Machine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Linear SVC</a:t>
                      </a:r>
                    </a:p>
                  </a:txBody>
                  <a:tcPr/>
                </a:tc>
                <a:tc>
                  <a:txBody>
                    <a:bodyPr/>
                    <a:lstStyle/>
                    <a:p>
                      <a:r>
                        <a:rPr lang="en-US" sz="1400" dirty="0">
                          <a:latin typeface="Times New Roman" panose="02020603050405020304" pitchFamily="18" charset="0"/>
                          <a:cs typeface="Times New Roman" panose="02020603050405020304" pitchFamily="18" charset="0"/>
                        </a:rPr>
                        <a:t>In this study, medicine recommendation system that uses patient reviews to predict sentiment using various vectorization processes such as Bow, TF-IDF, Word2Vec, and Manual Feature Analysis, which can help different classification algorithms recommend the best drug for a given disease.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0392146"/>
                  </a:ext>
                </a:extLst>
              </a:tr>
              <a:tr h="1140065">
                <a:tc>
                  <a:txBody>
                    <a:bodyPr/>
                    <a:lstStyle/>
                    <a:p>
                      <a:r>
                        <a:rPr lang="it-IT" sz="1400" dirty="0">
                          <a:latin typeface="Times New Roman" panose="02020603050405020304" pitchFamily="18" charset="0"/>
                          <a:cs typeface="Times New Roman" panose="02020603050405020304" pitchFamily="18" charset="0"/>
                        </a:rPr>
                        <a:t>Julie Polisena , Martina Andellini, Piergiorgio Salerno , Simone Borsci, Leandro Pecchia , Ernesto Iadanza.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Case Studies on the Use of Sentiment Analysis to Assess the Effectiveness Safety of Health Technologies: A Scoping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Random Forest Classifier</a:t>
                      </a:r>
                    </a:p>
                  </a:txBody>
                  <a:tcPr/>
                </a:tc>
                <a:tc>
                  <a:txBody>
                    <a:bodyPr/>
                    <a:lstStyle/>
                    <a:p>
                      <a:pPr algn="l"/>
                      <a:r>
                        <a:rPr lang="en-US" sz="1400" dirty="0">
                          <a:latin typeface="Times New Roman" panose="02020603050405020304" pitchFamily="18" charset="0"/>
                          <a:cs typeface="Times New Roman" panose="02020603050405020304" pitchFamily="18" charset="0"/>
                        </a:rPr>
                        <a:t>A health technology assessment is a multidisciplinary strategy to systematically and thoroughly evaluating medical and social issues associated to the usage of a health technology.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126869"/>
                  </a:ext>
                </a:extLst>
              </a:tr>
              <a:tr h="1140065">
                <a:tc>
                  <a:txBody>
                    <a:bodyPr/>
                    <a:lstStyle/>
                    <a:p>
                      <a:r>
                        <a:rPr lang="en-IN" sz="1400" dirty="0">
                          <a:latin typeface="Times New Roman" panose="02020603050405020304" pitchFamily="18" charset="0"/>
                          <a:cs typeface="Times New Roman" panose="02020603050405020304" pitchFamily="18" charset="0"/>
                        </a:rPr>
                        <a:t>Nur </a:t>
                      </a:r>
                      <a:r>
                        <a:rPr lang="en-IN" sz="1400" dirty="0" err="1">
                          <a:latin typeface="Times New Roman" panose="02020603050405020304" pitchFamily="18" charset="0"/>
                          <a:cs typeface="Times New Roman" panose="02020603050405020304" pitchFamily="18" charset="0"/>
                        </a:rPr>
                        <a:t>Sysfiqah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Mohd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Nafis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Suryanti</a:t>
                      </a:r>
                      <a:r>
                        <a:rPr lang="en-IN" sz="1400" dirty="0">
                          <a:latin typeface="Times New Roman" panose="02020603050405020304" pitchFamily="18" charset="0"/>
                          <a:cs typeface="Times New Roman" panose="02020603050405020304" pitchFamily="18" charset="0"/>
                        </a:rPr>
                        <a:t> Awang</a:t>
                      </a:r>
                    </a:p>
                  </a:txBody>
                  <a:tcPr/>
                </a:tc>
                <a:tc>
                  <a:txBody>
                    <a:bodyPr/>
                    <a:lstStyle/>
                    <a:p>
                      <a:r>
                        <a:rPr lang="en-US" sz="1400" dirty="0">
                          <a:latin typeface="Times New Roman" panose="02020603050405020304" pitchFamily="18" charset="0"/>
                          <a:cs typeface="Times New Roman" panose="02020603050405020304" pitchFamily="18" charset="0"/>
                        </a:rPr>
                        <a:t>An Enhanced Hybrid Feature Selection Technique Using Term Frequency-Inverse Document Frequency and Support Vector Machine- Recursive Feature Elimination for Sentiment Classification.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TF-IDF,SVM</a:t>
                      </a:r>
                    </a:p>
                  </a:txBody>
                  <a:tcPr/>
                </a:tc>
                <a:tc>
                  <a:txBody>
                    <a:bodyPr/>
                    <a:lstStyle/>
                    <a:p>
                      <a:r>
                        <a:rPr lang="en-US" sz="1400" dirty="0">
                          <a:latin typeface="Times New Roman" panose="02020603050405020304" pitchFamily="18" charset="0"/>
                          <a:cs typeface="Times New Roman" panose="02020603050405020304" pitchFamily="18" charset="0"/>
                        </a:rPr>
                        <a:t>This research provides an improved hybrid feature selection technique based on machine learning approaches to improve sentiment categorization.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6666084"/>
                  </a:ext>
                </a:extLst>
              </a:tr>
              <a:tr h="720041">
                <a:tc>
                  <a:txBody>
                    <a:bodyPr/>
                    <a:lstStyle/>
                    <a:p>
                      <a:r>
                        <a:rPr lang="en-IN" sz="1400" dirty="0">
                          <a:latin typeface="Times New Roman" panose="02020603050405020304" pitchFamily="18" charset="0"/>
                          <a:cs typeface="Times New Roman" panose="02020603050405020304" pitchFamily="18" charset="0"/>
                        </a:rPr>
                        <a:t>Kashif Ayyub, Saqib, Ehsan Ullah Munir, Muhammad Wasif Nisar, </a:t>
                      </a:r>
                      <a:r>
                        <a:rPr lang="en-IN" sz="1400" dirty="0" err="1">
                          <a:latin typeface="Times New Roman" panose="02020603050405020304" pitchFamily="18" charset="0"/>
                          <a:cs typeface="Times New Roman" panose="02020603050405020304" pitchFamily="18" charset="0"/>
                        </a:rPr>
                        <a:t>Momna</a:t>
                      </a:r>
                      <a:r>
                        <a:rPr lang="en-IN" sz="1400" dirty="0">
                          <a:latin typeface="Times New Roman" panose="02020603050405020304" pitchFamily="18" charset="0"/>
                          <a:cs typeface="Times New Roman" panose="02020603050405020304" pitchFamily="18" charset="0"/>
                        </a:rPr>
                        <a:t> Abbasi.</a:t>
                      </a:r>
                    </a:p>
                  </a:txBody>
                  <a:tcPr/>
                </a:tc>
                <a:tc>
                  <a:txBody>
                    <a:bodyPr/>
                    <a:lstStyle/>
                    <a:p>
                      <a:r>
                        <a:rPr lang="en-US" sz="1400" dirty="0">
                          <a:latin typeface="Times New Roman" panose="02020603050405020304" pitchFamily="18" charset="0"/>
                          <a:cs typeface="Times New Roman" panose="02020603050405020304" pitchFamily="18" charset="0"/>
                        </a:rPr>
                        <a:t>Exploring Diverse Features for Sentiment Quantification Using Machine Learning Algorithms”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Long short-term memory</a:t>
                      </a:r>
                    </a:p>
                  </a:txBody>
                  <a:tcPr/>
                </a:tc>
                <a:tc>
                  <a:txBody>
                    <a:bodyPr/>
                    <a:lstStyle/>
                    <a:p>
                      <a:r>
                        <a:rPr lang="en-US" sz="1400" dirty="0">
                          <a:latin typeface="Times New Roman" panose="02020603050405020304" pitchFamily="18" charset="0"/>
                          <a:cs typeface="Times New Roman" panose="02020603050405020304" pitchFamily="18" charset="0"/>
                        </a:rPr>
                        <a:t>Sentiment analysis is a research topic that involves </a:t>
                      </a:r>
                      <a:r>
                        <a:rPr lang="en-US" sz="1400" dirty="0" err="1">
                          <a:latin typeface="Times New Roman" panose="02020603050405020304" pitchFamily="18" charset="0"/>
                          <a:cs typeface="Times New Roman" panose="02020603050405020304" pitchFamily="18" charset="0"/>
                        </a:rPr>
                        <a:t>categorising</a:t>
                      </a:r>
                      <a:r>
                        <a:rPr lang="en-US" sz="1400" dirty="0">
                          <a:latin typeface="Times New Roman" panose="02020603050405020304" pitchFamily="18" charset="0"/>
                          <a:cs typeface="Times New Roman" panose="02020603050405020304" pitchFamily="18" charset="0"/>
                        </a:rPr>
                        <a:t> these views, opinions, and remarks.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191182"/>
                  </a:ext>
                </a:extLst>
              </a:tr>
              <a:tr h="1180481">
                <a:tc>
                  <a:txBody>
                    <a:bodyPr/>
                    <a:lstStyle/>
                    <a:p>
                      <a:r>
                        <a:rPr lang="en-IN" sz="1400" dirty="0" err="1">
                          <a:latin typeface="Times New Roman" panose="02020603050405020304" pitchFamily="18" charset="0"/>
                          <a:cs typeface="Times New Roman" panose="02020603050405020304" pitchFamily="18" charset="0"/>
                        </a:rPr>
                        <a:t>Azwa</a:t>
                      </a:r>
                      <a:r>
                        <a:rPr lang="en-IN" sz="1400" dirty="0">
                          <a:latin typeface="Times New Roman" panose="02020603050405020304" pitchFamily="18" charset="0"/>
                          <a:cs typeface="Times New Roman" panose="02020603050405020304" pitchFamily="18" charset="0"/>
                        </a:rPr>
                        <a:t> Abdul Aziz, Andrew Starkey.</a:t>
                      </a:r>
                    </a:p>
                  </a:txBody>
                  <a:tcPr/>
                </a:tc>
                <a:tc>
                  <a:txBody>
                    <a:bodyPr/>
                    <a:lstStyle/>
                    <a:p>
                      <a:r>
                        <a:rPr lang="en-US" sz="1400" dirty="0">
                          <a:latin typeface="Times New Roman" panose="02020603050405020304" pitchFamily="18" charset="0"/>
                          <a:cs typeface="Times New Roman" panose="02020603050405020304" pitchFamily="18" charset="0"/>
                        </a:rPr>
                        <a:t>Predicting Supervise Machine Learning Performances for Sentiment analysis Using Contextual-Based Approaches.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Supervised Machine Learning(SML)</a:t>
                      </a:r>
                    </a:p>
                  </a:txBody>
                  <a:tcPr/>
                </a:tc>
                <a:tc>
                  <a:txBody>
                    <a:bodyPr/>
                    <a:lstStyle/>
                    <a:p>
                      <a:r>
                        <a:rPr lang="en-US" sz="1400" dirty="0">
                          <a:latin typeface="Times New Roman" panose="02020603050405020304" pitchFamily="18" charset="0"/>
                          <a:cs typeface="Times New Roman" panose="02020603050405020304" pitchFamily="18" charset="0"/>
                        </a:rPr>
                        <a:t>The use of supervised machine learning (SML), a method that employs datasets with predetermined class labels based on mathematical learning from a training dataset, is one of the most popular approaches for SA.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5550874"/>
                  </a:ext>
                </a:extLst>
              </a:tr>
            </a:tbl>
          </a:graphicData>
        </a:graphic>
      </p:graphicFrame>
    </p:spTree>
    <p:extLst>
      <p:ext uri="{BB962C8B-B14F-4D97-AF65-F5344CB8AC3E}">
        <p14:creationId xmlns:p14="http://schemas.microsoft.com/office/powerpoint/2010/main" val="24455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6BD1E-4914-7FDC-80BF-790EF5DCA49A}"/>
              </a:ext>
            </a:extLst>
          </p:cNvPr>
          <p:cNvSpPr>
            <a:spLocks noGrp="1"/>
          </p:cNvSpPr>
          <p:nvPr>
            <p:ph type="sldNum" sz="quarter" idx="12"/>
          </p:nvPr>
        </p:nvSpPr>
        <p:spPr/>
        <p:txBody>
          <a:bodyPr/>
          <a:lstStyle/>
          <a:p>
            <a:fld id="{D57F1E4F-1CFF-5643-939E-217C01CDF565}" type="slidenum">
              <a:rPr lang="en-US" smtClean="0"/>
              <a:pPr/>
              <a:t>5</a:t>
            </a:fld>
            <a:endParaRPr lang="en-US"/>
          </a:p>
        </p:txBody>
      </p:sp>
      <p:graphicFrame>
        <p:nvGraphicFramePr>
          <p:cNvPr id="5" name="Table 5">
            <a:extLst>
              <a:ext uri="{FF2B5EF4-FFF2-40B4-BE49-F238E27FC236}">
                <a16:creationId xmlns:a16="http://schemas.microsoft.com/office/drawing/2014/main" id="{963DEB0F-A6E1-90A5-00F7-8B421D9849B0}"/>
              </a:ext>
            </a:extLst>
          </p:cNvPr>
          <p:cNvGraphicFramePr>
            <a:graphicFrameLocks noGrp="1"/>
          </p:cNvGraphicFramePr>
          <p:nvPr>
            <p:extLst>
              <p:ext uri="{D42A27DB-BD31-4B8C-83A1-F6EECF244321}">
                <p14:modId xmlns:p14="http://schemas.microsoft.com/office/powerpoint/2010/main" val="1932414286"/>
              </p:ext>
            </p:extLst>
          </p:nvPr>
        </p:nvGraphicFramePr>
        <p:xfrm>
          <a:off x="485775" y="82597"/>
          <a:ext cx="11215689" cy="6775403"/>
        </p:xfrm>
        <a:graphic>
          <a:graphicData uri="http://schemas.openxmlformats.org/drawingml/2006/table">
            <a:tbl>
              <a:tblPr firstRow="1" bandRow="1">
                <a:tableStyleId>{5C22544A-7EE6-4342-B048-85BDC9FD1C3A}</a:tableStyleId>
              </a:tblPr>
              <a:tblGrid>
                <a:gridCol w="3029526">
                  <a:extLst>
                    <a:ext uri="{9D8B030D-6E8A-4147-A177-3AD203B41FA5}">
                      <a16:colId xmlns:a16="http://schemas.microsoft.com/office/drawing/2014/main" val="4291418436"/>
                    </a:ext>
                  </a:extLst>
                </a:gridCol>
                <a:gridCol w="3334910">
                  <a:extLst>
                    <a:ext uri="{9D8B030D-6E8A-4147-A177-3AD203B41FA5}">
                      <a16:colId xmlns:a16="http://schemas.microsoft.com/office/drawing/2014/main" val="452412751"/>
                    </a:ext>
                  </a:extLst>
                </a:gridCol>
                <a:gridCol w="1725041">
                  <a:extLst>
                    <a:ext uri="{9D8B030D-6E8A-4147-A177-3AD203B41FA5}">
                      <a16:colId xmlns:a16="http://schemas.microsoft.com/office/drawing/2014/main" val="3395671429"/>
                    </a:ext>
                  </a:extLst>
                </a:gridCol>
                <a:gridCol w="3126212">
                  <a:extLst>
                    <a:ext uri="{9D8B030D-6E8A-4147-A177-3AD203B41FA5}">
                      <a16:colId xmlns:a16="http://schemas.microsoft.com/office/drawing/2014/main" val="2247830887"/>
                    </a:ext>
                  </a:extLst>
                </a:gridCol>
              </a:tblGrid>
              <a:tr h="537633">
                <a:tc>
                  <a:txBody>
                    <a:bodyPr/>
                    <a:lstStyle/>
                    <a:p>
                      <a:pPr algn="ctr"/>
                      <a:r>
                        <a:rPr lang="en-IN" dirty="0"/>
                        <a:t>SOURCE</a:t>
                      </a:r>
                    </a:p>
                  </a:txBody>
                  <a:tcPr/>
                </a:tc>
                <a:tc>
                  <a:txBody>
                    <a:bodyPr/>
                    <a:lstStyle/>
                    <a:p>
                      <a:pPr algn="ctr"/>
                      <a:r>
                        <a:rPr lang="en-IN" dirty="0"/>
                        <a:t>TITLE OF PROJECT</a:t>
                      </a:r>
                    </a:p>
                  </a:txBody>
                  <a:tcPr/>
                </a:tc>
                <a:tc>
                  <a:txBody>
                    <a:bodyPr/>
                    <a:lstStyle/>
                    <a:p>
                      <a:pPr algn="ctr"/>
                      <a:r>
                        <a:rPr lang="en-IN" dirty="0"/>
                        <a:t>ALGORITHM</a:t>
                      </a:r>
                    </a:p>
                  </a:txBody>
                  <a:tcPr/>
                </a:tc>
                <a:tc>
                  <a:txBody>
                    <a:bodyPr/>
                    <a:lstStyle/>
                    <a:p>
                      <a:pPr algn="ctr"/>
                      <a:r>
                        <a:rPr lang="en-IN" dirty="0"/>
                        <a:t>FINDINGS</a:t>
                      </a:r>
                    </a:p>
                  </a:txBody>
                  <a:tcPr/>
                </a:tc>
                <a:extLst>
                  <a:ext uri="{0D108BD9-81ED-4DB2-BD59-A6C34878D82A}">
                    <a16:rowId xmlns:a16="http://schemas.microsoft.com/office/drawing/2014/main" val="164641607"/>
                  </a:ext>
                </a:extLst>
              </a:tr>
              <a:tr h="1274845">
                <a:tc>
                  <a:txBody>
                    <a:bodyPr/>
                    <a:lstStyle/>
                    <a:p>
                      <a:r>
                        <a:rPr lang="en-IN" sz="1400" dirty="0" err="1">
                          <a:latin typeface="Times New Roman" panose="02020603050405020304" pitchFamily="18" charset="0"/>
                          <a:cs typeface="Times New Roman" panose="02020603050405020304" pitchFamily="18" charset="0"/>
                        </a:rPr>
                        <a:t>Oladapo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Oyebode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Felwah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Alqahtani</a:t>
                      </a:r>
                      <a:r>
                        <a:rPr lang="en-IN" sz="1400" dirty="0">
                          <a:latin typeface="Times New Roman" panose="02020603050405020304" pitchFamily="18" charset="0"/>
                          <a:cs typeface="Times New Roman" panose="02020603050405020304" pitchFamily="18" charset="0"/>
                        </a:rPr>
                        <a:t>, Rita Orji.</a:t>
                      </a:r>
                    </a:p>
                  </a:txBody>
                  <a:tcPr/>
                </a:tc>
                <a:tc>
                  <a:txBody>
                    <a:bodyPr/>
                    <a:lstStyle/>
                    <a:p>
                      <a:r>
                        <a:rPr lang="en-US" sz="1400" dirty="0">
                          <a:latin typeface="Times New Roman" panose="02020603050405020304" pitchFamily="18" charset="0"/>
                          <a:cs typeface="Times New Roman" panose="02020603050405020304" pitchFamily="18" charset="0"/>
                        </a:rPr>
                        <a:t>Using Machine Learning and Thematic Analysis Methods to </a:t>
                      </a:r>
                      <a:r>
                        <a:rPr lang="en-US" sz="1400" dirty="0" err="1">
                          <a:latin typeface="Times New Roman" panose="02020603050405020304" pitchFamily="18" charset="0"/>
                          <a:cs typeface="Times New Roman" panose="02020603050405020304" pitchFamily="18" charset="0"/>
                        </a:rPr>
                        <a:t>Evaluat</a:t>
                      </a:r>
                      <a:r>
                        <a:rPr lang="en-US" sz="1400" dirty="0">
                          <a:latin typeface="Times New Roman" panose="02020603050405020304" pitchFamily="18" charset="0"/>
                          <a:cs typeface="Times New Roman" panose="02020603050405020304" pitchFamily="18" charset="0"/>
                        </a:rPr>
                        <a:t> Mental Health Apps Based on User Reviews.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SML and FI-score</a:t>
                      </a:r>
                    </a:p>
                  </a:txBody>
                  <a:tcPr/>
                </a:tc>
                <a:tc>
                  <a:txBody>
                    <a:bodyPr/>
                    <a:lstStyle/>
                    <a:p>
                      <a:r>
                        <a:rPr lang="en-US" sz="1400" dirty="0">
                          <a:latin typeface="Times New Roman" panose="02020603050405020304" pitchFamily="18" charset="0"/>
                          <a:cs typeface="Times New Roman" panose="02020603050405020304" pitchFamily="18" charset="0"/>
                        </a:rPr>
                        <a:t>The top performing classifier was then used to predict the sentiment polarity of reviews, with an F1-score of 89.42 percent.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6337000"/>
                  </a:ext>
                </a:extLst>
              </a:tr>
              <a:tr h="1274845">
                <a:tc>
                  <a:txBody>
                    <a:bodyPr/>
                    <a:lstStyle/>
                    <a:p>
                      <a:r>
                        <a:rPr lang="en-IN" sz="1400" dirty="0" err="1">
                          <a:latin typeface="Times New Roman" panose="02020603050405020304" pitchFamily="18" charset="0"/>
                          <a:cs typeface="Times New Roman" panose="02020603050405020304" pitchFamily="18" charset="0"/>
                        </a:rPr>
                        <a:t>Farkhund</a:t>
                      </a:r>
                      <a:r>
                        <a:rPr lang="en-IN" sz="1400" dirty="0">
                          <a:latin typeface="Times New Roman" panose="02020603050405020304" pitchFamily="18" charset="0"/>
                          <a:cs typeface="Times New Roman" panose="02020603050405020304" pitchFamily="18" charset="0"/>
                        </a:rPr>
                        <a:t> Iqbal, Jahanzeb Maqbool Hashmi, Benjamin </a:t>
                      </a:r>
                      <a:r>
                        <a:rPr lang="en-IN" sz="1400" dirty="0" err="1">
                          <a:latin typeface="Times New Roman" panose="02020603050405020304" pitchFamily="18" charset="0"/>
                          <a:cs typeface="Times New Roman" panose="02020603050405020304" pitchFamily="18" charset="0"/>
                        </a:rPr>
                        <a:t>C.M.Fung</a:t>
                      </a:r>
                      <a:r>
                        <a:rPr lang="en-IN" sz="1400" dirty="0">
                          <a:latin typeface="Times New Roman" panose="02020603050405020304" pitchFamily="18" charset="0"/>
                          <a:cs typeface="Times New Roman" panose="02020603050405020304" pitchFamily="18" charset="0"/>
                        </a:rPr>
                        <a:t>, Rabia Batool, </a:t>
                      </a:r>
                      <a:r>
                        <a:rPr lang="en-IN" sz="1400" dirty="0" err="1">
                          <a:latin typeface="Times New Roman" panose="02020603050405020304" pitchFamily="18" charset="0"/>
                          <a:cs typeface="Times New Roman" panose="02020603050405020304" pitchFamily="18" charset="0"/>
                        </a:rPr>
                        <a:t>Asad</a:t>
                      </a:r>
                      <a:r>
                        <a:rPr lang="en-IN" sz="1400" dirty="0">
                          <a:latin typeface="Times New Roman" panose="02020603050405020304" pitchFamily="18" charset="0"/>
                          <a:cs typeface="Times New Roman" panose="02020603050405020304" pitchFamily="18" charset="0"/>
                        </a:rPr>
                        <a:t> Masood Khattak, </a:t>
                      </a:r>
                      <a:r>
                        <a:rPr lang="en-IN" sz="1400" dirty="0" err="1">
                          <a:latin typeface="Times New Roman" panose="02020603050405020304" pitchFamily="18" charset="0"/>
                          <a:cs typeface="Times New Roman" panose="02020603050405020304" pitchFamily="18" charset="0"/>
                        </a:rPr>
                        <a:t>Saiqa</a:t>
                      </a:r>
                      <a:r>
                        <a:rPr lang="en-IN"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 Hybrid Framework for Sentiment Analysis Using Genetic Algorithm Based Feature Reduction.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Genetic Algorithm</a:t>
                      </a:r>
                    </a:p>
                  </a:txBody>
                  <a:tcPr/>
                </a:tc>
                <a:tc>
                  <a:txBody>
                    <a:bodyPr/>
                    <a:lstStyle/>
                    <a:p>
                      <a:r>
                        <a:rPr lang="en-US" sz="1400" dirty="0">
                          <a:latin typeface="Times New Roman" panose="02020603050405020304" pitchFamily="18" charset="0"/>
                          <a:cs typeface="Times New Roman" panose="02020603050405020304" pitchFamily="18" charset="0"/>
                        </a:rPr>
                        <a:t>This research presents an integrated framework for improving accuracy and scalability by bridging the gap between lexicon-based and machine learning approaches.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6247151"/>
                  </a:ext>
                </a:extLst>
              </a:tr>
              <a:tr h="796778">
                <a:tc>
                  <a:txBody>
                    <a:bodyPr/>
                    <a:lstStyle/>
                    <a:p>
                      <a:r>
                        <a:rPr lang="de-DE" sz="1400" dirty="0">
                          <a:latin typeface="Times New Roman" panose="02020603050405020304" pitchFamily="18" charset="0"/>
                          <a:cs typeface="Times New Roman" panose="02020603050405020304" pitchFamily="18" charset="0"/>
                        </a:rPr>
                        <a:t>Mei-Hua Chen, Wei-Fan Chen, Lun-Wei Ku.</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Application of Sentiment Analysis to Language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RESOLVE</a:t>
                      </a:r>
                    </a:p>
                  </a:txBody>
                  <a:tcPr/>
                </a:tc>
                <a:tc>
                  <a:txBody>
                    <a:bodyPr/>
                    <a:lstStyle/>
                    <a:p>
                      <a:r>
                        <a:rPr lang="en-US" sz="1400" dirty="0">
                          <a:latin typeface="Times New Roman" panose="02020603050405020304" pitchFamily="18" charset="0"/>
                          <a:cs typeface="Times New Roman" panose="02020603050405020304" pitchFamily="18" charset="0"/>
                        </a:rPr>
                        <a:t>We built RESOLVE, a context-aware emotion synonym suggesting system for educational purposes, to achieve this goal.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9978515"/>
                  </a:ext>
                </a:extLst>
              </a:tr>
              <a:tr h="1274845">
                <a:tc>
                  <a:txBody>
                    <a:bodyPr/>
                    <a:lstStyle/>
                    <a:p>
                      <a:r>
                        <a:rPr lang="en-IN" sz="1400" dirty="0">
                          <a:latin typeface="Times New Roman" panose="02020603050405020304" pitchFamily="18" charset="0"/>
                          <a:cs typeface="Times New Roman" panose="02020603050405020304" pitchFamily="18" charset="0"/>
                        </a:rPr>
                        <a:t>Monika </a:t>
                      </a:r>
                      <a:r>
                        <a:rPr lang="en-IN" sz="1400" dirty="0" err="1">
                          <a:latin typeface="Times New Roman" panose="02020603050405020304" pitchFamily="18" charset="0"/>
                          <a:cs typeface="Times New Roman" panose="02020603050405020304" pitchFamily="18" charset="0"/>
                        </a:rPr>
                        <a:t>Fedorova</a:t>
                      </a:r>
                      <a:r>
                        <a:rPr lang="en-IN" sz="1400" dirty="0">
                          <a:latin typeface="Times New Roman" panose="02020603050405020304" pitchFamily="18" charset="0"/>
                          <a:cs typeface="Times New Roman" panose="02020603050405020304" pitchFamily="18" charset="0"/>
                        </a:rPr>
                        <a:t> , Daniela </a:t>
                      </a:r>
                      <a:r>
                        <a:rPr lang="en-IN" sz="1400" dirty="0" err="1">
                          <a:latin typeface="Times New Roman" panose="02020603050405020304" pitchFamily="18" charset="0"/>
                          <a:cs typeface="Times New Roman" panose="02020603050405020304" pitchFamily="18" charset="0"/>
                        </a:rPr>
                        <a:t>Perdukova</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Zdenko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Pirnik</a:t>
                      </a:r>
                      <a:r>
                        <a:rPr lang="en-IN" sz="1400" dirty="0">
                          <a:latin typeface="Times New Roman" panose="02020603050405020304" pitchFamily="18" charset="0"/>
                          <a:cs typeface="Times New Roman" panose="02020603050405020304" pitchFamily="18" charset="0"/>
                        </a:rPr>
                        <a:t>, Viliam </a:t>
                      </a:r>
                      <a:r>
                        <a:rPr lang="en-IN" sz="1400" dirty="0" err="1">
                          <a:latin typeface="Times New Roman" panose="02020603050405020304" pitchFamily="18" charset="0"/>
                          <a:cs typeface="Times New Roman" panose="02020603050405020304" pitchFamily="18" charset="0"/>
                        </a:rPr>
                        <a:t>Fedak</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Ondrej</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Sukel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Padmanaban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Sanjeevikumar</a:t>
                      </a:r>
                      <a:r>
                        <a:rPr lang="en-IN"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“Fuzzy system as a promising tool for drugs Selection in medical </a:t>
                      </a:r>
                      <a:r>
                        <a:rPr lang="en-US" sz="1400" dirty="0" err="1">
                          <a:latin typeface="Times New Roman" panose="02020603050405020304" pitchFamily="18" charset="0"/>
                          <a:cs typeface="Times New Roman" panose="02020603050405020304" pitchFamily="18" charset="0"/>
                        </a:rPr>
                        <a:t>practise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Fuzzy Approach</a:t>
                      </a:r>
                    </a:p>
                  </a:txBody>
                  <a:tcPr/>
                </a:tc>
                <a:tc>
                  <a:txBody>
                    <a:bodyPr/>
                    <a:lstStyle/>
                    <a:p>
                      <a:r>
                        <a:rPr lang="en-US" sz="1400" dirty="0">
                          <a:latin typeface="Times New Roman" panose="02020603050405020304" pitchFamily="18" charset="0"/>
                          <a:cs typeface="Times New Roman" panose="02020603050405020304" pitchFamily="18" charset="0"/>
                        </a:rPr>
                        <a:t>The fuzzy method to healthcare database analysis is a new tool for generating information that may be used in the ultimate decision-making process of drug selection in medical </a:t>
                      </a:r>
                      <a:r>
                        <a:rPr lang="en-US" sz="1400" dirty="0" err="1">
                          <a:latin typeface="Times New Roman" panose="02020603050405020304" pitchFamily="18" charset="0"/>
                          <a:cs typeface="Times New Roman" panose="02020603050405020304" pitchFamily="18" charset="0"/>
                        </a:rPr>
                        <a:t>practise</a:t>
                      </a:r>
                      <a:r>
                        <a:rPr lang="en-US" sz="1400" dirty="0">
                          <a:latin typeface="Times New Roman" panose="02020603050405020304" pitchFamily="18" charset="0"/>
                          <a:cs typeface="Times New Roman" panose="02020603050405020304" pitchFamily="18" charset="0"/>
                        </a:rPr>
                        <a:t> for a defined </a:t>
                      </a:r>
                      <a:r>
                        <a:rPr lang="en-US" sz="1400" dirty="0" err="1">
                          <a:latin typeface="Times New Roman" panose="02020603050405020304" pitchFamily="18" charset="0"/>
                          <a:cs typeface="Times New Roman" panose="02020603050405020304" pitchFamily="18" charset="0"/>
                        </a:rPr>
                        <a:t>polymorbid</a:t>
                      </a:r>
                      <a:r>
                        <a:rPr lang="en-US" sz="1400" dirty="0">
                          <a:latin typeface="Times New Roman" panose="02020603050405020304" pitchFamily="18" charset="0"/>
                          <a:cs typeface="Times New Roman" panose="02020603050405020304" pitchFamily="18" charset="0"/>
                        </a:rPr>
                        <a:t> group of patients.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5762208"/>
                  </a:ext>
                </a:extLst>
              </a:tr>
              <a:tr h="1035811">
                <a:tc>
                  <a:txBody>
                    <a:bodyPr/>
                    <a:lstStyle/>
                    <a:p>
                      <a:r>
                        <a:rPr lang="es-ES" sz="1400" dirty="0">
                          <a:latin typeface="Times New Roman" panose="02020603050405020304" pitchFamily="18" charset="0"/>
                          <a:cs typeface="Times New Roman" panose="02020603050405020304" pitchFamily="18" charset="0"/>
                        </a:rPr>
                        <a:t>V. </a:t>
                      </a:r>
                      <a:r>
                        <a:rPr lang="es-ES" sz="1400" dirty="0" err="1">
                          <a:latin typeface="Times New Roman" panose="02020603050405020304" pitchFamily="18" charset="0"/>
                          <a:cs typeface="Times New Roman" panose="02020603050405020304" pitchFamily="18" charset="0"/>
                        </a:rPr>
                        <a:t>Goel</a:t>
                      </a:r>
                      <a:r>
                        <a:rPr lang="es-ES" sz="1400" dirty="0">
                          <a:latin typeface="Times New Roman" panose="02020603050405020304" pitchFamily="18" charset="0"/>
                          <a:cs typeface="Times New Roman" panose="02020603050405020304" pitchFamily="18" charset="0"/>
                        </a:rPr>
                        <a:t>, A. K. Gupta ,N. Kumar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“Sentiment Analysis of Multilingual Twitter Data using Natural Language Processing”.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Naive Bayes and Recurrent Neural Network</a:t>
                      </a:r>
                    </a:p>
                  </a:txBody>
                  <a:tcPr/>
                </a:tc>
                <a:tc>
                  <a:txBody>
                    <a:bodyPr/>
                    <a:lstStyle/>
                    <a:p>
                      <a:r>
                        <a:rPr lang="en-US" sz="1400" dirty="0">
                          <a:latin typeface="Times New Roman" panose="02020603050405020304" pitchFamily="18" charset="0"/>
                          <a:cs typeface="Times New Roman" panose="02020603050405020304" pitchFamily="18" charset="0"/>
                        </a:rPr>
                        <a:t>Naive Bayes and Recurrent Neural Networks were used to accomplish multilingual sentiment analysis in this study (RNN). The data show that RNN outperformed Naive Bayes 95.34 percent of the time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3264119"/>
                  </a:ext>
                </a:extLst>
              </a:tr>
            </a:tbl>
          </a:graphicData>
        </a:graphic>
      </p:graphicFrame>
    </p:spTree>
    <p:extLst>
      <p:ext uri="{BB962C8B-B14F-4D97-AF65-F5344CB8AC3E}">
        <p14:creationId xmlns:p14="http://schemas.microsoft.com/office/powerpoint/2010/main" val="79231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D418-B295-43A3-B28D-B7F3242BFA91}"/>
              </a:ext>
            </a:extLst>
          </p:cNvPr>
          <p:cNvSpPr>
            <a:spLocks noGrp="1"/>
          </p:cNvSpPr>
          <p:nvPr>
            <p:ph type="title"/>
          </p:nvPr>
        </p:nvSpPr>
        <p:spPr>
          <a:xfrm>
            <a:off x="1484311" y="542925"/>
            <a:ext cx="10018713" cy="733426"/>
          </a:xfrm>
        </p:spPr>
        <p:txBody>
          <a:bodyPr>
            <a:normAutofit/>
          </a:bodyPr>
          <a:lstStyle/>
          <a:p>
            <a:pPr algn="l"/>
            <a:r>
              <a:rPr lang="en-US" sz="3200" b="1" dirty="0">
                <a:solidFill>
                  <a:srgbClr val="0070C0"/>
                </a:solidFill>
                <a:latin typeface="Times New Roman" panose="02020603050405020304" pitchFamily="18" charset="0"/>
                <a:cs typeface="Times New Roman" panose="02020603050405020304" pitchFamily="18" charset="0"/>
              </a:rPr>
              <a:t>PROBLEM STATEMENT</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66FB00-251B-47AD-833F-2C1A7520D921}"/>
              </a:ext>
            </a:extLst>
          </p:cNvPr>
          <p:cNvSpPr>
            <a:spLocks noGrp="1"/>
          </p:cNvSpPr>
          <p:nvPr>
            <p:ph idx="1"/>
          </p:nvPr>
        </p:nvSpPr>
        <p:spPr>
          <a:xfrm>
            <a:off x="1484310" y="1876425"/>
            <a:ext cx="10018713" cy="4895850"/>
          </a:xfrm>
        </p:spPr>
        <p:txBody>
          <a:bodyPr>
            <a:normAutofit fontScale="85000" lnSpcReduction="10000"/>
          </a:bodyPr>
          <a:lstStyle/>
          <a:p>
            <a:pPr algn="just"/>
            <a:r>
              <a:rPr lang="en-US" sz="2800" dirty="0">
                <a:latin typeface="Times New Roman" panose="02020603050405020304" pitchFamily="18" charset="0"/>
                <a:cs typeface="Times New Roman" panose="02020603050405020304" pitchFamily="18" charset="0"/>
              </a:rPr>
              <a:t>Nowadays individuals are being affected by various diseases for which they do noy get proper treatment at the right time.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here are inaccessibility of legitimate clinical resources at its peak, like the shortage of specialists and healthcare workers, lack of proper equipment and medicines etc.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entire medical society is in distress, resulting in individual’s demise. The number of doctors cannot be expanded in a short span of time.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Due to this the individuals started taking medicines independently without consulting doctor.</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project is to present a drug recommender system that can reduce the specialists work load. </a:t>
            </a:r>
          </a:p>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drug recommender system provides medicine based on patient reviews using sentiment analysis and feature engineering.</a:t>
            </a:r>
            <a:endParaRPr lang="en-US" sz="2800" dirty="0">
              <a:solidFill>
                <a:srgbClr val="0070C0"/>
              </a:solidFill>
              <a:latin typeface="Times New Roman" panose="02020603050405020304" pitchFamily="18" charset="0"/>
              <a:cs typeface="Times New Roman" panose="02020603050405020304" pitchFamily="18" charset="0"/>
            </a:endParaRPr>
          </a:p>
          <a:p>
            <a:pPr algn="just"/>
            <a:endParaRPr lang="en-US" sz="2400" dirty="0">
              <a:effectLst/>
              <a:latin typeface="Times New Roman" panose="02020603050405020304" pitchFamily="18" charset="0"/>
              <a:ea typeface="Calibri" panose="020F0502020204030204" pitchFamily="34"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6FE72A-309E-4AF6-90B5-5092E89E9804}"/>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57166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7E3AB1-4D6E-22AA-3721-586B146BA16D}"/>
              </a:ext>
            </a:extLst>
          </p:cNvPr>
          <p:cNvSpPr txBox="1"/>
          <p:nvPr/>
        </p:nvSpPr>
        <p:spPr>
          <a:xfrm>
            <a:off x="1982389" y="1256913"/>
            <a:ext cx="8668941" cy="5078313"/>
          </a:xfrm>
          <a:prstGeom prst="rect">
            <a:avLst/>
          </a:prstGeom>
          <a:noFill/>
        </p:spPr>
        <p:txBody>
          <a:bodyPr wrap="square">
            <a:spAutoFit/>
          </a:bodyPr>
          <a:lstStyle/>
          <a:p>
            <a:r>
              <a:rPr lang="en-US" sz="2400" b="1" dirty="0">
                <a:effectLst/>
                <a:latin typeface="Times New Roman" panose="02020603050405020304" pitchFamily="18" charset="0"/>
                <a:ea typeface="Times New Roman" panose="02020603050405020304" pitchFamily="18" charset="0"/>
              </a:rPr>
              <a:t>HARDWARE REQUIREMENTS</a:t>
            </a:r>
            <a:endParaRPr lang="en-IN" sz="24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2GB RAM</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Touchpad/Mouse </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3GB Disk Space</a:t>
            </a:r>
            <a:endParaRPr lang="en-IN" sz="20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SOFTWARE REQUIREMENTS</a:t>
            </a:r>
            <a:endParaRPr lang="en-IN" sz="24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Debian Linux OS/Windows OS Atom</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Coding Language : Python 3.8</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Browser</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Terminal MySQL</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err="1">
                <a:effectLst/>
                <a:latin typeface="Times New Roman" panose="02020603050405020304" pitchFamily="18" charset="0"/>
                <a:ea typeface="Times New Roman" panose="02020603050405020304" pitchFamily="18" charset="0"/>
              </a:rPr>
              <a:t>Sqlite</a:t>
            </a:r>
            <a:r>
              <a:rPr lang="en-US" sz="2000" dirty="0">
                <a:effectLst/>
                <a:latin typeface="Times New Roman" panose="02020603050405020304" pitchFamily="18" charset="0"/>
                <a:ea typeface="Times New Roman" panose="02020603050405020304" pitchFamily="18" charset="0"/>
              </a:rPr>
              <a:t> Studio Django, HTML, CSS, Bootstrap, </a:t>
            </a:r>
            <a:r>
              <a:rPr lang="en-US" sz="2000" dirty="0" err="1">
                <a:effectLst/>
                <a:latin typeface="Times New Roman" panose="02020603050405020304" pitchFamily="18" charset="0"/>
                <a:ea typeface="Times New Roman" panose="02020603050405020304" pitchFamily="18" charset="0"/>
              </a:rPr>
              <a:t>Javascript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165B4DC-7FA3-89C8-A5DB-7B522F1A462A}"/>
              </a:ext>
            </a:extLst>
          </p:cNvPr>
          <p:cNvSpPr txBox="1"/>
          <p:nvPr/>
        </p:nvSpPr>
        <p:spPr>
          <a:xfrm>
            <a:off x="1853802" y="522774"/>
            <a:ext cx="7325916" cy="584775"/>
          </a:xfrm>
          <a:prstGeom prst="rect">
            <a:avLst/>
          </a:prstGeom>
          <a:noFill/>
        </p:spPr>
        <p:txBody>
          <a:bodyPr wrap="square">
            <a:spAutoFit/>
          </a:bodyPr>
          <a:lstStyle/>
          <a:p>
            <a:pPr algn="l"/>
            <a:r>
              <a:rPr lang="en-US" sz="3200" b="1" i="0" u="none" strike="noStrike" baseline="0" dirty="0">
                <a:solidFill>
                  <a:srgbClr val="0070C0"/>
                </a:solidFill>
                <a:latin typeface="Times New Roman" panose="02020603050405020304" pitchFamily="18" charset="0"/>
                <a:cs typeface="Times New Roman" panose="02020603050405020304" pitchFamily="18" charset="0"/>
              </a:rPr>
              <a:t>DEVELOPMENT ENVIRONMENT</a:t>
            </a:r>
            <a:endParaRPr lang="en-IN" sz="3200" b="1" i="0" u="none" strike="noStrike" baseline="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27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E863-D1E5-42E7-A57C-A7EF57D7872B}"/>
              </a:ext>
            </a:extLst>
          </p:cNvPr>
          <p:cNvSpPr>
            <a:spLocks noGrp="1"/>
          </p:cNvSpPr>
          <p:nvPr>
            <p:ph type="title"/>
          </p:nvPr>
        </p:nvSpPr>
        <p:spPr>
          <a:xfrm>
            <a:off x="3813808" y="136497"/>
            <a:ext cx="6166169" cy="723900"/>
          </a:xfrm>
        </p:spPr>
        <p:txBody>
          <a:bodyPr>
            <a:normAutofit/>
          </a:bodyPr>
          <a:lstStyle/>
          <a:p>
            <a:pPr algn="l"/>
            <a:r>
              <a:rPr lang="en-US" sz="3200" b="1" dirty="0">
                <a:solidFill>
                  <a:srgbClr val="0070C0"/>
                </a:solidFill>
                <a:latin typeface="Times New Roman" panose="02020603050405020304" pitchFamily="18" charset="0"/>
                <a:cs typeface="Times New Roman" panose="02020603050405020304" pitchFamily="18" charset="0"/>
              </a:rPr>
              <a:t>ARCHITECTURE DIAGRAM</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D578A04-43D7-4C44-8814-CE6CEF2D7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537" y="936597"/>
            <a:ext cx="10018713" cy="5710237"/>
          </a:xfrm>
        </p:spPr>
      </p:pic>
      <p:sp>
        <p:nvSpPr>
          <p:cNvPr id="3" name="Slide Number Placeholder 2">
            <a:extLst>
              <a:ext uri="{FF2B5EF4-FFF2-40B4-BE49-F238E27FC236}">
                <a16:creationId xmlns:a16="http://schemas.microsoft.com/office/drawing/2014/main" id="{E3312D72-314A-487F-B234-F35B0160FC0C}"/>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287614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9CA827-5C0E-46F2-A960-D4B1073246B0}"/>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3" name="Title 1">
            <a:extLst>
              <a:ext uri="{FF2B5EF4-FFF2-40B4-BE49-F238E27FC236}">
                <a16:creationId xmlns:a16="http://schemas.microsoft.com/office/drawing/2014/main" id="{01ECE574-AA33-4D2B-9305-656E9BF47FDB}"/>
              </a:ext>
            </a:extLst>
          </p:cNvPr>
          <p:cNvSpPr txBox="1">
            <a:spLocks/>
          </p:cNvSpPr>
          <p:nvPr/>
        </p:nvSpPr>
        <p:spPr>
          <a:xfrm>
            <a:off x="3163885" y="427674"/>
            <a:ext cx="6290947"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70C0"/>
                </a:solidFill>
                <a:latin typeface="Times New Roman" panose="02020603050405020304" pitchFamily="18" charset="0"/>
                <a:cs typeface="Times New Roman" panose="02020603050405020304" pitchFamily="18" charset="0"/>
              </a:rPr>
              <a:t>SYSTEM DESIGN</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BAF12EB-BF5B-4008-AFAE-C3867274C744}"/>
              </a:ext>
            </a:extLst>
          </p:cNvPr>
          <p:cNvSpPr txBox="1">
            <a:spLocks/>
          </p:cNvSpPr>
          <p:nvPr/>
        </p:nvSpPr>
        <p:spPr>
          <a:xfrm>
            <a:off x="4236876" y="922974"/>
            <a:ext cx="4144964" cy="7239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70C0"/>
                </a:solidFill>
                <a:latin typeface="Times New Roman" panose="02020603050405020304" pitchFamily="18" charset="0"/>
                <a:cs typeface="Times New Roman" panose="02020603050405020304" pitchFamily="18" charset="0"/>
              </a:rPr>
              <a:t>ER DIAGRAM</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1A3855-F05F-0E45-6561-B2B93D665172}"/>
              </a:ext>
            </a:extLst>
          </p:cNvPr>
          <p:cNvPicPr>
            <a:picLocks noChangeAspect="1"/>
          </p:cNvPicPr>
          <p:nvPr/>
        </p:nvPicPr>
        <p:blipFill>
          <a:blip r:embed="rId2"/>
          <a:stretch>
            <a:fillRect/>
          </a:stretch>
        </p:blipFill>
        <p:spPr>
          <a:xfrm>
            <a:off x="1271588" y="1646874"/>
            <a:ext cx="10758488" cy="4953952"/>
          </a:xfrm>
          <a:prstGeom prst="rect">
            <a:avLst/>
          </a:prstGeom>
        </p:spPr>
      </p:pic>
    </p:spTree>
    <p:extLst>
      <p:ext uri="{BB962C8B-B14F-4D97-AF65-F5344CB8AC3E}">
        <p14:creationId xmlns:p14="http://schemas.microsoft.com/office/powerpoint/2010/main" val="232894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1713</TotalTime>
  <Words>2859</Words>
  <Application>Microsoft Office PowerPoint</Application>
  <PresentationFormat>Widescreen</PresentationFormat>
  <Paragraphs>212</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Corbel</vt:lpstr>
      <vt:lpstr>NimbusRomNo9L-Regu</vt:lpstr>
      <vt:lpstr>Symbol</vt:lpstr>
      <vt:lpstr>Times New Roman</vt:lpstr>
      <vt:lpstr>Parallax</vt:lpstr>
      <vt:lpstr>PowerPoint Presentation</vt:lpstr>
      <vt:lpstr>INTRODUCTION</vt:lpstr>
      <vt:lpstr>PowerPoint Presentation</vt:lpstr>
      <vt:lpstr>PowerPoint Presentation</vt:lpstr>
      <vt:lpstr>PowerPoint Presentation</vt:lpstr>
      <vt:lpstr>PROBLEM STATEMENT</vt:lpstr>
      <vt:lpstr>PowerPoint Presentation</vt:lpstr>
      <vt:lpstr>ARCHITECTURE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 PAGE </vt:lpstr>
      <vt:lpstr>UPLOAD PAGE </vt:lpstr>
      <vt:lpstr>PREVIEW </vt:lpstr>
      <vt:lpstr>PREDICTION </vt:lpstr>
      <vt:lpstr>PREDICTION RESULTS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Teju</dc:creator>
  <cp:lastModifiedBy>C. Srikrithik</cp:lastModifiedBy>
  <cp:revision>836</cp:revision>
  <dcterms:created xsi:type="dcterms:W3CDTF">2021-02-18T06:45:50Z</dcterms:created>
  <dcterms:modified xsi:type="dcterms:W3CDTF">2022-05-25T12:35:43Z</dcterms:modified>
</cp:coreProperties>
</file>