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3CA8DA-9EE6-4514-9DFF-3A51A1629DC9}" v="40" dt="2023-12-08T06:00:31.9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59" d="100"/>
          <a:sy n="159" d="100"/>
        </p:scale>
        <p:origin x="30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12/8/2023</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27773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12/8/2023</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02255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12/8/2023</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819375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12/8/2023</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15923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12/8/2023</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851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12/8/2023</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179371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12/8/2023</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588378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12/8/2023</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183881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12/8/2023</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15807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12/8/2023</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4247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12/8/2023</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305294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12/8/2023</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306883202"/>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plato.stanford.edu/entries/newton-principia/" TargetMode="External"/><Relationship Id="rId2" Type="http://schemas.openxmlformats.org/officeDocument/2006/relationships/hyperlink" Target="https://www.scienceabc.com/pure-sciences/coefficient-of-restitution-definition-explanation-and-formula.html" TargetMode="External"/><Relationship Id="rId1" Type="http://schemas.openxmlformats.org/officeDocument/2006/relationships/slideLayout" Target="../slideLayouts/slideLayout2.xml"/><Relationship Id="rId6" Type="http://schemas.openxmlformats.org/officeDocument/2006/relationships/hyperlink" Target="https://mathshistory.st-andrews.ac.uk/Biographies/Maxwell/" TargetMode="External"/><Relationship Id="rId5" Type="http://schemas.openxmlformats.org/officeDocument/2006/relationships/hyperlink" Target="https://en.wikipedia.org/wiki/Albert_A._Michelson" TargetMode="External"/><Relationship Id="rId4" Type="http://schemas.openxmlformats.org/officeDocument/2006/relationships/hyperlink" Target="https://en.wikipedia.org/wiki/August_Toeple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rinket.io/glowscript/02d0f25fa2"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rinket.io/glowscript/1f45f16e8f"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2137F3-8B5B-F90D-D972-96DE7CCBBBD2}"/>
              </a:ext>
            </a:extLst>
          </p:cNvPr>
          <p:cNvSpPr>
            <a:spLocks noGrp="1"/>
          </p:cNvSpPr>
          <p:nvPr>
            <p:ph type="ctrTitle"/>
          </p:nvPr>
        </p:nvSpPr>
        <p:spPr>
          <a:xfrm>
            <a:off x="1079510" y="4602162"/>
            <a:ext cx="4457690" cy="1720850"/>
          </a:xfrm>
        </p:spPr>
        <p:txBody>
          <a:bodyPr anchor="ctr">
            <a:normAutofit/>
          </a:bodyPr>
          <a:lstStyle/>
          <a:p>
            <a:r>
              <a:rPr lang="en-US" dirty="0"/>
              <a:t>Restitution Coefficient</a:t>
            </a:r>
          </a:p>
        </p:txBody>
      </p:sp>
      <p:sp>
        <p:nvSpPr>
          <p:cNvPr id="3" name="Subtitle 2">
            <a:extLst>
              <a:ext uri="{FF2B5EF4-FFF2-40B4-BE49-F238E27FC236}">
                <a16:creationId xmlns:a16="http://schemas.microsoft.com/office/drawing/2014/main" id="{C552A4C7-691C-FE6B-21B6-A89A2AA64B71}"/>
              </a:ext>
            </a:extLst>
          </p:cNvPr>
          <p:cNvSpPr>
            <a:spLocks noGrp="1"/>
          </p:cNvSpPr>
          <p:nvPr>
            <p:ph type="subTitle" idx="1"/>
          </p:nvPr>
        </p:nvSpPr>
        <p:spPr>
          <a:xfrm>
            <a:off x="6654801" y="4602163"/>
            <a:ext cx="4451347" cy="1720850"/>
          </a:xfrm>
        </p:spPr>
        <p:txBody>
          <a:bodyPr anchor="ctr">
            <a:normAutofit/>
          </a:bodyPr>
          <a:lstStyle/>
          <a:p>
            <a:r>
              <a:rPr lang="en-US" dirty="0"/>
              <a:t>By Adam Vasquez</a:t>
            </a:r>
          </a:p>
        </p:txBody>
      </p:sp>
      <p:pic>
        <p:nvPicPr>
          <p:cNvPr id="4" name="Picture 3">
            <a:extLst>
              <a:ext uri="{FF2B5EF4-FFF2-40B4-BE49-F238E27FC236}">
                <a16:creationId xmlns:a16="http://schemas.microsoft.com/office/drawing/2014/main" id="{65D5ABBC-7A81-9C88-2788-4FB3EC2F8712}"/>
              </a:ext>
            </a:extLst>
          </p:cNvPr>
          <p:cNvPicPr>
            <a:picLocks noChangeAspect="1"/>
          </p:cNvPicPr>
          <p:nvPr/>
        </p:nvPicPr>
        <p:blipFill rotWithShape="1">
          <a:blip r:embed="rId2"/>
          <a:srcRect t="47209" b="11629"/>
          <a:stretch/>
        </p:blipFill>
        <p:spPr>
          <a:xfrm>
            <a:off x="20" y="10"/>
            <a:ext cx="12191977" cy="4014777"/>
          </a:xfrm>
          <a:prstGeom prst="rect">
            <a:avLst/>
          </a:prstGeom>
        </p:spPr>
      </p:pic>
      <p:cxnSp>
        <p:nvCxnSpPr>
          <p:cNvPr id="11" name="Straight Connector 10">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49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99972-C934-6D16-3B3B-EA4A627C6F03}"/>
              </a:ext>
            </a:extLst>
          </p:cNvPr>
          <p:cNvSpPr>
            <a:spLocks noGrp="1"/>
          </p:cNvSpPr>
          <p:nvPr>
            <p:ph type="title"/>
          </p:nvPr>
        </p:nvSpPr>
        <p:spPr>
          <a:xfrm>
            <a:off x="1085850" y="761206"/>
            <a:ext cx="4746500" cy="655637"/>
          </a:xfrm>
        </p:spPr>
        <p:txBody>
          <a:bodyPr>
            <a:normAutofit fontScale="90000"/>
          </a:bodyPr>
          <a:lstStyle/>
          <a:p>
            <a:r>
              <a:rPr lang="en-US" dirty="0"/>
              <a:t>Tables and graphs for second part</a:t>
            </a:r>
          </a:p>
        </p:txBody>
      </p:sp>
      <p:sp>
        <p:nvSpPr>
          <p:cNvPr id="3" name="Content Placeholder 2">
            <a:extLst>
              <a:ext uri="{FF2B5EF4-FFF2-40B4-BE49-F238E27FC236}">
                <a16:creationId xmlns:a16="http://schemas.microsoft.com/office/drawing/2014/main" id="{4E10E0F6-1FAD-4522-F9C0-17C3F6F46EDA}"/>
              </a:ext>
            </a:extLst>
          </p:cNvPr>
          <p:cNvSpPr>
            <a:spLocks noGrp="1"/>
          </p:cNvSpPr>
          <p:nvPr>
            <p:ph sz="half" idx="1"/>
          </p:nvPr>
        </p:nvSpPr>
        <p:spPr>
          <a:xfrm>
            <a:off x="1085849" y="1790700"/>
            <a:ext cx="4953967" cy="4106517"/>
          </a:xfrm>
        </p:spPr>
        <p:txBody>
          <a:bodyPr>
            <a:normAutofit lnSpcReduction="10000"/>
          </a:bodyPr>
          <a:lstStyle/>
          <a:p>
            <a:r>
              <a:rPr lang="en-US" sz="1400" dirty="0"/>
              <a:t>Table 1: Recorded initial and average final angle values as well as calculated average final angle, deviation of all the final angles,  average restitution coefficient for each initial angle, deviation of all restitution coefficient for each initial angle, overall average restitution coefficient values, and overall deviation of all the restitution coefficient values.</a:t>
            </a:r>
          </a:p>
          <a:p>
            <a:r>
              <a:rPr lang="en-US" sz="1400" dirty="0"/>
              <a:t>Graph 1: Final Angle vs Height Dropped, the height at which the ball is dropped does not affect the angle at which the ball bounces off the wooden plank.</a:t>
            </a:r>
          </a:p>
          <a:p>
            <a:r>
              <a:rPr lang="en-US" sz="1400" dirty="0"/>
              <a:t>Graph 2: Final Angle vs Initial Angle, as the initial angle increases, so does the final angle.</a:t>
            </a:r>
          </a:p>
          <a:p>
            <a:r>
              <a:rPr lang="en-US" sz="1400" dirty="0"/>
              <a:t>Graph 3: Final Angle vs Restitution Coefficient at Initial Angle =30 degrees, the higher the angle at which the ball bounces on the plank, the smaller the restitution coefficient.</a:t>
            </a:r>
          </a:p>
        </p:txBody>
      </p:sp>
      <p:pic>
        <p:nvPicPr>
          <p:cNvPr id="6" name="Content Placeholder 5">
            <a:extLst>
              <a:ext uri="{FF2B5EF4-FFF2-40B4-BE49-F238E27FC236}">
                <a16:creationId xmlns:a16="http://schemas.microsoft.com/office/drawing/2014/main" id="{F5604EFD-656F-3D63-94DB-5F312E10199F}"/>
              </a:ext>
            </a:extLst>
          </p:cNvPr>
          <p:cNvPicPr>
            <a:picLocks noGrp="1" noChangeAspect="1"/>
          </p:cNvPicPr>
          <p:nvPr>
            <p:ph sz="half" idx="2"/>
          </p:nvPr>
        </p:nvPicPr>
        <p:blipFill>
          <a:blip r:embed="rId2"/>
          <a:stretch>
            <a:fillRect/>
          </a:stretch>
        </p:blipFill>
        <p:spPr>
          <a:xfrm>
            <a:off x="6764870" y="358269"/>
            <a:ext cx="4135043" cy="2864862"/>
          </a:xfrm>
        </p:spPr>
      </p:pic>
      <p:pic>
        <p:nvPicPr>
          <p:cNvPr id="8" name="Picture 7">
            <a:extLst>
              <a:ext uri="{FF2B5EF4-FFF2-40B4-BE49-F238E27FC236}">
                <a16:creationId xmlns:a16="http://schemas.microsoft.com/office/drawing/2014/main" id="{214EE343-DA1E-651E-7B0D-82B03CFA0F96}"/>
              </a:ext>
            </a:extLst>
          </p:cNvPr>
          <p:cNvPicPr>
            <a:picLocks noChangeAspect="1"/>
          </p:cNvPicPr>
          <p:nvPr/>
        </p:nvPicPr>
        <p:blipFill>
          <a:blip r:embed="rId3"/>
          <a:stretch>
            <a:fillRect/>
          </a:stretch>
        </p:blipFill>
        <p:spPr>
          <a:xfrm>
            <a:off x="9282402" y="3429000"/>
            <a:ext cx="2518660" cy="1555643"/>
          </a:xfrm>
          <a:prstGeom prst="rect">
            <a:avLst/>
          </a:prstGeom>
        </p:spPr>
      </p:pic>
      <p:pic>
        <p:nvPicPr>
          <p:cNvPr id="10" name="Picture 9">
            <a:extLst>
              <a:ext uri="{FF2B5EF4-FFF2-40B4-BE49-F238E27FC236}">
                <a16:creationId xmlns:a16="http://schemas.microsoft.com/office/drawing/2014/main" id="{FC9B77DC-179A-DEE9-56FD-3F03ED40E9A6}"/>
              </a:ext>
            </a:extLst>
          </p:cNvPr>
          <p:cNvPicPr>
            <a:picLocks noChangeAspect="1"/>
          </p:cNvPicPr>
          <p:nvPr/>
        </p:nvPicPr>
        <p:blipFill>
          <a:blip r:embed="rId4"/>
          <a:stretch>
            <a:fillRect/>
          </a:stretch>
        </p:blipFill>
        <p:spPr>
          <a:xfrm>
            <a:off x="6152184" y="3429000"/>
            <a:ext cx="2783326" cy="1553769"/>
          </a:xfrm>
          <a:prstGeom prst="rect">
            <a:avLst/>
          </a:prstGeom>
        </p:spPr>
      </p:pic>
      <p:pic>
        <p:nvPicPr>
          <p:cNvPr id="14" name="Picture 13">
            <a:extLst>
              <a:ext uri="{FF2B5EF4-FFF2-40B4-BE49-F238E27FC236}">
                <a16:creationId xmlns:a16="http://schemas.microsoft.com/office/drawing/2014/main" id="{26DA7BCC-7B4F-BE41-5D8B-607FF87699DA}"/>
              </a:ext>
            </a:extLst>
          </p:cNvPr>
          <p:cNvPicPr>
            <a:picLocks noChangeAspect="1"/>
          </p:cNvPicPr>
          <p:nvPr/>
        </p:nvPicPr>
        <p:blipFill>
          <a:blip r:embed="rId5"/>
          <a:stretch>
            <a:fillRect/>
          </a:stretch>
        </p:blipFill>
        <p:spPr>
          <a:xfrm>
            <a:off x="7524236" y="5110804"/>
            <a:ext cx="2616310" cy="1555644"/>
          </a:xfrm>
          <a:prstGeom prst="rect">
            <a:avLst/>
          </a:prstGeom>
        </p:spPr>
      </p:pic>
    </p:spTree>
    <p:extLst>
      <p:ext uri="{BB962C8B-B14F-4D97-AF65-F5344CB8AC3E}">
        <p14:creationId xmlns:p14="http://schemas.microsoft.com/office/powerpoint/2010/main" val="4023942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9FDE7-2352-FD31-1767-FC2EC513D4F6}"/>
              </a:ext>
            </a:extLst>
          </p:cNvPr>
          <p:cNvSpPr>
            <a:spLocks noGrp="1"/>
          </p:cNvSpPr>
          <p:nvPr>
            <p:ph type="title"/>
          </p:nvPr>
        </p:nvSpPr>
        <p:spPr/>
        <p:txBody>
          <a:bodyPr/>
          <a:lstStyle/>
          <a:p>
            <a:r>
              <a:rPr lang="en-US" dirty="0"/>
              <a:t>Overall findings</a:t>
            </a:r>
          </a:p>
        </p:txBody>
      </p:sp>
      <p:sp>
        <p:nvSpPr>
          <p:cNvPr id="3" name="Content Placeholder 2">
            <a:extLst>
              <a:ext uri="{FF2B5EF4-FFF2-40B4-BE49-F238E27FC236}">
                <a16:creationId xmlns:a16="http://schemas.microsoft.com/office/drawing/2014/main" id="{AB020867-8529-1167-E35A-02636677FE8C}"/>
              </a:ext>
            </a:extLst>
          </p:cNvPr>
          <p:cNvSpPr>
            <a:spLocks noGrp="1"/>
          </p:cNvSpPr>
          <p:nvPr>
            <p:ph idx="1"/>
          </p:nvPr>
        </p:nvSpPr>
        <p:spPr/>
        <p:txBody>
          <a:bodyPr>
            <a:normAutofit fontScale="85000" lnSpcReduction="10000"/>
          </a:bodyPr>
          <a:lstStyle/>
          <a:p>
            <a:r>
              <a:rPr lang="en-US" dirty="0"/>
              <a:t>The average restitution coefficient in my experiment was 0.372918373 with an uncertainty of  ± 0.016112377 and a %error of 2.17%.</a:t>
            </a:r>
          </a:p>
          <a:p>
            <a:r>
              <a:rPr lang="en-US" dirty="0"/>
              <a:t>The height at which the ball is dropped does not affect the restitution coefficient because as the initial height increases, so does the max height at which the ball reaches after bouncing once, and therefore, e = </a:t>
            </a:r>
            <a:r>
              <a:rPr lang="en-US" dirty="0" err="1"/>
              <a:t>vf</a:t>
            </a:r>
            <a:r>
              <a:rPr lang="en-US" dirty="0"/>
              <a:t>/vi stays the same.</a:t>
            </a:r>
          </a:p>
          <a:p>
            <a:r>
              <a:rPr lang="en-US" dirty="0"/>
              <a:t> Making the wooden plank incline steeper would not result in a different restitution coefficient because as the initial angle increases, so does the angle at which the ball bounces off, and therefore, e = </a:t>
            </a:r>
            <a:r>
              <a:rPr lang="it-IT" dirty="0"/>
              <a:t>(tan⁡(θi))/(tan⁡(θf)) remains the same.</a:t>
            </a:r>
          </a:p>
          <a:p>
            <a:r>
              <a:rPr lang="it-IT" dirty="0"/>
              <a:t>The height at which you drop the ball does not affect the angle at which the ball bounces off the angled wooden plank the angle is solely dependent on the initial angle at which the ball approaches the wooden plank with respect to its perpendicular (also at what angle is the plank angled at).</a:t>
            </a:r>
            <a:endParaRPr lang="en-US" dirty="0"/>
          </a:p>
          <a:p>
            <a:endParaRPr lang="en-US" dirty="0"/>
          </a:p>
        </p:txBody>
      </p:sp>
    </p:spTree>
    <p:extLst>
      <p:ext uri="{BB962C8B-B14F-4D97-AF65-F5344CB8AC3E}">
        <p14:creationId xmlns:p14="http://schemas.microsoft.com/office/powerpoint/2010/main" val="3328169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E45B5-CEAB-DEDB-95D2-EF2650D7F015}"/>
              </a:ext>
            </a:extLst>
          </p:cNvPr>
          <p:cNvSpPr>
            <a:spLocks noGrp="1"/>
          </p:cNvSpPr>
          <p:nvPr>
            <p:ph type="title"/>
          </p:nvPr>
        </p:nvSpPr>
        <p:spPr/>
        <p:txBody>
          <a:bodyPr/>
          <a:lstStyle/>
          <a:p>
            <a:r>
              <a:rPr lang="en-US" dirty="0"/>
              <a:t>Concluding Statements</a:t>
            </a:r>
          </a:p>
        </p:txBody>
      </p:sp>
      <p:sp>
        <p:nvSpPr>
          <p:cNvPr id="3" name="Content Placeholder 2">
            <a:extLst>
              <a:ext uri="{FF2B5EF4-FFF2-40B4-BE49-F238E27FC236}">
                <a16:creationId xmlns:a16="http://schemas.microsoft.com/office/drawing/2014/main" id="{8874D660-0DCB-AC56-9DCF-82CE5CE69124}"/>
              </a:ext>
            </a:extLst>
          </p:cNvPr>
          <p:cNvSpPr>
            <a:spLocks noGrp="1"/>
          </p:cNvSpPr>
          <p:nvPr>
            <p:ph idx="1"/>
          </p:nvPr>
        </p:nvSpPr>
        <p:spPr/>
        <p:txBody>
          <a:bodyPr/>
          <a:lstStyle/>
          <a:p>
            <a:r>
              <a:rPr lang="en-US" dirty="0"/>
              <a:t>Reason for error could be attributed to the ball not hitting the same exact spot on the wooden plank every time.</a:t>
            </a:r>
            <a:br>
              <a:rPr lang="en-US" dirty="0"/>
            </a:br>
            <a:endParaRPr lang="en-US" dirty="0"/>
          </a:p>
          <a:p>
            <a:r>
              <a:rPr lang="en-US" dirty="0"/>
              <a:t>How to expand on this experiment: </a:t>
            </a:r>
            <a:br>
              <a:rPr lang="en-US" dirty="0"/>
            </a:br>
            <a:r>
              <a:rPr lang="en-US" dirty="0"/>
              <a:t>Use different materials for both the ball and surface</a:t>
            </a:r>
            <a:br>
              <a:rPr lang="en-US" dirty="0"/>
            </a:br>
            <a:r>
              <a:rPr lang="en-US" dirty="0"/>
              <a:t>Use different shapes for both the ball and surface</a:t>
            </a:r>
            <a:br>
              <a:rPr lang="en-US" dirty="0"/>
            </a:br>
            <a:r>
              <a:rPr lang="en-US" dirty="0"/>
              <a:t>Test whether the restitution coefficient values stays the same in different temperatures</a:t>
            </a:r>
          </a:p>
        </p:txBody>
      </p:sp>
    </p:spTree>
    <p:extLst>
      <p:ext uri="{BB962C8B-B14F-4D97-AF65-F5344CB8AC3E}">
        <p14:creationId xmlns:p14="http://schemas.microsoft.com/office/powerpoint/2010/main" val="4104611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4EEB-9693-194E-329C-47AADF5E51FF}"/>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97861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6D48E-EAD8-422A-0F3C-7CC8D968A792}"/>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36813799-FB20-48CB-9B7D-D15D0D82E4E8}"/>
              </a:ext>
            </a:extLst>
          </p:cNvPr>
          <p:cNvSpPr>
            <a:spLocks noGrp="1"/>
          </p:cNvSpPr>
          <p:nvPr>
            <p:ph idx="1"/>
          </p:nvPr>
        </p:nvSpPr>
        <p:spPr/>
        <p:txBody>
          <a:bodyPr>
            <a:normAutofit fontScale="85000" lnSpcReduction="10000"/>
          </a:bodyPr>
          <a:lstStyle/>
          <a:p>
            <a:pPr marL="0" indent="0">
              <a:buNone/>
            </a:pPr>
            <a:r>
              <a:rPr lang="en-US" dirty="0"/>
              <a:t>[1] Ashish, ‘Coefficient Of Restitution: Definition, Explanation And Formula’, </a:t>
            </a:r>
            <a:r>
              <a:rPr lang="en-US" dirty="0">
                <a:hlinkClick r:id="rId2"/>
              </a:rPr>
              <a:t>https://www.scienceabc.com/pure-sciences/coefficient-of-restitution-definition-explanation-and-formula.html</a:t>
            </a:r>
            <a:r>
              <a:rPr lang="en-US" dirty="0"/>
              <a:t>,  Accessed December 6th, 2023</a:t>
            </a:r>
          </a:p>
          <a:p>
            <a:pPr marL="0" indent="0">
              <a:buNone/>
            </a:pPr>
            <a:r>
              <a:rPr lang="en-US" dirty="0"/>
              <a:t>[2] Stanford Encyclopedia of Philosophy, ‘Newton’s </a:t>
            </a:r>
            <a:r>
              <a:rPr lang="en-US" dirty="0" err="1"/>
              <a:t>Philosophiae</a:t>
            </a:r>
            <a:r>
              <a:rPr lang="en-US" dirty="0"/>
              <a:t> Naturalis Principia Mathematica’, </a:t>
            </a:r>
            <a:r>
              <a:rPr lang="en-US" dirty="0">
                <a:hlinkClick r:id="rId3"/>
              </a:rPr>
              <a:t>https://plato.stanford.edu/entries/newton-principia/</a:t>
            </a:r>
            <a:r>
              <a:rPr lang="en-US" dirty="0"/>
              <a:t>, Accessed December 6</a:t>
            </a:r>
            <a:r>
              <a:rPr lang="en-US" baseline="30000" dirty="0"/>
              <a:t>th</a:t>
            </a:r>
            <a:r>
              <a:rPr lang="en-US" dirty="0"/>
              <a:t> 2023 </a:t>
            </a:r>
          </a:p>
          <a:p>
            <a:pPr marL="0" indent="0">
              <a:buNone/>
            </a:pPr>
            <a:r>
              <a:rPr lang="en-US" dirty="0"/>
              <a:t>[3] Wikipedia, ‘August Toepler’, </a:t>
            </a:r>
            <a:r>
              <a:rPr lang="en-US" dirty="0">
                <a:hlinkClick r:id="rId4"/>
              </a:rPr>
              <a:t>https://en.wikipedia.org/wiki/August_Toepler</a:t>
            </a:r>
            <a:r>
              <a:rPr lang="en-US" dirty="0"/>
              <a:t>, Accessed December 6th, 2023.</a:t>
            </a:r>
          </a:p>
          <a:p>
            <a:pPr marL="0" indent="0">
              <a:buNone/>
            </a:pPr>
            <a:r>
              <a:rPr lang="en-US" dirty="0"/>
              <a:t>[4] Wikipedia, ‘Albert A. Michelson’, </a:t>
            </a:r>
            <a:r>
              <a:rPr lang="en-US" dirty="0">
                <a:hlinkClick r:id="rId5"/>
              </a:rPr>
              <a:t>https://en.wikipedia.org/wiki/Albert_A._Michelson</a:t>
            </a:r>
            <a:r>
              <a:rPr lang="en-US" dirty="0"/>
              <a:t>, Accessed December 6th, 2023</a:t>
            </a:r>
          </a:p>
          <a:p>
            <a:pPr marL="0" indent="0">
              <a:buNone/>
            </a:pPr>
            <a:r>
              <a:rPr lang="en-US" dirty="0"/>
              <a:t>[5] MacTutor, ‘James Clerk Maxwell’, </a:t>
            </a:r>
            <a:r>
              <a:rPr lang="en-US" dirty="0">
                <a:hlinkClick r:id="rId6"/>
              </a:rPr>
              <a:t>https://mathshistory.st-andrews.ac.uk/Biographies/</a:t>
            </a:r>
            <a:r>
              <a:rPr lang="en-US">
                <a:hlinkClick r:id="rId6"/>
              </a:rPr>
              <a:t>Maxwell/</a:t>
            </a:r>
            <a:r>
              <a:rPr lang="en-US"/>
              <a:t>, Accessed</a:t>
            </a:r>
            <a:r>
              <a:rPr lang="en-US" dirty="0"/>
              <a:t>, December 6th, 2023</a:t>
            </a:r>
          </a:p>
          <a:p>
            <a:pPr marL="0" indent="0">
              <a:buNone/>
            </a:pPr>
            <a:endParaRPr lang="en-US" dirty="0"/>
          </a:p>
        </p:txBody>
      </p:sp>
    </p:spTree>
    <p:extLst>
      <p:ext uri="{BB962C8B-B14F-4D97-AF65-F5344CB8AC3E}">
        <p14:creationId xmlns:p14="http://schemas.microsoft.com/office/powerpoint/2010/main" val="3402002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3557EE-6A95-9524-0429-DF4297CD10C6}"/>
              </a:ext>
            </a:extLst>
          </p:cNvPr>
          <p:cNvSpPr>
            <a:spLocks noGrp="1"/>
          </p:cNvSpPr>
          <p:nvPr>
            <p:ph type="title"/>
          </p:nvPr>
        </p:nvSpPr>
        <p:spPr>
          <a:xfrm>
            <a:off x="1080000" y="540033"/>
            <a:ext cx="4426782" cy="1331604"/>
          </a:xfrm>
        </p:spPr>
        <p:txBody>
          <a:bodyPr anchor="b">
            <a:normAutofit/>
          </a:bodyPr>
          <a:lstStyle/>
          <a:p>
            <a:pPr algn="ctr"/>
            <a:r>
              <a:rPr lang="en-US" dirty="0"/>
              <a:t>WHAT IS RESTITUTION COEFFICIENT?</a:t>
            </a:r>
            <a:endParaRPr lang="en-US"/>
          </a:p>
        </p:txBody>
      </p:sp>
      <p:cxnSp>
        <p:nvCxnSpPr>
          <p:cNvPr id="1035" name="Straight Connector 1034">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7534FB-63C2-DDEF-CAB9-05DD23C34C28}"/>
              </a:ext>
            </a:extLst>
          </p:cNvPr>
          <p:cNvSpPr>
            <a:spLocks noGrp="1"/>
          </p:cNvSpPr>
          <p:nvPr>
            <p:ph idx="1"/>
          </p:nvPr>
        </p:nvSpPr>
        <p:spPr>
          <a:xfrm>
            <a:off x="1080000" y="2759076"/>
            <a:ext cx="4460874" cy="3009899"/>
          </a:xfrm>
        </p:spPr>
        <p:txBody>
          <a:bodyPr>
            <a:normAutofit/>
          </a:bodyPr>
          <a:lstStyle/>
          <a:p>
            <a:r>
              <a:rPr lang="en-US" dirty="0"/>
              <a:t>The restitution coefficient (e) is defined as the ratio of the final velocity to the initial velocity between two objects after their collision.</a:t>
            </a:r>
          </a:p>
          <a:p>
            <a:endParaRPr lang="en-US" dirty="0"/>
          </a:p>
          <a:p>
            <a:pPr marL="0" indent="0">
              <a:buNone/>
            </a:pPr>
            <a:endParaRPr lang="en-US" dirty="0"/>
          </a:p>
        </p:txBody>
      </p:sp>
      <p:pic>
        <p:nvPicPr>
          <p:cNvPr id="1028" name="Picture 4" descr="Can the coefficient of restitution be greater than one? - Quora">
            <a:extLst>
              <a:ext uri="{FF2B5EF4-FFF2-40B4-BE49-F238E27FC236}">
                <a16:creationId xmlns:a16="http://schemas.microsoft.com/office/drawing/2014/main" id="{CF43ACCA-DEC7-896F-849F-711A4A5F1B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96" r="-2" b="18265"/>
          <a:stretch/>
        </p:blipFill>
        <p:spPr bwMode="auto">
          <a:xfrm>
            <a:off x="6654212" y="540033"/>
            <a:ext cx="4996800" cy="28908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29BE9D2-2F21-C3B6-B250-4528884BE6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183" b="6122"/>
          <a:stretch/>
        </p:blipFill>
        <p:spPr bwMode="auto">
          <a:xfrm>
            <a:off x="6654212" y="3427200"/>
            <a:ext cx="4996800" cy="28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68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7DA63-688B-EF23-7484-9E031895FD16}"/>
              </a:ext>
            </a:extLst>
          </p:cNvPr>
          <p:cNvSpPr>
            <a:spLocks noGrp="1"/>
          </p:cNvSpPr>
          <p:nvPr>
            <p:ph type="title"/>
          </p:nvPr>
        </p:nvSpPr>
        <p:spPr>
          <a:xfrm>
            <a:off x="1079500" y="878890"/>
            <a:ext cx="10026650" cy="655637"/>
          </a:xfrm>
        </p:spPr>
        <p:txBody>
          <a:bodyPr>
            <a:normAutofit fontScale="90000"/>
          </a:bodyPr>
          <a:lstStyle/>
          <a:p>
            <a:r>
              <a:rPr lang="en-US" dirty="0"/>
              <a:t>What factors influence the restitution coefficient?</a:t>
            </a:r>
          </a:p>
        </p:txBody>
      </p:sp>
      <p:sp>
        <p:nvSpPr>
          <p:cNvPr id="3" name="Content Placeholder 2">
            <a:extLst>
              <a:ext uri="{FF2B5EF4-FFF2-40B4-BE49-F238E27FC236}">
                <a16:creationId xmlns:a16="http://schemas.microsoft.com/office/drawing/2014/main" id="{C0760B70-91A8-2E0A-47DE-A6C36EEE4D2E}"/>
              </a:ext>
            </a:extLst>
          </p:cNvPr>
          <p:cNvSpPr>
            <a:spLocks noGrp="1"/>
          </p:cNvSpPr>
          <p:nvPr>
            <p:ph idx="1"/>
          </p:nvPr>
        </p:nvSpPr>
        <p:spPr/>
        <p:txBody>
          <a:bodyPr>
            <a:normAutofit/>
          </a:bodyPr>
          <a:lstStyle/>
          <a:p>
            <a:r>
              <a:rPr lang="en-US" dirty="0"/>
              <a:t>The material of the two objects involved in the collision</a:t>
            </a:r>
            <a:br>
              <a:rPr lang="en-US" dirty="0"/>
            </a:br>
            <a:r>
              <a:rPr lang="en-US" dirty="0"/>
              <a:t> (ex: a rubber ball would have a lower e compared to a heavy metal ball if dropped on the same surface)</a:t>
            </a:r>
          </a:p>
          <a:p>
            <a:r>
              <a:rPr lang="en-US" dirty="0"/>
              <a:t>The shape of the two objects involved in the collision</a:t>
            </a:r>
            <a:br>
              <a:rPr lang="en-US" dirty="0"/>
            </a:br>
            <a:r>
              <a:rPr lang="en-US" dirty="0"/>
              <a:t>(ex: If dropped on the same surface, a ball (spherical shape) would lose less velocity compared to a cube of the same material)</a:t>
            </a:r>
          </a:p>
          <a:p>
            <a:r>
              <a:rPr lang="en-US" dirty="0"/>
              <a:t>Angle? (Will address this later in this presentation!)</a:t>
            </a:r>
          </a:p>
          <a:p>
            <a:pPr marL="0" indent="0">
              <a:buNone/>
            </a:pPr>
            <a:endParaRPr lang="en-US" dirty="0"/>
          </a:p>
          <a:p>
            <a:pPr marL="0" indent="0">
              <a:buNone/>
            </a:pPr>
            <a:r>
              <a:rPr lang="en-US" dirty="0"/>
              <a:t> </a:t>
            </a:r>
          </a:p>
          <a:p>
            <a:endParaRPr lang="en-US" dirty="0"/>
          </a:p>
        </p:txBody>
      </p:sp>
    </p:spTree>
    <p:extLst>
      <p:ext uri="{BB962C8B-B14F-4D97-AF65-F5344CB8AC3E}">
        <p14:creationId xmlns:p14="http://schemas.microsoft.com/office/powerpoint/2010/main" val="1325019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61" name="Rectangle 206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9B9288-B477-27F6-8FDD-5DAD6D6C0024}"/>
              </a:ext>
            </a:extLst>
          </p:cNvPr>
          <p:cNvSpPr>
            <a:spLocks noGrp="1"/>
          </p:cNvSpPr>
          <p:nvPr>
            <p:ph type="title"/>
          </p:nvPr>
        </p:nvSpPr>
        <p:spPr>
          <a:xfrm>
            <a:off x="1080000" y="540032"/>
            <a:ext cx="4426782" cy="1331605"/>
          </a:xfrm>
        </p:spPr>
        <p:txBody>
          <a:bodyPr vert="horz" lIns="0" tIns="0" rIns="0" bIns="0" rtlCol="0" anchor="b" anchorCtr="0">
            <a:normAutofit/>
          </a:bodyPr>
          <a:lstStyle/>
          <a:p>
            <a:pPr algn="ctr"/>
            <a:r>
              <a:rPr lang="en-US" dirty="0"/>
              <a:t>History</a:t>
            </a:r>
            <a:endParaRPr lang="en-US"/>
          </a:p>
        </p:txBody>
      </p:sp>
      <p:cxnSp>
        <p:nvCxnSpPr>
          <p:cNvPr id="2063" name="Straight Connector 206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A71F652-33EF-F31B-8AA0-95AD12E8D725}"/>
              </a:ext>
            </a:extLst>
          </p:cNvPr>
          <p:cNvSpPr>
            <a:spLocks noGrp="1"/>
          </p:cNvSpPr>
          <p:nvPr>
            <p:ph sz="half" idx="1"/>
          </p:nvPr>
        </p:nvSpPr>
        <p:spPr>
          <a:xfrm>
            <a:off x="1080000" y="2759076"/>
            <a:ext cx="4460874" cy="3009899"/>
          </a:xfrm>
        </p:spPr>
        <p:txBody>
          <a:bodyPr vert="horz" lIns="0" tIns="0" rIns="0" bIns="0" rtlCol="0" anchor="t" anchorCtr="0">
            <a:normAutofit/>
          </a:bodyPr>
          <a:lstStyle/>
          <a:p>
            <a:pPr>
              <a:lnSpc>
                <a:spcPct val="115000"/>
              </a:lnSpc>
            </a:pPr>
            <a:r>
              <a:rPr lang="en-US" sz="1600"/>
              <a:t>In 1687, Sir Isaac Newton studied collisions and formulated a theory that is now known as Newton’s Law of Restitution.</a:t>
            </a:r>
          </a:p>
          <a:p>
            <a:pPr>
              <a:lnSpc>
                <a:spcPct val="115000"/>
              </a:lnSpc>
            </a:pPr>
            <a:r>
              <a:rPr lang="en-US" sz="1600"/>
              <a:t>Many scientists such as August Toepler, Albert A. Michelson, and John Clerk Maxwell expanded on his findings to apply to different areas such as electrostatics, molecular collisions, and to determine the restitution coefficient values of various materials</a:t>
            </a:r>
          </a:p>
        </p:txBody>
      </p:sp>
      <p:pic>
        <p:nvPicPr>
          <p:cNvPr id="2050" name="Picture 2" descr="Isaac Newton - Wikipedia">
            <a:extLst>
              <a:ext uri="{FF2B5EF4-FFF2-40B4-BE49-F238E27FC236}">
                <a16:creationId xmlns:a16="http://schemas.microsoft.com/office/drawing/2014/main" id="{D32CC19E-409A-66A2-1EEC-5FC2D65C5BBC}"/>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r="-4" b="3960"/>
          <a:stretch/>
        </p:blipFill>
        <p:spPr bwMode="auto">
          <a:xfrm>
            <a:off x="6654212" y="540033"/>
            <a:ext cx="2498400" cy="2890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iography of August Toepler (Topler) | nitum">
            <a:extLst>
              <a:ext uri="{FF2B5EF4-FFF2-40B4-BE49-F238E27FC236}">
                <a16:creationId xmlns:a16="http://schemas.microsoft.com/office/drawing/2014/main" id="{673F09DF-279E-70DC-E7E1-0CC74ACA6D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35" b="17790"/>
          <a:stretch/>
        </p:blipFill>
        <p:spPr bwMode="auto">
          <a:xfrm>
            <a:off x="6654212" y="3427200"/>
            <a:ext cx="2498400" cy="2890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lbert A. Michelson - Wikipedia">
            <a:extLst>
              <a:ext uri="{FF2B5EF4-FFF2-40B4-BE49-F238E27FC236}">
                <a16:creationId xmlns:a16="http://schemas.microsoft.com/office/drawing/2014/main" id="{94185E63-8E31-3FE9-FB33-11BF364B4C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 b="17556"/>
          <a:stretch/>
        </p:blipFill>
        <p:spPr bwMode="auto">
          <a:xfrm>
            <a:off x="9152612" y="540032"/>
            <a:ext cx="2498400" cy="2890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James Clerk Maxwell - Wikipedia">
            <a:extLst>
              <a:ext uri="{FF2B5EF4-FFF2-40B4-BE49-F238E27FC236}">
                <a16:creationId xmlns:a16="http://schemas.microsoft.com/office/drawing/2014/main" id="{5E679A28-DBCD-1D27-C503-FCC87F098EF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 b="8298"/>
          <a:stretch/>
        </p:blipFill>
        <p:spPr bwMode="auto">
          <a:xfrm>
            <a:off x="9152612" y="3427200"/>
            <a:ext cx="2498400" cy="28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633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17D8-E631-89C8-1BCF-0355E79DF4EE}"/>
              </a:ext>
            </a:extLst>
          </p:cNvPr>
          <p:cNvSpPr>
            <a:spLocks noGrp="1"/>
          </p:cNvSpPr>
          <p:nvPr>
            <p:ph type="title"/>
          </p:nvPr>
        </p:nvSpPr>
        <p:spPr/>
        <p:txBody>
          <a:bodyPr>
            <a:normAutofit fontScale="90000"/>
          </a:bodyPr>
          <a:lstStyle/>
          <a:p>
            <a:r>
              <a:rPr lang="en-US" dirty="0"/>
              <a:t>Purpose and objectives of the experiment</a:t>
            </a:r>
          </a:p>
        </p:txBody>
      </p:sp>
      <p:sp>
        <p:nvSpPr>
          <p:cNvPr id="3" name="Content Placeholder 2">
            <a:extLst>
              <a:ext uri="{FF2B5EF4-FFF2-40B4-BE49-F238E27FC236}">
                <a16:creationId xmlns:a16="http://schemas.microsoft.com/office/drawing/2014/main" id="{1971B0D3-48BC-9060-0598-21988B1CCE6D}"/>
              </a:ext>
            </a:extLst>
          </p:cNvPr>
          <p:cNvSpPr>
            <a:spLocks noGrp="1"/>
          </p:cNvSpPr>
          <p:nvPr>
            <p:ph idx="1"/>
          </p:nvPr>
        </p:nvSpPr>
        <p:spPr/>
        <p:txBody>
          <a:bodyPr/>
          <a:lstStyle/>
          <a:p>
            <a:r>
              <a:rPr lang="en-US" dirty="0"/>
              <a:t>Determine the restitution coefficient  of a plastic ball falling and bouncing on a stationary poplar wooden plank</a:t>
            </a:r>
          </a:p>
          <a:p>
            <a:r>
              <a:rPr lang="en-US" dirty="0"/>
              <a:t>Determine  if the angle at which the plank is set up affects the restitution coefficient</a:t>
            </a:r>
          </a:p>
          <a:p>
            <a:r>
              <a:rPr lang="en-US" dirty="0"/>
              <a:t>Determine whether the height at which you drop the plastic ball onto an angled wooden plank affects the angle at which the ball bounces off the plank.</a:t>
            </a:r>
            <a:br>
              <a:rPr lang="en-US" dirty="0"/>
            </a:br>
            <a:endParaRPr lang="en-US" dirty="0"/>
          </a:p>
          <a:p>
            <a:r>
              <a:rPr lang="en-US" dirty="0"/>
              <a:t>Experiment is split into two parts:</a:t>
            </a:r>
            <a:br>
              <a:rPr lang="en-US" dirty="0"/>
            </a:br>
            <a:r>
              <a:rPr lang="en-US" dirty="0"/>
              <a:t>1</a:t>
            </a:r>
            <a:r>
              <a:rPr lang="en-US" baseline="30000" dirty="0"/>
              <a:t>st</a:t>
            </a:r>
            <a:r>
              <a:rPr lang="en-US" dirty="0"/>
              <a:t> part: Flat wooden plank</a:t>
            </a:r>
            <a:br>
              <a:rPr lang="en-US" dirty="0"/>
            </a:br>
            <a:r>
              <a:rPr lang="en-US" dirty="0"/>
              <a:t>2</a:t>
            </a:r>
            <a:r>
              <a:rPr lang="en-US" baseline="30000" dirty="0"/>
              <a:t>nd</a:t>
            </a:r>
            <a:r>
              <a:rPr lang="en-US" dirty="0"/>
              <a:t> part: Angled wooden plank</a:t>
            </a:r>
          </a:p>
        </p:txBody>
      </p:sp>
    </p:spTree>
    <p:extLst>
      <p:ext uri="{BB962C8B-B14F-4D97-AF65-F5344CB8AC3E}">
        <p14:creationId xmlns:p14="http://schemas.microsoft.com/office/powerpoint/2010/main" val="3807882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B781-C145-EBEC-1D0C-E66D2B81A682}"/>
              </a:ext>
            </a:extLst>
          </p:cNvPr>
          <p:cNvSpPr>
            <a:spLocks noGrp="1"/>
          </p:cNvSpPr>
          <p:nvPr>
            <p:ph type="title"/>
          </p:nvPr>
        </p:nvSpPr>
        <p:spPr/>
        <p:txBody>
          <a:bodyPr/>
          <a:lstStyle/>
          <a:p>
            <a:r>
              <a:rPr lang="en-US" dirty="0"/>
              <a:t>Equations</a:t>
            </a:r>
          </a:p>
        </p:txBody>
      </p:sp>
      <p:sp>
        <p:nvSpPr>
          <p:cNvPr id="3" name="Content Placeholder 2">
            <a:extLst>
              <a:ext uri="{FF2B5EF4-FFF2-40B4-BE49-F238E27FC236}">
                <a16:creationId xmlns:a16="http://schemas.microsoft.com/office/drawing/2014/main" id="{9C8DD73F-A3A7-F869-CE4B-330C03A4811F}"/>
              </a:ext>
            </a:extLst>
          </p:cNvPr>
          <p:cNvSpPr>
            <a:spLocks noGrp="1"/>
          </p:cNvSpPr>
          <p:nvPr>
            <p:ph idx="1"/>
          </p:nvPr>
        </p:nvSpPr>
        <p:spPr/>
        <p:txBody>
          <a:bodyPr/>
          <a:lstStyle/>
          <a:p>
            <a:r>
              <a:rPr lang="en-US" dirty="0"/>
              <a:t>Restitution coefficient for flat surface collisions: e = </a:t>
            </a:r>
            <a:r>
              <a:rPr lang="en-US" dirty="0" err="1"/>
              <a:t>vf</a:t>
            </a:r>
            <a:r>
              <a:rPr lang="en-US" dirty="0"/>
              <a:t>/vi</a:t>
            </a:r>
          </a:p>
          <a:p>
            <a:r>
              <a:rPr lang="en-US" dirty="0"/>
              <a:t>Velocity after ball collides with surface: </a:t>
            </a:r>
            <a:r>
              <a:rPr lang="en-US" dirty="0" err="1"/>
              <a:t>vf</a:t>
            </a:r>
            <a:r>
              <a:rPr lang="en-US" dirty="0"/>
              <a:t>=√(2hf*g) </a:t>
            </a:r>
          </a:p>
          <a:p>
            <a:r>
              <a:rPr lang="en-US" dirty="0"/>
              <a:t>Velocity before the ball collides with surface: vi=√(2hi*g) </a:t>
            </a:r>
            <a:br>
              <a:rPr lang="en-US" dirty="0"/>
            </a:br>
            <a:endParaRPr lang="en-US" dirty="0"/>
          </a:p>
          <a:p>
            <a:r>
              <a:rPr lang="en-US" dirty="0"/>
              <a:t>Restitution coefficient for angled surface collisions: </a:t>
            </a:r>
            <a:r>
              <a:rPr lang="it-IT" dirty="0"/>
              <a:t>e = (tan⁡(θi))/(tan⁡(θf))</a:t>
            </a:r>
          </a:p>
          <a:p>
            <a:r>
              <a:rPr lang="it-IT" dirty="0"/>
              <a:t>Percent Error: 100%*|(Experimental-Theoritical)/Theoritical| </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73152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1572-4461-0CF8-4B32-6D55D2D9DA81}"/>
              </a:ext>
            </a:extLst>
          </p:cNvPr>
          <p:cNvSpPr>
            <a:spLocks noGrp="1"/>
          </p:cNvSpPr>
          <p:nvPr>
            <p:ph type="title"/>
          </p:nvPr>
        </p:nvSpPr>
        <p:spPr/>
        <p:txBody>
          <a:bodyPr/>
          <a:lstStyle/>
          <a:p>
            <a:r>
              <a:rPr lang="en-US" dirty="0"/>
              <a:t>First part: flat wooden plank</a:t>
            </a:r>
          </a:p>
        </p:txBody>
      </p:sp>
      <p:sp>
        <p:nvSpPr>
          <p:cNvPr id="3" name="Content Placeholder 2">
            <a:extLst>
              <a:ext uri="{FF2B5EF4-FFF2-40B4-BE49-F238E27FC236}">
                <a16:creationId xmlns:a16="http://schemas.microsoft.com/office/drawing/2014/main" id="{6D050563-028B-D84A-35DD-DF19B090B88F}"/>
              </a:ext>
            </a:extLst>
          </p:cNvPr>
          <p:cNvSpPr>
            <a:spLocks noGrp="1"/>
          </p:cNvSpPr>
          <p:nvPr>
            <p:ph sz="half" idx="1"/>
          </p:nvPr>
        </p:nvSpPr>
        <p:spPr/>
        <p:txBody>
          <a:bodyPr>
            <a:normAutofit fontScale="92500" lnSpcReduction="10000"/>
          </a:bodyPr>
          <a:lstStyle/>
          <a:p>
            <a:r>
              <a:rPr lang="en-US" dirty="0"/>
              <a:t>Ball is dropped from 10 different heights (hi) of 0.1, 0.14, 0.18, 0.22, 0.26, 0.30, 0.34, 0.38, 0.42, and 0.46m on flat wooden plank</a:t>
            </a:r>
          </a:p>
          <a:p>
            <a:r>
              <a:rPr lang="en-US" dirty="0"/>
              <a:t>Set meter stick on the wooden plank, use tape to make sure the meter stick stays perfectly vertical</a:t>
            </a:r>
          </a:p>
          <a:p>
            <a:r>
              <a:rPr lang="en-US" dirty="0"/>
              <a:t>Use </a:t>
            </a:r>
            <a:r>
              <a:rPr lang="en-US" dirty="0" err="1"/>
              <a:t>slo-mo</a:t>
            </a:r>
            <a:r>
              <a:rPr lang="en-US" dirty="0"/>
              <a:t> feature on phone video camera to record the maximum height at which the ball reaches after bouncing once (hf) </a:t>
            </a:r>
          </a:p>
        </p:txBody>
      </p:sp>
      <p:sp>
        <p:nvSpPr>
          <p:cNvPr id="4" name="Content Placeholder 3">
            <a:extLst>
              <a:ext uri="{FF2B5EF4-FFF2-40B4-BE49-F238E27FC236}">
                <a16:creationId xmlns:a16="http://schemas.microsoft.com/office/drawing/2014/main" id="{CC3FE11B-580F-9064-7D26-6F83C5D71129}"/>
              </a:ext>
            </a:extLst>
          </p:cNvPr>
          <p:cNvSpPr>
            <a:spLocks noGrp="1"/>
          </p:cNvSpPr>
          <p:nvPr>
            <p:ph sz="half" idx="2"/>
          </p:nvPr>
        </p:nvSpPr>
        <p:spPr/>
        <p:txBody>
          <a:bodyPr>
            <a:normAutofit fontScale="92500" lnSpcReduction="10000"/>
          </a:bodyPr>
          <a:lstStyle/>
          <a:p>
            <a:r>
              <a:rPr lang="en-US" dirty="0"/>
              <a:t>Computer simulation of this part of the experiment: </a:t>
            </a:r>
            <a:r>
              <a:rPr lang="en-US" dirty="0">
                <a:hlinkClick r:id="rId2"/>
              </a:rPr>
              <a:t>https://trinket.io/glowscript/02d0f25fa2</a:t>
            </a:r>
            <a:r>
              <a:rPr lang="en-US" dirty="0"/>
              <a:t>. </a:t>
            </a:r>
          </a:p>
        </p:txBody>
      </p:sp>
      <p:pic>
        <p:nvPicPr>
          <p:cNvPr id="5" name="Picture 4" descr="A diagram of a diagram of a graph&#10;&#10;Description automatically generated with medium confidence">
            <a:extLst>
              <a:ext uri="{FF2B5EF4-FFF2-40B4-BE49-F238E27FC236}">
                <a16:creationId xmlns:a16="http://schemas.microsoft.com/office/drawing/2014/main" id="{65D53A31-4D00-B569-CAFE-F861E739E6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91362" y="2890253"/>
            <a:ext cx="4289425" cy="2413000"/>
          </a:xfrm>
          <a:prstGeom prst="rect">
            <a:avLst/>
          </a:prstGeom>
        </p:spPr>
      </p:pic>
    </p:spTree>
    <p:extLst>
      <p:ext uri="{BB962C8B-B14F-4D97-AF65-F5344CB8AC3E}">
        <p14:creationId xmlns:p14="http://schemas.microsoft.com/office/powerpoint/2010/main" val="1619234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1C87-0806-DD03-2090-93C51C253AEC}"/>
              </a:ext>
            </a:extLst>
          </p:cNvPr>
          <p:cNvSpPr>
            <a:spLocks noGrp="1"/>
          </p:cNvSpPr>
          <p:nvPr>
            <p:ph type="title"/>
          </p:nvPr>
        </p:nvSpPr>
        <p:spPr/>
        <p:txBody>
          <a:bodyPr/>
          <a:lstStyle/>
          <a:p>
            <a:r>
              <a:rPr lang="en-US" dirty="0"/>
              <a:t>Second part: Angled Wooden Plank</a:t>
            </a:r>
          </a:p>
        </p:txBody>
      </p:sp>
      <p:sp>
        <p:nvSpPr>
          <p:cNvPr id="3" name="Content Placeholder 2">
            <a:extLst>
              <a:ext uri="{FF2B5EF4-FFF2-40B4-BE49-F238E27FC236}">
                <a16:creationId xmlns:a16="http://schemas.microsoft.com/office/drawing/2014/main" id="{1250B5C0-7FDD-37F5-1855-D7F53781A152}"/>
              </a:ext>
            </a:extLst>
          </p:cNvPr>
          <p:cNvSpPr>
            <a:spLocks noGrp="1"/>
          </p:cNvSpPr>
          <p:nvPr>
            <p:ph sz="half" idx="1"/>
          </p:nvPr>
        </p:nvSpPr>
        <p:spPr/>
        <p:txBody>
          <a:bodyPr>
            <a:normAutofit fontScale="92500" lnSpcReduction="10000"/>
          </a:bodyPr>
          <a:lstStyle/>
          <a:p>
            <a:r>
              <a:rPr lang="en-US" dirty="0"/>
              <a:t>Ball is dropped from 10 different heights (hi), same heights as first part, at 10 different wooden plank angles (</a:t>
            </a:r>
            <a:r>
              <a:rPr lang="el-GR" dirty="0"/>
              <a:t>θ</a:t>
            </a:r>
            <a:r>
              <a:rPr lang="en-US" dirty="0" err="1"/>
              <a:t>i</a:t>
            </a:r>
            <a:r>
              <a:rPr lang="en-US" dirty="0"/>
              <a:t>)</a:t>
            </a:r>
          </a:p>
          <a:p>
            <a:r>
              <a:rPr lang="en-US" dirty="0"/>
              <a:t>Sketch angles on white poster board going from 0-180 degrees on protractor, set wooden plank along the poster board</a:t>
            </a:r>
          </a:p>
          <a:p>
            <a:r>
              <a:rPr lang="en-US" dirty="0"/>
              <a:t>Use </a:t>
            </a:r>
            <a:r>
              <a:rPr lang="en-US" dirty="0" err="1"/>
              <a:t>slo-mo</a:t>
            </a:r>
            <a:r>
              <a:rPr lang="en-US" dirty="0"/>
              <a:t> feature in phone video camera to record the ball falling and measure the angle at which the ball bounces off the board.</a:t>
            </a:r>
          </a:p>
        </p:txBody>
      </p:sp>
      <p:sp>
        <p:nvSpPr>
          <p:cNvPr id="4" name="Content Placeholder 3">
            <a:extLst>
              <a:ext uri="{FF2B5EF4-FFF2-40B4-BE49-F238E27FC236}">
                <a16:creationId xmlns:a16="http://schemas.microsoft.com/office/drawing/2014/main" id="{E5546993-CF49-13CE-8AD3-B2ABF0E987E5}"/>
              </a:ext>
            </a:extLst>
          </p:cNvPr>
          <p:cNvSpPr>
            <a:spLocks noGrp="1"/>
          </p:cNvSpPr>
          <p:nvPr>
            <p:ph sz="half" idx="2"/>
          </p:nvPr>
        </p:nvSpPr>
        <p:spPr/>
        <p:txBody>
          <a:bodyPr>
            <a:normAutofit fontScale="92500" lnSpcReduction="10000"/>
          </a:bodyPr>
          <a:lstStyle/>
          <a:p>
            <a:r>
              <a:rPr lang="en-US" dirty="0"/>
              <a:t>Computer simulation for this part of the experiment: </a:t>
            </a:r>
            <a:r>
              <a:rPr lang="en-US" dirty="0">
                <a:hlinkClick r:id="rId2"/>
              </a:rPr>
              <a:t>https://trinket.io/glowscript/1f45f16e8f</a:t>
            </a:r>
            <a:r>
              <a:rPr lang="en-US" dirty="0"/>
              <a:t> </a:t>
            </a:r>
          </a:p>
        </p:txBody>
      </p:sp>
      <p:pic>
        <p:nvPicPr>
          <p:cNvPr id="6" name="Picture 5" descr="A diagram of a ball&#10;&#10;Description automatically generated">
            <a:extLst>
              <a:ext uri="{FF2B5EF4-FFF2-40B4-BE49-F238E27FC236}">
                <a16:creationId xmlns:a16="http://schemas.microsoft.com/office/drawing/2014/main" id="{AC6660ED-5E2C-5827-20E9-12B40A3E44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6000" y="3252788"/>
            <a:ext cx="4473134" cy="2516187"/>
          </a:xfrm>
          <a:prstGeom prst="rect">
            <a:avLst/>
          </a:prstGeom>
        </p:spPr>
      </p:pic>
    </p:spTree>
    <p:extLst>
      <p:ext uri="{BB962C8B-B14F-4D97-AF65-F5344CB8AC3E}">
        <p14:creationId xmlns:p14="http://schemas.microsoft.com/office/powerpoint/2010/main" val="1447501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9EF5E3-E364-636F-F042-0BE1852A6F67}"/>
              </a:ext>
            </a:extLst>
          </p:cNvPr>
          <p:cNvSpPr>
            <a:spLocks noGrp="1"/>
          </p:cNvSpPr>
          <p:nvPr>
            <p:ph type="title"/>
          </p:nvPr>
        </p:nvSpPr>
        <p:spPr>
          <a:xfrm>
            <a:off x="1080000" y="540000"/>
            <a:ext cx="4426782" cy="1331637"/>
          </a:xfrm>
        </p:spPr>
        <p:txBody>
          <a:bodyPr anchor="b">
            <a:normAutofit/>
          </a:bodyPr>
          <a:lstStyle/>
          <a:p>
            <a:pPr algn="ctr"/>
            <a:r>
              <a:rPr lang="en-US" dirty="0"/>
              <a:t>Tables and graphs for first part</a:t>
            </a:r>
          </a:p>
        </p:txBody>
      </p:sp>
      <p:sp>
        <p:nvSpPr>
          <p:cNvPr id="30" name="Content Placeholder 13">
            <a:extLst>
              <a:ext uri="{FF2B5EF4-FFF2-40B4-BE49-F238E27FC236}">
                <a16:creationId xmlns:a16="http://schemas.microsoft.com/office/drawing/2014/main" id="{2C0D7C8B-3330-A323-F812-9EEAFF834459}"/>
              </a:ext>
            </a:extLst>
          </p:cNvPr>
          <p:cNvSpPr>
            <a:spLocks noGrp="1"/>
          </p:cNvSpPr>
          <p:nvPr>
            <p:ph idx="1"/>
          </p:nvPr>
        </p:nvSpPr>
        <p:spPr>
          <a:xfrm>
            <a:off x="1079999" y="2759076"/>
            <a:ext cx="4604921" cy="3413124"/>
          </a:xfrm>
        </p:spPr>
        <p:txBody>
          <a:bodyPr>
            <a:normAutofit fontScale="62500" lnSpcReduction="20000"/>
          </a:bodyPr>
          <a:lstStyle/>
          <a:p>
            <a:r>
              <a:rPr lang="en-US" dirty="0"/>
              <a:t>Table 1: Recorded initial and final heights as well as the calculated restitution coefficient, theoretical final height, % error (between actual and theoretical final heights), average restitution coefficient , and standard deviation of all restitution coefficient values.</a:t>
            </a:r>
          </a:p>
          <a:p>
            <a:r>
              <a:rPr lang="en-US" dirty="0"/>
              <a:t>Graph1: Final Height vs Initial Height, with an increase of initial height at which the ball is dropped at, comes with an increase of final height that the ball reaches after bouncing once.</a:t>
            </a:r>
          </a:p>
          <a:p>
            <a:r>
              <a:rPr lang="en-US" dirty="0"/>
              <a:t>Table 2: Table for recorded initial height, and calculated initial velocity, and final velocity values</a:t>
            </a:r>
          </a:p>
          <a:p>
            <a:r>
              <a:rPr lang="en-US" dirty="0"/>
              <a:t>Graph 2: Restitution Coefficient vs Initial Height, the initial height at which you drop the ball does not influence then restitution coefficient</a:t>
            </a:r>
          </a:p>
        </p:txBody>
      </p:sp>
      <p:sp>
        <p:nvSpPr>
          <p:cNvPr id="31" name="Rectangle 30">
            <a:extLst>
              <a:ext uri="{FF2B5EF4-FFF2-40B4-BE49-F238E27FC236}">
                <a16:creationId xmlns:a16="http://schemas.microsoft.com/office/drawing/2014/main" id="{C12478B3-BDC4-4698-948E-A96AF854E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802"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7" name="Picture 6">
            <a:extLst>
              <a:ext uri="{FF2B5EF4-FFF2-40B4-BE49-F238E27FC236}">
                <a16:creationId xmlns:a16="http://schemas.microsoft.com/office/drawing/2014/main" id="{775BA755-BBCA-6413-F344-2DF162468805}"/>
              </a:ext>
            </a:extLst>
          </p:cNvPr>
          <p:cNvPicPr>
            <a:picLocks noChangeAspect="1"/>
          </p:cNvPicPr>
          <p:nvPr/>
        </p:nvPicPr>
        <p:blipFill>
          <a:blip r:embed="rId2"/>
          <a:stretch>
            <a:fillRect/>
          </a:stretch>
        </p:blipFill>
        <p:spPr>
          <a:xfrm>
            <a:off x="10456735" y="295749"/>
            <a:ext cx="1537630" cy="1746000"/>
          </a:xfrm>
          <a:prstGeom prst="rect">
            <a:avLst/>
          </a:prstGeom>
        </p:spPr>
      </p:pic>
      <p:cxnSp>
        <p:nvCxnSpPr>
          <p:cNvPr id="32" name="Straight Connector 3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139C58D-F021-5F65-9BE2-25EDDB2173EA}"/>
              </a:ext>
            </a:extLst>
          </p:cNvPr>
          <p:cNvPicPr>
            <a:picLocks noChangeAspect="1"/>
          </p:cNvPicPr>
          <p:nvPr/>
        </p:nvPicPr>
        <p:blipFill>
          <a:blip r:embed="rId3"/>
          <a:stretch>
            <a:fillRect/>
          </a:stretch>
        </p:blipFill>
        <p:spPr>
          <a:xfrm>
            <a:off x="7552419" y="4304461"/>
            <a:ext cx="3452316" cy="2062705"/>
          </a:xfrm>
          <a:prstGeom prst="rect">
            <a:avLst/>
          </a:prstGeom>
        </p:spPr>
      </p:pic>
      <p:pic>
        <p:nvPicPr>
          <p:cNvPr id="5" name="Content Placeholder 4">
            <a:extLst>
              <a:ext uri="{FF2B5EF4-FFF2-40B4-BE49-F238E27FC236}">
                <a16:creationId xmlns:a16="http://schemas.microsoft.com/office/drawing/2014/main" id="{23F2A3E8-0D14-D31D-A9BB-214A496028E5}"/>
              </a:ext>
            </a:extLst>
          </p:cNvPr>
          <p:cNvPicPr>
            <a:picLocks noChangeAspect="1"/>
          </p:cNvPicPr>
          <p:nvPr/>
        </p:nvPicPr>
        <p:blipFill>
          <a:blip r:embed="rId4"/>
          <a:stretch>
            <a:fillRect/>
          </a:stretch>
        </p:blipFill>
        <p:spPr>
          <a:xfrm>
            <a:off x="6937286" y="310702"/>
            <a:ext cx="3321814" cy="1655238"/>
          </a:xfrm>
          <a:prstGeom prst="rect">
            <a:avLst/>
          </a:prstGeom>
        </p:spPr>
      </p:pic>
      <p:pic>
        <p:nvPicPr>
          <p:cNvPr id="12" name="Picture 11">
            <a:extLst>
              <a:ext uri="{FF2B5EF4-FFF2-40B4-BE49-F238E27FC236}">
                <a16:creationId xmlns:a16="http://schemas.microsoft.com/office/drawing/2014/main" id="{923B2008-E40D-6A1D-2FC1-AD6EC2515087}"/>
              </a:ext>
            </a:extLst>
          </p:cNvPr>
          <p:cNvPicPr>
            <a:picLocks noChangeAspect="1"/>
          </p:cNvPicPr>
          <p:nvPr/>
        </p:nvPicPr>
        <p:blipFill>
          <a:blip r:embed="rId5"/>
          <a:stretch>
            <a:fillRect/>
          </a:stretch>
        </p:blipFill>
        <p:spPr>
          <a:xfrm>
            <a:off x="7580015" y="2117557"/>
            <a:ext cx="3416356" cy="2062706"/>
          </a:xfrm>
          <a:prstGeom prst="rect">
            <a:avLst/>
          </a:prstGeom>
        </p:spPr>
      </p:pic>
    </p:spTree>
    <p:extLst>
      <p:ext uri="{BB962C8B-B14F-4D97-AF65-F5344CB8AC3E}">
        <p14:creationId xmlns:p14="http://schemas.microsoft.com/office/powerpoint/2010/main" val="1687381826"/>
      </p:ext>
    </p:extLst>
  </p:cSld>
  <p:clrMapOvr>
    <a:masterClrMapping/>
  </p:clrMapOvr>
</p:sld>
</file>

<file path=ppt/theme/theme1.xml><?xml version="1.0" encoding="utf-8"?>
<a:theme xmlns:a="http://schemas.openxmlformats.org/drawingml/2006/main" name="Leaf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1ED2A5A0703CF4AA5DDD7C88BBED2FE" ma:contentTypeVersion="7" ma:contentTypeDescription="Create a new document." ma:contentTypeScope="" ma:versionID="2c8dd27ed8a83a888a718f9fc0e52c3a">
  <xsd:schema xmlns:xsd="http://www.w3.org/2001/XMLSchema" xmlns:xs="http://www.w3.org/2001/XMLSchema" xmlns:p="http://schemas.microsoft.com/office/2006/metadata/properties" xmlns:ns3="f525e944-3284-49dc-ac28-c747e2af9333" xmlns:ns4="b8979764-16f8-4e0c-82f0-968fb165672b" targetNamespace="http://schemas.microsoft.com/office/2006/metadata/properties" ma:root="true" ma:fieldsID="7aa8091f0a8ec9a3d222ffacc46965c7" ns3:_="" ns4:_="">
    <xsd:import namespace="f525e944-3284-49dc-ac28-c747e2af9333"/>
    <xsd:import namespace="b8979764-16f8-4e0c-82f0-968fb165672b"/>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25e944-3284-49dc-ac28-c747e2af93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8979764-16f8-4e0c-82f0-968fb165672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f525e944-3284-49dc-ac28-c747e2af9333" xsi:nil="true"/>
  </documentManagement>
</p:properties>
</file>

<file path=customXml/itemProps1.xml><?xml version="1.0" encoding="utf-8"?>
<ds:datastoreItem xmlns:ds="http://schemas.openxmlformats.org/officeDocument/2006/customXml" ds:itemID="{2DCA3469-504B-4B4A-A660-3FD8E7E9FAEC}">
  <ds:schemaRefs>
    <ds:schemaRef ds:uri="http://schemas.microsoft.com/sharepoint/v3/contenttype/forms"/>
  </ds:schemaRefs>
</ds:datastoreItem>
</file>

<file path=customXml/itemProps2.xml><?xml version="1.0" encoding="utf-8"?>
<ds:datastoreItem xmlns:ds="http://schemas.openxmlformats.org/officeDocument/2006/customXml" ds:itemID="{A123D9CD-B064-4404-9598-755C7EFA3C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25e944-3284-49dc-ac28-c747e2af9333"/>
    <ds:schemaRef ds:uri="b8979764-16f8-4e0c-82f0-968fb16567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23B8C-0875-468F-AEC6-96B1215C8961}">
  <ds:schemaRefs>
    <ds:schemaRef ds:uri="http://schemas.microsoft.com/office/2006/documentManagement/types"/>
    <ds:schemaRef ds:uri="http://purl.org/dc/elements/1.1/"/>
    <ds:schemaRef ds:uri="http://schemas.microsoft.com/office/infopath/2007/PartnerControls"/>
    <ds:schemaRef ds:uri="http://purl.org/dc/terms/"/>
    <ds:schemaRef ds:uri="http://schemas.microsoft.com/office/2006/metadata/properties"/>
    <ds:schemaRef ds:uri="http://purl.org/dc/dcmitype/"/>
    <ds:schemaRef ds:uri="f525e944-3284-49dc-ac28-c747e2af9333"/>
    <ds:schemaRef ds:uri="http://schemas.openxmlformats.org/package/2006/metadata/core-properties"/>
    <ds:schemaRef ds:uri="b8979764-16f8-4e0c-82f0-968fb165672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132</TotalTime>
  <Words>1240</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Avenir Next LT Pro Light</vt:lpstr>
      <vt:lpstr>Rockwell Nova Light</vt:lpstr>
      <vt:lpstr>Wingdings</vt:lpstr>
      <vt:lpstr>LeafVTI</vt:lpstr>
      <vt:lpstr>Restitution Coefficient</vt:lpstr>
      <vt:lpstr>WHAT IS RESTITUTION COEFFICIENT?</vt:lpstr>
      <vt:lpstr>What factors influence the restitution coefficient?</vt:lpstr>
      <vt:lpstr>History</vt:lpstr>
      <vt:lpstr>Purpose and objectives of the experiment</vt:lpstr>
      <vt:lpstr>Equations</vt:lpstr>
      <vt:lpstr>First part: flat wooden plank</vt:lpstr>
      <vt:lpstr>Second part: Angled Wooden Plank</vt:lpstr>
      <vt:lpstr>Tables and graphs for first part</vt:lpstr>
      <vt:lpstr>Tables and graphs for second part</vt:lpstr>
      <vt:lpstr>Overall findings</vt:lpstr>
      <vt:lpstr>Concluding Statements</vt:lpstr>
      <vt:lpstr>Questions?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Restitution Coefficient</dc:title>
  <dc:creator>Adam Vasquez</dc:creator>
  <cp:lastModifiedBy>Adam Vasquez</cp:lastModifiedBy>
  <cp:revision>2</cp:revision>
  <dcterms:created xsi:type="dcterms:W3CDTF">2023-12-08T03:47:57Z</dcterms:created>
  <dcterms:modified xsi:type="dcterms:W3CDTF">2023-12-08T06:01:49Z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0x010100F1ED2A5A0703CF4AA5DDD7C88BBED2FE</vt:lpwstr>
  </property>
</Properties>
</file>