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1pPr>
    <a:lvl2pPr marL="0" marR="0" indent="3429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2pPr>
    <a:lvl3pPr marL="0" marR="0" indent="6858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3pPr>
    <a:lvl4pPr marL="0" marR="0" indent="10287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4pPr>
    <a:lvl5pPr marL="0" marR="0" indent="13716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5pPr>
    <a:lvl6pPr marL="0" marR="0" indent="17145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6pPr>
    <a:lvl7pPr marL="0" marR="0" indent="20574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7pPr>
    <a:lvl8pPr marL="0" marR="0" indent="24003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8pPr>
    <a:lvl9pPr marL="0" marR="0" indent="274320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ill Sans Light"/>
          <a:ea typeface="Gill Sans Light"/>
          <a:cs typeface="Gill Sans Light"/>
        </a:font>
        <a:srgbClr val="4D6266"/>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980707"/>
          </a:solidFill>
        </a:fill>
      </a:tcStyle>
    </a:firstCol>
    <a:la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lastRow>
    <a:fir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firstRow>
  </a:tblStyle>
  <a:tblStyle styleId="{C7B018BB-80A7-4F77-B60F-C8B233D01FF8}" styleName="">
    <a:tblBg/>
    <a:wholeTbl>
      <a:tcTxStyle b="off" i="off">
        <a:font>
          <a:latin typeface="Gill Sans Light"/>
          <a:ea typeface="Gill Sans Light"/>
          <a:cs typeface="Gill Sans Light"/>
        </a:font>
        <a:srgbClr val="4D6266"/>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firstCol>
    <a:la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980707"/>
          </a:solidFill>
        </a:fill>
      </a:tcStyle>
    </a:lastRow>
    <a:fir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980707"/>
          </a:solidFill>
        </a:fill>
      </a:tcStyle>
    </a:firstRow>
  </a:tblStyle>
  <a:tblStyle styleId="{EEE7283C-3CF3-47DC-8721-378D4A62B228}" styleName="">
    <a:tblBg/>
    <a:wholeTbl>
      <a:tcTxStyle b="off" i="off">
        <a:font>
          <a:latin typeface="Gill Sans Light"/>
          <a:ea typeface="Gill Sans Light"/>
          <a:cs typeface="Gill Sans Light"/>
        </a:font>
        <a:srgbClr val="4D6266"/>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custDash>
                <a:ds d="100000" sp="200000"/>
              </a:custDash>
              <a:miter lim="400000"/>
            </a:ln>
          </a:top>
          <a:bottom>
            <a:ln w="12700" cap="flat">
              <a:solidFill>
                <a:schemeClr val="accent6">
                  <a:hueOff val="-7707479"/>
                  <a:satOff val="-15472"/>
                  <a:lumOff val="28507"/>
                </a:schemeClr>
              </a:solidFill>
              <a:custDash>
                <a:ds d="100000" sp="200000"/>
              </a:custDash>
              <a:miter lim="400000"/>
            </a:ln>
          </a:bottom>
          <a:insideH>
            <a:ln w="12700" cap="flat">
              <a:solidFill>
                <a:schemeClr val="accent6">
                  <a:hueOff val="-7707479"/>
                  <a:satOff val="-15472"/>
                  <a:lumOff val="28507"/>
                </a:schemeClr>
              </a:solidFill>
              <a:custDash>
                <a:ds d="100000" sp="200000"/>
              </a:custDash>
              <a:miter lim="400000"/>
            </a:ln>
          </a:insideH>
          <a:insideV>
            <a:ln w="12700" cap="flat">
              <a:noFill/>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chemeClr val="accent6"/>
              </a:solidFill>
              <a:prstDash val="solid"/>
              <a:miter lim="400000"/>
            </a:ln>
          </a:insideV>
        </a:tcBdr>
        <a:fill>
          <a:solidFill>
            <a:schemeClr val="accent6">
              <a:satOff val="1146"/>
              <a:lumOff val="-14152"/>
            </a:schemeClr>
          </a:solidFill>
        </a:fill>
      </a:tcStyle>
    </a:firstCol>
    <a:lastRow>
      <a:tcTxStyle b="off" i="off">
        <a:font>
          <a:latin typeface="Gill Sans Light"/>
          <a:ea typeface="Gill Sans Light"/>
          <a:cs typeface="Gill Sans Light"/>
        </a:font>
        <a:srgbClr val="FFFFFF"/>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satOff val="1146"/>
                  <a:lumOff val="-14152"/>
                </a:schemeClr>
              </a:solidFill>
              <a:prstDash val="solid"/>
              <a:miter lim="400000"/>
            </a:ln>
          </a:insideH>
          <a:insideV>
            <a:ln w="12700" cap="flat">
              <a:noFill/>
              <a:miter lim="400000"/>
            </a:ln>
          </a:insideV>
        </a:tcBdr>
        <a:fill>
          <a:solidFill>
            <a:schemeClr val="accent6"/>
          </a:solidFill>
        </a:fill>
      </a:tcStyle>
    </a:lastRow>
    <a:firstRow>
      <a:tcTxStyle b="off" i="off">
        <a:font>
          <a:latin typeface="Gill Sans Light"/>
          <a:ea typeface="Gill Sans Light"/>
          <a:cs typeface="Gill Sans Light"/>
        </a:font>
        <a:srgbClr val="FFFFFF"/>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satOff val="1146"/>
                  <a:lumOff val="-14152"/>
                </a:schemeClr>
              </a:solidFill>
              <a:prstDash val="solid"/>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Gill Sans Light"/>
          <a:ea typeface="Gill Sans Light"/>
          <a:cs typeface="Gill Sans Light"/>
        </a:font>
        <a:srgbClr val="4D6266"/>
      </a:tcTxStyle>
      <a:tcStyle>
        <a:tcBdr>
          <a:left>
            <a:ln w="12700" cap="flat">
              <a:solidFill>
                <a:schemeClr val="accent6">
                  <a:hueOff val="-7707479"/>
                  <a:satOff val="-15472"/>
                  <a:lumOff val="28507"/>
                </a:schemeClr>
              </a:solidFill>
              <a:custDash>
                <a:ds d="100000" sp="200000"/>
              </a:custDash>
              <a:miter lim="400000"/>
            </a:ln>
          </a:left>
          <a:right>
            <a:ln w="12700" cap="flat">
              <a:solidFill>
                <a:schemeClr val="accent6">
                  <a:hueOff val="-7707479"/>
                  <a:satOff val="-15472"/>
                  <a:lumOff val="28507"/>
                </a:schemeClr>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12700" cap="flat">
              <a:solidFill>
                <a:schemeClr val="accent6">
                  <a:hueOff val="-7707479"/>
                  <a:satOff val="-15472"/>
                  <a:lumOff val="28507"/>
                </a:schemeClr>
              </a:solidFill>
              <a:custDash>
                <a:ds d="100000" sp="200000"/>
              </a:custDash>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chemeClr val="accent6">
                  <a:hueOff val="-7707479"/>
                  <a:satOff val="-15472"/>
                  <a:lumOff val="28507"/>
                </a:schemeClr>
              </a:solidFill>
              <a:custDash>
                <a:ds d="100000" sp="200000"/>
              </a:custDash>
              <a:miter lim="400000"/>
            </a:ln>
          </a:insideV>
        </a:tcBdr>
        <a:fill>
          <a:solidFill>
            <a:srgbClr val="6D7472"/>
          </a:solidFill>
        </a:fill>
      </a:tcStyle>
    </a:firstCol>
    <a:lastRow>
      <a:tcTxStyle b="off" i="off">
        <a:font>
          <a:latin typeface="Gill Sans Light"/>
          <a:ea typeface="Gill Sans Light"/>
          <a:cs typeface="Gill Sans Light"/>
        </a:font>
        <a:srgbClr val="484D4B"/>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custDash>
                <a:ds d="100000" sp="200000"/>
              </a:custDash>
              <a:miter lim="400000"/>
            </a:ln>
          </a:insideH>
          <a:insideV>
            <a:ln w="12700" cap="flat">
              <a:noFill/>
              <a:miter lim="400000"/>
            </a:ln>
          </a:insideV>
        </a:tcBdr>
        <a:fill>
          <a:solidFill>
            <a:srgbClr val="DFDFDF"/>
          </a:solidFill>
        </a:fill>
      </a:tcStyle>
    </a:lastRow>
    <a:firstRow>
      <a:tcTxStyle b="off" i="off">
        <a:font>
          <a:latin typeface="Gill Sans Light"/>
          <a:ea typeface="Gill Sans Light"/>
          <a:cs typeface="Gill Sans Light"/>
        </a:font>
        <a:srgbClr val="FFFFFF"/>
      </a:tcTxStyle>
      <a:tcStyle>
        <a:tcBdr>
          <a:left>
            <a:ln w="12700" cap="flat">
              <a:noFill/>
              <a:miter lim="400000"/>
            </a:ln>
          </a:left>
          <a:right>
            <a:ln w="12700" cap="flat">
              <a:noFill/>
              <a:miter lim="400000"/>
            </a:ln>
          </a:right>
          <a:top>
            <a:ln w="12700" cap="flat">
              <a:solidFill>
                <a:schemeClr val="accent6">
                  <a:hueOff val="-7707479"/>
                  <a:satOff val="-15472"/>
                  <a:lumOff val="28507"/>
                </a:schemeClr>
              </a:solidFill>
              <a:prstDash val="solid"/>
              <a:miter lim="400000"/>
            </a:ln>
          </a:top>
          <a:bottom>
            <a:ln w="12700" cap="flat">
              <a:noFill/>
              <a:miter lim="400000"/>
            </a:ln>
          </a:bottom>
          <a:insideH>
            <a:ln w="12700" cap="flat">
              <a:solidFill>
                <a:schemeClr val="accent6">
                  <a:hueOff val="-7707479"/>
                  <a:satOff val="-15472"/>
                  <a:lumOff val="28507"/>
                </a:schemeClr>
              </a:solidFill>
              <a:custDash>
                <a:ds d="100000" sp="200000"/>
              </a:custDash>
              <a:miter lim="400000"/>
            </a:ln>
          </a:insideH>
          <a:insideV>
            <a:ln w="12700" cap="flat">
              <a:noFill/>
              <a:miter lim="400000"/>
            </a:ln>
          </a:insideV>
        </a:tcBdr>
        <a:fill>
          <a:solidFill>
            <a:srgbClr val="484D4B"/>
          </a:solidFill>
        </a:fill>
      </a:tcStyle>
    </a:firstRow>
  </a:tblStyle>
  <a:tblStyle styleId="{33BA23B1-9221-436E-865A-0063620EA4FD}" styleName="">
    <a:tblBg/>
    <a:wholeTbl>
      <a:tcTxStyle b="off" i="off">
        <a:font>
          <a:latin typeface="Gill Sans Light"/>
          <a:ea typeface="Gill Sans Light"/>
          <a:cs typeface="Gill Sans Light"/>
        </a:font>
        <a:srgbClr val="484D4B"/>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noFill/>
        </a:fill>
      </a:tcStyle>
    </a:wholeTbl>
    <a:band2H>
      <a:tcTxStyle/>
      <a:tcStyle>
        <a:tcBdr/>
        <a:fill>
          <a:solidFill>
            <a:srgbClr val="E6E6E6"/>
          </a:solidFill>
        </a:fill>
      </a:tcStyle>
    </a:band2H>
    <a:firstCol>
      <a:tcTxStyle b="off" i="off">
        <a:font>
          <a:latin typeface="Gill Sans Light"/>
          <a:ea typeface="Gill Sans Light"/>
          <a:cs typeface="Gill Sans Light"/>
        </a:font>
        <a:srgbClr val="484D4B"/>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DFDFDF"/>
          </a:solidFill>
        </a:fill>
      </a:tcStyle>
    </a:firstCol>
    <a:lastRow>
      <a:tcTxStyle b="off" i="off">
        <a:font>
          <a:latin typeface="Gill Sans Light"/>
          <a:ea typeface="Gill Sans Light"/>
          <a:cs typeface="Gill Sans Light"/>
        </a:font>
        <a:srgbClr val="484D4B"/>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C1C1C1"/>
          </a:solidFill>
        </a:fill>
      </a:tcStyle>
    </a:lastRow>
    <a:firstRow>
      <a:tcTxStyle b="off" i="off">
        <a:font>
          <a:latin typeface="Gill Sans Light"/>
          <a:ea typeface="Gill Sans Light"/>
          <a:cs typeface="Gill Sans Light"/>
        </a:font>
        <a:srgbClr val="484D4B"/>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C1C1C1"/>
          </a:solidFill>
        </a:fill>
      </a:tcStyle>
    </a:firstRow>
  </a:tblStyle>
  <a:tblStyle styleId="{2708684C-4D16-4618-839F-0558EEFCDFE6}" styleName="">
    <a:tblBg/>
    <a:wholeTbl>
      <a:tcTxStyle b="off" i="off">
        <a:font>
          <a:latin typeface="Gill Sans Light"/>
          <a:ea typeface="Gill Sans Light"/>
          <a:cs typeface="Gill Sans Light"/>
        </a:font>
        <a:srgbClr val="000000"/>
      </a:tcTxStyle>
      <a:tcStyle>
        <a:tcBdr>
          <a:left>
            <a:ln w="12700" cap="flat">
              <a:solidFill>
                <a:srgbClr val="484D4B"/>
              </a:solidFill>
              <a:custDash>
                <a:ds d="100000" sp="200000"/>
              </a:custDash>
              <a:miter lim="400000"/>
            </a:ln>
          </a:left>
          <a:right>
            <a:ln w="12700" cap="flat">
              <a:solidFill>
                <a:srgbClr val="484D4B"/>
              </a:solidFill>
              <a:custDash>
                <a:ds d="100000" sp="200000"/>
              </a:custDash>
              <a:miter lim="400000"/>
            </a:ln>
          </a:right>
          <a:top>
            <a:ln w="12700" cap="flat">
              <a:solidFill>
                <a:srgbClr val="484D4B"/>
              </a:solidFill>
              <a:custDash>
                <a:ds d="100000" sp="200000"/>
              </a:custDash>
              <a:miter lim="400000"/>
            </a:ln>
          </a:top>
          <a:bottom>
            <a:ln w="12700" cap="flat">
              <a:solidFill>
                <a:srgbClr val="484D4B"/>
              </a:solidFill>
              <a:custDash>
                <a:ds d="100000" sp="200000"/>
              </a:custDash>
              <a:miter lim="400000"/>
            </a:ln>
          </a:bottom>
          <a:insideH>
            <a:ln w="12700" cap="flat">
              <a:solidFill>
                <a:srgbClr val="484D4B"/>
              </a:solidFill>
              <a:custDash>
                <a:ds d="100000" sp="200000"/>
              </a:custDash>
              <a:miter lim="400000"/>
            </a:ln>
          </a:insideH>
          <a:insideV>
            <a:ln w="12700" cap="flat">
              <a:solidFill>
                <a:srgbClr val="484D4B"/>
              </a:solidFill>
              <a:custDash>
                <a:ds d="100000" sp="200000"/>
              </a:custDash>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000000"/>
      </a:tcTxStyle>
      <a:tcStyle>
        <a:tcBdr>
          <a:left>
            <a:ln w="12700" cap="flat">
              <a:noFill/>
              <a:miter lim="400000"/>
            </a:ln>
          </a:left>
          <a:right>
            <a:ln w="12700" cap="flat">
              <a:solidFill>
                <a:srgbClr val="484D4B"/>
              </a:solidFill>
              <a:prstDash val="solid"/>
              <a:miter lim="400000"/>
            </a:ln>
          </a:right>
          <a:top>
            <a:ln w="12700" cap="flat">
              <a:solidFill>
                <a:srgbClr val="484D4B"/>
              </a:solidFill>
              <a:custDash>
                <a:ds d="100000" sp="200000"/>
              </a:custDash>
              <a:miter lim="400000"/>
            </a:ln>
          </a:top>
          <a:bottom>
            <a:ln w="12700" cap="flat">
              <a:solidFill>
                <a:srgbClr val="484D4B"/>
              </a:solidFill>
              <a:custDash>
                <a:ds d="100000" sp="200000"/>
              </a:custDash>
              <a:miter lim="400000"/>
            </a:ln>
          </a:bottom>
          <a:insideH>
            <a:ln w="12700" cap="flat">
              <a:solidFill>
                <a:srgbClr val="484D4B"/>
              </a:solidFill>
              <a:custDash>
                <a:ds d="100000" sp="200000"/>
              </a:custDash>
              <a:miter lim="400000"/>
            </a:ln>
          </a:insideH>
          <a:insideV>
            <a:ln w="12700" cap="flat">
              <a:solidFill>
                <a:srgbClr val="484D4B"/>
              </a:solidFill>
              <a:custDash>
                <a:ds d="100000" sp="200000"/>
              </a:custDash>
              <a:miter lim="400000"/>
            </a:ln>
          </a:insideV>
        </a:tcBdr>
        <a:fill>
          <a:noFill/>
        </a:fill>
      </a:tcStyle>
    </a:firstCol>
    <a:lastRow>
      <a:tcTxStyle b="off" i="off">
        <a:font>
          <a:latin typeface="Gill Sans Light"/>
          <a:ea typeface="Gill Sans Light"/>
          <a:cs typeface="Gill Sans Light"/>
        </a:font>
        <a:srgbClr val="000000"/>
      </a:tcTxStyle>
      <a:tcStyle>
        <a:tcBdr>
          <a:left>
            <a:ln w="12700" cap="flat">
              <a:solidFill>
                <a:srgbClr val="484D4B"/>
              </a:solidFill>
              <a:custDash>
                <a:ds d="100000" sp="200000"/>
              </a:custDash>
              <a:miter lim="400000"/>
            </a:ln>
          </a:left>
          <a:right>
            <a:ln w="12700" cap="flat">
              <a:solidFill>
                <a:srgbClr val="484D4B"/>
              </a:solidFill>
              <a:custDash>
                <a:ds d="100000" sp="200000"/>
              </a:custDash>
              <a:miter lim="400000"/>
            </a:ln>
          </a:right>
          <a:top>
            <a:ln w="12700" cap="flat">
              <a:solidFill>
                <a:srgbClr val="484D4B"/>
              </a:solidFill>
              <a:prstDash val="solid"/>
              <a:miter lim="400000"/>
            </a:ln>
          </a:top>
          <a:bottom>
            <a:ln w="12700" cap="flat">
              <a:noFill/>
              <a:miter lim="400000"/>
            </a:ln>
          </a:bottom>
          <a:insideH>
            <a:ln w="12700" cap="flat">
              <a:solidFill>
                <a:srgbClr val="484D4B"/>
              </a:solidFill>
              <a:custDash>
                <a:ds d="100000" sp="200000"/>
              </a:custDash>
              <a:miter lim="400000"/>
            </a:ln>
          </a:insideH>
          <a:insideV>
            <a:ln w="12700" cap="flat">
              <a:solidFill>
                <a:srgbClr val="484D4B"/>
              </a:solidFill>
              <a:custDash>
                <a:ds d="100000" sp="200000"/>
              </a:custDash>
              <a:miter lim="400000"/>
            </a:ln>
          </a:insideV>
        </a:tcBdr>
        <a:fill>
          <a:noFill/>
        </a:fill>
      </a:tcStyle>
    </a:lastRow>
    <a:firstRow>
      <a:tcTxStyle b="off" i="off">
        <a:font>
          <a:latin typeface="Gill Sans Light"/>
          <a:ea typeface="Gill Sans Light"/>
          <a:cs typeface="Gill Sans Light"/>
        </a:font>
        <a:srgbClr val="000000"/>
      </a:tcTxStyle>
      <a:tcStyle>
        <a:tcBdr>
          <a:left>
            <a:ln w="12700" cap="flat">
              <a:solidFill>
                <a:srgbClr val="484D4B"/>
              </a:solidFill>
              <a:custDash>
                <a:ds d="100000" sp="200000"/>
              </a:custDash>
              <a:miter lim="400000"/>
            </a:ln>
          </a:left>
          <a:right>
            <a:ln w="12700" cap="flat">
              <a:solidFill>
                <a:srgbClr val="484D4B"/>
              </a:solidFill>
              <a:custDash>
                <a:ds d="100000" sp="200000"/>
              </a:custDash>
              <a:miter lim="400000"/>
            </a:ln>
          </a:right>
          <a:top>
            <a:ln w="12700" cap="flat">
              <a:noFill/>
              <a:miter lim="400000"/>
            </a:ln>
          </a:top>
          <a:bottom>
            <a:ln w="12700" cap="flat">
              <a:solidFill>
                <a:srgbClr val="484D4B"/>
              </a:solidFill>
              <a:prstDash val="solid"/>
              <a:miter lim="400000"/>
            </a:ln>
          </a:bottom>
          <a:insideH>
            <a:ln w="12700" cap="flat">
              <a:solidFill>
                <a:srgbClr val="484D4B"/>
              </a:solidFill>
              <a:custDash>
                <a:ds d="100000" sp="200000"/>
              </a:custDash>
              <a:miter lim="400000"/>
            </a:ln>
          </a:insideH>
          <a:insideV>
            <a:ln w="12700" cap="flat">
              <a:solidFill>
                <a:srgbClr val="484D4B"/>
              </a:solidFill>
              <a:custDash>
                <a:ds d="100000" sp="200000"/>
              </a:custDash>
              <a:miter lim="400000"/>
            </a:ln>
          </a:insideV>
        </a:tcBdr>
        <a:fill>
          <a:noFill/>
        </a:fill>
      </a:tcStyle>
    </a:firstRow>
  </a:tblStyle>
  <a:tblStyle styleId="{8F44A2F1-9E1F-4B54-A3A2-5F16C0AD49E2}" styleName="">
    <a:tblBg/>
    <a:wholeTbl>
      <a:tcTxStyle b="off" i="off">
        <a:font>
          <a:latin typeface="Gill Sans Light"/>
          <a:ea typeface="Gill Sans Light"/>
          <a:cs typeface="Gill Sans Light"/>
        </a:font>
        <a:srgbClr val="4D6266"/>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noFill/>
        </a:fill>
      </a:tcStyle>
    </a:wholeTbl>
    <a:band2H>
      <a:tcTxStyle/>
      <a:tcStyle>
        <a:tcBdr/>
        <a:fill>
          <a:solidFill>
            <a:srgbClr val="000000">
              <a:alpha val="5000"/>
            </a:srgbClr>
          </a:solidFill>
        </a:fill>
      </a:tcStyle>
    </a:band2H>
    <a:firstCol>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980707"/>
          </a:solidFill>
        </a:fill>
      </a:tcStyle>
    </a:firstCol>
    <a:la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lastRow>
    <a:firstRow>
      <a:tcTxStyle b="off" i="off">
        <a:font>
          <a:latin typeface="Gill Sans Light"/>
          <a:ea typeface="Gill Sans Light"/>
          <a:cs typeface="Gill Sans Light"/>
        </a:font>
        <a:srgbClr val="FFFFFF"/>
      </a:tcTxStyle>
      <a:tcStyle>
        <a:tcBdr>
          <a:left>
            <a:ln w="12700" cap="flat">
              <a:solidFill>
                <a:schemeClr val="accent6">
                  <a:hueOff val="-7707479"/>
                  <a:satOff val="-15472"/>
                  <a:lumOff val="28507"/>
                </a:schemeClr>
              </a:solidFill>
              <a:prstDash val="solid"/>
              <a:miter lim="400000"/>
            </a:ln>
          </a:left>
          <a:right>
            <a:ln w="12700" cap="flat">
              <a:solidFill>
                <a:schemeClr val="accent6">
                  <a:hueOff val="-7707479"/>
                  <a:satOff val="-15472"/>
                  <a:lumOff val="28507"/>
                </a:schemeClr>
              </a:solidFill>
              <a:prstDash val="solid"/>
              <a:miter lim="400000"/>
            </a:ln>
          </a:right>
          <a:top>
            <a:ln w="12700" cap="flat">
              <a:solidFill>
                <a:schemeClr val="accent6">
                  <a:hueOff val="-7707479"/>
                  <a:satOff val="-15472"/>
                  <a:lumOff val="28507"/>
                </a:schemeClr>
              </a:solidFill>
              <a:prstDash val="solid"/>
              <a:miter lim="400000"/>
            </a:ln>
          </a:top>
          <a:bottom>
            <a:ln w="12700" cap="flat">
              <a:solidFill>
                <a:schemeClr val="accent6">
                  <a:hueOff val="-7707479"/>
                  <a:satOff val="-15472"/>
                  <a:lumOff val="28507"/>
                </a:schemeClr>
              </a:solidFill>
              <a:prstDash val="solid"/>
              <a:miter lim="400000"/>
            </a:ln>
          </a:bottom>
          <a:insideH>
            <a:ln w="12700" cap="flat">
              <a:solidFill>
                <a:schemeClr val="accent6">
                  <a:hueOff val="-7707479"/>
                  <a:satOff val="-15472"/>
                  <a:lumOff val="28507"/>
                </a:schemeClr>
              </a:solidFill>
              <a:prstDash val="solid"/>
              <a:miter lim="400000"/>
            </a:ln>
          </a:insideH>
          <a:insideV>
            <a:ln w="12700" cap="flat">
              <a:solidFill>
                <a:schemeClr val="accent6">
                  <a:hueOff val="-7707479"/>
                  <a:satOff val="-15472"/>
                  <a:lumOff val="28507"/>
                </a:schemeClr>
              </a:solidFill>
              <a:prstDash val="solid"/>
              <a:miter lim="400000"/>
            </a:ln>
          </a:insideV>
        </a:tcBdr>
        <a:fill>
          <a:solidFill>
            <a:srgbClr val="6D747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p:restoredTop sz="94608"/>
  </p:normalViewPr>
  <p:slideViewPr>
    <p:cSldViewPr snapToGrid="0" snapToObjects="1">
      <p:cViewPr>
        <p:scale>
          <a:sx n="68" d="100"/>
          <a:sy n="68" d="100"/>
        </p:scale>
        <p:origin x="1072"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xfrm>
            <a:off x="1143000" y="685800"/>
            <a:ext cx="4572000" cy="3429000"/>
          </a:xfrm>
          <a:prstGeom prst="rect">
            <a:avLst/>
          </a:prstGeom>
        </p:spPr>
        <p:txBody>
          <a:bodyPr/>
          <a:lstStyle/>
          <a:p>
            <a:endParaRPr/>
          </a:p>
        </p:txBody>
      </p:sp>
      <p:sp>
        <p:nvSpPr>
          <p:cNvPr id="94" name="Shape 9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pPr defTabSz="914400">
              <a:lnSpc>
                <a:spcPct val="0"/>
              </a:lnSpc>
              <a:defRPr sz="1800"/>
            </a:pPr>
            <a:r>
              <a:t>In this talk I will present some research I have been doing over the last four years on modeling fluids.</a:t>
            </a:r>
            <a:br/>
            <a:r>
              <a:t/>
            </a:r>
            <a:br/>
            <a:r>
              <a:t>Note about these notes: I have given this talk many times now, and each time I use different words sentences, forget stuff or ramble more than usual, etc. This is just one version. I just sat down and typed in the whole talk in one straight session (3 hours!), usually the talk takes about one hour including the demos. The grammar is probably bad and there are probably typos, but hey it’s a talk not a paper.</a:t>
            </a:r>
            <a:b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pPr defTabSz="914400">
              <a:lnSpc>
                <a:spcPct val="0"/>
              </a:lnSpc>
              <a:defRPr sz="1800"/>
            </a:pPr>
            <a:r>
              <a:t>The first time says that the density should follow the velocity field. This makes sense since if I blow on smoke smoke it will naturally follow the direction of the wind field.</a:t>
            </a:r>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pPr defTabSz="914400">
              <a:lnSpc>
                <a:spcPct val="0"/>
              </a:lnSpc>
              <a:defRPr sz="1800"/>
            </a:pPr>
            <a:r>
              <a:t>The second term says that the density may diffuse at a rate kappa.</a:t>
            </a: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pPr defTabSz="914400">
              <a:lnSpc>
                <a:spcPct val="0"/>
              </a:lnSpc>
              <a:defRPr sz="1800"/>
            </a:pPr>
            <a:r>
              <a:t>And finally the last term says that the density should increase due to external source. As I said before these sources are provided by the user through a suitable user interface.</a:t>
            </a:r>
            <a:b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prstGeom prst="rect">
            <a:avLst/>
          </a:prstGeom>
        </p:spPr>
        <p:txBody>
          <a:bodyPr/>
          <a:lstStyle/>
          <a:p>
            <a:endParaRPr/>
          </a:p>
        </p:txBody>
      </p:sp>
      <p:sp>
        <p:nvSpPr>
          <p:cNvPr id="221" name="Shape 221"/>
          <p:cNvSpPr>
            <a:spLocks noGrp="1"/>
          </p:cNvSpPr>
          <p:nvPr>
            <p:ph type="body" sz="quarter" idx="1"/>
          </p:nvPr>
        </p:nvSpPr>
        <p:spPr>
          <a:prstGeom prst="rect">
            <a:avLst/>
          </a:prstGeom>
        </p:spPr>
        <p:txBody>
          <a:bodyPr/>
          <a:lstStyle/>
          <a:p>
            <a:pPr defTabSz="914400">
              <a:lnSpc>
                <a:spcPct val="0"/>
              </a:lnSpc>
              <a:defRPr sz="1800"/>
            </a:pPr>
            <a:r>
              <a:t>Ok so how do we solve these equations. Well first we discretize the entire space into identical voxels with the density defined at the center of each voxel. In this talk I will present the 2D case just so everything is easier to visualize. However, nothing I say will be restricted to 2D. Everything I say can be easily extended to 3D by adding another index and or another for loop.</a:t>
            </a: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Shape 443"/>
          <p:cNvSpPr>
            <a:spLocks noGrp="1" noRot="1" noChangeAspect="1"/>
          </p:cNvSpPr>
          <p:nvPr>
            <p:ph type="sldImg"/>
          </p:nvPr>
        </p:nvSpPr>
        <p:spPr>
          <a:prstGeom prst="rect">
            <a:avLst/>
          </a:prstGeom>
        </p:spPr>
        <p:txBody>
          <a:bodyPr/>
          <a:lstStyle/>
          <a:p>
            <a:endParaRPr/>
          </a:p>
        </p:txBody>
      </p:sp>
      <p:sp>
        <p:nvSpPr>
          <p:cNvPr id="444" name="Shape 444"/>
          <p:cNvSpPr>
            <a:spLocks noGrp="1"/>
          </p:cNvSpPr>
          <p:nvPr>
            <p:ph type="body" sz="quarter" idx="1"/>
          </p:nvPr>
        </p:nvSpPr>
        <p:spPr>
          <a:prstGeom prst="rect">
            <a:avLst/>
          </a:prstGeom>
        </p:spPr>
        <p:txBody>
          <a:bodyPr/>
          <a:lstStyle/>
          <a:p>
            <a:pPr defTabSz="914400">
              <a:lnSpc>
                <a:spcPct val="0"/>
              </a:lnSpc>
              <a:defRPr sz="1800"/>
            </a:pPr>
            <a:r>
              <a:t>The main structure of the solver follows that of the equation. We first start with an initial grid of densities which is typically empty. Then we update this grid in three steps. Each step correspond to one of the terms of the equation. First we add the sources to the grid. This is really easy. In my implementation the sources are provided by a grid. So all I have to do is multiply this grid by the time step and add them to the density grid. Let me know explain how to solve for the diffusion step.</a:t>
            </a: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Shape 455"/>
          <p:cNvSpPr>
            <a:spLocks noGrp="1" noRot="1" noChangeAspect="1"/>
          </p:cNvSpPr>
          <p:nvPr>
            <p:ph type="sldImg"/>
          </p:nvPr>
        </p:nvSpPr>
        <p:spPr>
          <a:prstGeom prst="rect">
            <a:avLst/>
          </a:prstGeom>
        </p:spPr>
        <p:txBody>
          <a:bodyPr/>
          <a:lstStyle/>
          <a:p>
            <a:endParaRPr/>
          </a:p>
        </p:txBody>
      </p:sp>
      <p:sp>
        <p:nvSpPr>
          <p:cNvPr id="456" name="Shape 456"/>
          <p:cNvSpPr>
            <a:spLocks noGrp="1"/>
          </p:cNvSpPr>
          <p:nvPr>
            <p:ph type="body" sz="quarter" idx="1"/>
          </p:nvPr>
        </p:nvSpPr>
        <p:spPr>
          <a:prstGeom prst="rect">
            <a:avLst/>
          </a:prstGeom>
        </p:spPr>
        <p:txBody>
          <a:bodyPr/>
          <a:lstStyle/>
          <a:p>
            <a:pPr defTabSz="914400">
              <a:lnSpc>
                <a:spcPct val="0"/>
              </a:lnSpc>
              <a:defRPr sz="1800"/>
            </a:pPr>
            <a:r>
              <a:t>In this step we want to account for the effects of diffusion. This is shown in this slide. On the left is the density grid before diffusion and on the right after diffusion.</a:t>
            </a:r>
            <a:b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Shape 485"/>
          <p:cNvSpPr>
            <a:spLocks noGrp="1" noRot="1" noChangeAspect="1"/>
          </p:cNvSpPr>
          <p:nvPr>
            <p:ph type="sldImg"/>
          </p:nvPr>
        </p:nvSpPr>
        <p:spPr>
          <a:prstGeom prst="rect">
            <a:avLst/>
          </a:prstGeom>
        </p:spPr>
        <p:txBody>
          <a:bodyPr/>
          <a:lstStyle/>
          <a:p>
            <a:endParaRPr/>
          </a:p>
        </p:txBody>
      </p:sp>
      <p:sp>
        <p:nvSpPr>
          <p:cNvPr id="486" name="Shape 486"/>
          <p:cNvSpPr>
            <a:spLocks noGrp="1"/>
          </p:cNvSpPr>
          <p:nvPr>
            <p:ph type="body" sz="quarter" idx="1"/>
          </p:nvPr>
        </p:nvSpPr>
        <p:spPr>
          <a:prstGeom prst="rect">
            <a:avLst/>
          </a:prstGeom>
        </p:spPr>
        <p:txBody>
          <a:bodyPr/>
          <a:lstStyle/>
          <a:p>
            <a:pPr defTabSz="914400">
              <a:lnSpc>
                <a:spcPct val="0"/>
              </a:lnSpc>
              <a:defRPr sz="1800"/>
            </a:pPr>
            <a:r>
              <a:t>The basic idea is to look at the exchange of density between immediate neighbors only. They are highlighted here in yellow for the cell in the center.</a:t>
            </a:r>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Shape 508"/>
          <p:cNvSpPr>
            <a:spLocks noGrp="1" noRot="1" noChangeAspect="1"/>
          </p:cNvSpPr>
          <p:nvPr>
            <p:ph type="sldImg"/>
          </p:nvPr>
        </p:nvSpPr>
        <p:spPr>
          <a:prstGeom prst="rect">
            <a:avLst/>
          </a:prstGeom>
        </p:spPr>
        <p:txBody>
          <a:bodyPr/>
          <a:lstStyle/>
          <a:p>
            <a:endParaRPr/>
          </a:p>
        </p:txBody>
      </p:sp>
      <p:sp>
        <p:nvSpPr>
          <p:cNvPr id="509" name="Shape 509"/>
          <p:cNvSpPr>
            <a:spLocks noGrp="1"/>
          </p:cNvSpPr>
          <p:nvPr>
            <p:ph type="body" sz="quarter" idx="1"/>
          </p:nvPr>
        </p:nvSpPr>
        <p:spPr>
          <a:prstGeom prst="rect">
            <a:avLst/>
          </a:prstGeom>
        </p:spPr>
        <p:txBody>
          <a:bodyPr/>
          <a:lstStyle/>
          <a:p>
            <a:pPr defTabSz="914400">
              <a:lnSpc>
                <a:spcPct val="0"/>
              </a:lnSpc>
              <a:defRPr sz="1800"/>
            </a:pPr>
            <a:r>
              <a:t>We assume that density is exchange out and into the cell through the adjacent faces (edges in 2D).</a:t>
            </a:r>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Shape 523"/>
          <p:cNvSpPr>
            <a:spLocks noGrp="1" noRot="1" noChangeAspect="1"/>
          </p:cNvSpPr>
          <p:nvPr>
            <p:ph type="sldImg"/>
          </p:nvPr>
        </p:nvSpPr>
        <p:spPr>
          <a:prstGeom prst="rect">
            <a:avLst/>
          </a:prstGeom>
        </p:spPr>
        <p:txBody>
          <a:bodyPr/>
          <a:lstStyle/>
          <a:p>
            <a:endParaRPr/>
          </a:p>
        </p:txBody>
      </p:sp>
      <p:sp>
        <p:nvSpPr>
          <p:cNvPr id="524" name="Shape 524"/>
          <p:cNvSpPr>
            <a:spLocks noGrp="1"/>
          </p:cNvSpPr>
          <p:nvPr>
            <p:ph type="body" sz="quarter" idx="1"/>
          </p:nvPr>
        </p:nvSpPr>
        <p:spPr>
          <a:prstGeom prst="rect">
            <a:avLst/>
          </a:prstGeom>
        </p:spPr>
        <p:txBody>
          <a:bodyPr/>
          <a:lstStyle/>
          <a:p>
            <a:pPr defTabSz="914400">
              <a:lnSpc>
                <a:spcPct val="0"/>
              </a:lnSpc>
              <a:defRPr sz="1800"/>
            </a:pPr>
            <a:r>
              <a:t>For a single face (edge) the exchange is equal to the density of flux coming in minus the density flux coming out. This is simply the difference in densities multiplies by the time step, the diffusion rate kappa and divided by the grid spacing squared. So the flux is higher for large time steps, large diffusion rate or small grid spacings.</a:t>
            </a:r>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Shape 547"/>
          <p:cNvSpPr>
            <a:spLocks noGrp="1" noRot="1" noChangeAspect="1"/>
          </p:cNvSpPr>
          <p:nvPr>
            <p:ph type="sldImg"/>
          </p:nvPr>
        </p:nvSpPr>
        <p:spPr>
          <a:prstGeom prst="rect">
            <a:avLst/>
          </a:prstGeom>
        </p:spPr>
        <p:txBody>
          <a:bodyPr/>
          <a:lstStyle/>
          <a:p>
            <a:endParaRPr/>
          </a:p>
        </p:txBody>
      </p:sp>
      <p:sp>
        <p:nvSpPr>
          <p:cNvPr id="548" name="Shape 548"/>
          <p:cNvSpPr>
            <a:spLocks noGrp="1"/>
          </p:cNvSpPr>
          <p:nvPr>
            <p:ph type="body" sz="quarter" idx="1"/>
          </p:nvPr>
        </p:nvSpPr>
        <p:spPr>
          <a:prstGeom prst="rect">
            <a:avLst/>
          </a:prstGeom>
        </p:spPr>
        <p:txBody>
          <a:bodyPr/>
          <a:lstStyle/>
          <a:p>
            <a:pPr defTabSz="914400">
              <a:lnSpc>
                <a:spcPct val="0"/>
              </a:lnSpc>
              <a:defRPr sz="1800"/>
            </a:pPr>
            <a:r>
              <a:t>By summing up the fluxes for all the faces we end up with the following update rule. This is really easy to code simply add two for loops around this equation and you are done. Unfortunately it doesn’t work.</a:t>
            </a:r>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noRot="1" noChangeAspect="1"/>
          </p:cNvSpPr>
          <p:nvPr>
            <p:ph type="sldImg"/>
          </p:nvPr>
        </p:nvSpPr>
        <p:spPr>
          <a:prstGeom prst="rect">
            <a:avLst/>
          </a:prstGeom>
        </p:spPr>
        <p:txBody>
          <a:bodyPr/>
          <a:lstStyle/>
          <a:p>
            <a:endParaRPr/>
          </a:p>
        </p:txBody>
      </p:sp>
      <p:sp>
        <p:nvSpPr>
          <p:cNvPr id="104" name="Shape 104"/>
          <p:cNvSpPr>
            <a:spLocks noGrp="1"/>
          </p:cNvSpPr>
          <p:nvPr>
            <p:ph type="body" sz="quarter" idx="1"/>
          </p:nvPr>
        </p:nvSpPr>
        <p:spPr>
          <a:prstGeom prst="rect">
            <a:avLst/>
          </a:prstGeom>
        </p:spPr>
        <p:txBody>
          <a:bodyPr/>
          <a:lstStyle/>
          <a:p>
            <a:pPr defTabSz="914400">
              <a:lnSpc>
                <a:spcPct val="0"/>
              </a:lnSpc>
              <a:defRPr sz="1800"/>
            </a:pPr>
            <a:r>
              <a:t>The main goal in computer graphics is to have fluids that are both fast and look convincing. Ideally we want a user to be able to interact in real-time with a virtual fluid. In this manner effects can be orchestrated more rapidly. Real time performance is also important in games, for example. In addition I like solvers that aren’t too hard to code. Later in this talk I will show you that a version of my solver can be coded in roughly 60 lines of C code.</a:t>
            </a:r>
            <a:b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Shape 554"/>
          <p:cNvSpPr>
            <a:spLocks noGrp="1" noRot="1" noChangeAspect="1"/>
          </p:cNvSpPr>
          <p:nvPr>
            <p:ph type="sldImg"/>
          </p:nvPr>
        </p:nvSpPr>
        <p:spPr>
          <a:prstGeom prst="rect">
            <a:avLst/>
          </a:prstGeom>
        </p:spPr>
        <p:txBody>
          <a:bodyPr/>
          <a:lstStyle/>
          <a:p>
            <a:endParaRPr/>
          </a:p>
        </p:txBody>
      </p:sp>
      <p:sp>
        <p:nvSpPr>
          <p:cNvPr id="555" name="Shape 555"/>
          <p:cNvSpPr>
            <a:spLocks noGrp="1"/>
          </p:cNvSpPr>
          <p:nvPr>
            <p:ph type="body" sz="quarter" idx="1"/>
          </p:nvPr>
        </p:nvSpPr>
        <p:spPr>
          <a:prstGeom prst="rect">
            <a:avLst/>
          </a:prstGeom>
        </p:spPr>
        <p:txBody>
          <a:bodyPr/>
          <a:lstStyle/>
          <a:p>
            <a:pPr defTabSz="914400">
              <a:lnSpc>
                <a:spcPct val="0"/>
              </a:lnSpc>
              <a:defRPr sz="1800"/>
            </a:pPr>
            <a:r>
              <a:t>The reason it doesn’t work is that the it can become unstable when the diffusion rate is too high, time step too large or grid spacing too small. The problem is that this method breaks down when the density propagates further than just between neighbors.</a:t>
            </a:r>
            <a:b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Shape 566"/>
          <p:cNvSpPr>
            <a:spLocks noGrp="1" noRot="1" noChangeAspect="1"/>
          </p:cNvSpPr>
          <p:nvPr>
            <p:ph type="sldImg"/>
          </p:nvPr>
        </p:nvSpPr>
        <p:spPr>
          <a:prstGeom prst="rect">
            <a:avLst/>
          </a:prstGeom>
        </p:spPr>
        <p:txBody>
          <a:bodyPr/>
          <a:lstStyle/>
          <a:p>
            <a:endParaRPr/>
          </a:p>
        </p:txBody>
      </p:sp>
      <p:sp>
        <p:nvSpPr>
          <p:cNvPr id="567" name="Shape 567"/>
          <p:cNvSpPr>
            <a:spLocks noGrp="1"/>
          </p:cNvSpPr>
          <p:nvPr>
            <p:ph type="body" sz="quarter" idx="1"/>
          </p:nvPr>
        </p:nvSpPr>
        <p:spPr>
          <a:prstGeom prst="rect">
            <a:avLst/>
          </a:prstGeom>
        </p:spPr>
        <p:txBody>
          <a:bodyPr/>
          <a:lstStyle/>
          <a:p>
            <a:pPr defTabSz="914400">
              <a:lnSpc>
                <a:spcPct val="0"/>
              </a:lnSpc>
              <a:defRPr sz="1800"/>
            </a:pPr>
            <a:r>
              <a:t>So we have to consider an alternative. The alternative is to use implicit techniques. Intuitively we look for the densities which when diffuse backward in time give us the densities that we currently have. Implicit techniques always work this way by looking back in time.</a:t>
            </a:r>
            <a:b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hape 573"/>
          <p:cNvSpPr>
            <a:spLocks noGrp="1" noRot="1" noChangeAspect="1"/>
          </p:cNvSpPr>
          <p:nvPr>
            <p:ph type="sldImg"/>
          </p:nvPr>
        </p:nvSpPr>
        <p:spPr>
          <a:prstGeom prst="rect">
            <a:avLst/>
          </a:prstGeom>
        </p:spPr>
        <p:txBody>
          <a:bodyPr/>
          <a:lstStyle/>
          <a:p>
            <a:endParaRPr/>
          </a:p>
        </p:txBody>
      </p:sp>
      <p:sp>
        <p:nvSpPr>
          <p:cNvPr id="574" name="Shape 574"/>
          <p:cNvSpPr>
            <a:spLocks noGrp="1"/>
          </p:cNvSpPr>
          <p:nvPr>
            <p:ph type="body" sz="quarter" idx="1"/>
          </p:nvPr>
        </p:nvSpPr>
        <p:spPr>
          <a:prstGeom prst="rect">
            <a:avLst/>
          </a:prstGeom>
        </p:spPr>
        <p:txBody>
          <a:bodyPr/>
          <a:lstStyle/>
          <a:p>
            <a:pPr defTabSz="914400">
              <a:lnSpc>
                <a:spcPct val="0"/>
              </a:lnSpc>
              <a:defRPr sz="1800"/>
            </a:pPr>
            <a:r>
              <a:t>So now we can rewrite our update rule with the roles of Dn and Dn plus one exchanged and the time step reversed. The problem here is that all the terms on the left hand side are unknown. So we end up with a linear system that we have to solve. This seems like a crazy idea, the unstable solution is so simple and now we have to solve an entire system. Actually this isn’t all that bad. First the system is sparse and many fast solvers exist. Also in practice the cost of solving the system over a large time step is much more effective than taking many tiny steps with a cheap unstable solver.</a:t>
            </a:r>
            <a:b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Shape 579"/>
          <p:cNvSpPr>
            <a:spLocks noGrp="1" noRot="1" noChangeAspect="1"/>
          </p:cNvSpPr>
          <p:nvPr>
            <p:ph type="sldImg"/>
          </p:nvPr>
        </p:nvSpPr>
        <p:spPr>
          <a:prstGeom prst="rect">
            <a:avLst/>
          </a:prstGeom>
        </p:spPr>
        <p:txBody>
          <a:bodyPr/>
          <a:lstStyle/>
          <a:p>
            <a:endParaRPr/>
          </a:p>
        </p:txBody>
      </p:sp>
      <p:sp>
        <p:nvSpPr>
          <p:cNvPr id="580" name="Shape 580"/>
          <p:cNvSpPr>
            <a:spLocks noGrp="1"/>
          </p:cNvSpPr>
          <p:nvPr>
            <p:ph type="body" sz="quarter" idx="1"/>
          </p:nvPr>
        </p:nvSpPr>
        <p:spPr>
          <a:prstGeom prst="rect">
            <a:avLst/>
          </a:prstGeom>
        </p:spPr>
        <p:txBody>
          <a:bodyPr/>
          <a:lstStyle/>
          <a:p>
            <a:pPr defTabSz="914400">
              <a:lnSpc>
                <a:spcPct val="0"/>
              </a:lnSpc>
              <a:defRPr sz="1800"/>
            </a:pPr>
            <a:r>
              <a:t>So what kind of linear solvers are out there. The most naïve solver is to use Gaussian elimination. These solvers are only good for small or dense matrices. But they are available in many standard libraries and are useful to debug the solver code for small grids. The easiest solver to implement is simple relaxation such as Jacobi or Gauss-Seidel. The only problem is that they do not converge all that fast. I would start with this solver and later when the code is up and running switch to a more sophisticated technique such as the FFT based ones or the conjugate gradient. Both of these techniques converge much faster but are a little harder to implement. The FFT based techniques are really fast but only work when there are no internal boundaries, like an object in the fluid. These solvers are available in FISHPAK from netlib.org. It’s in Fortran but you can convert it to c using the f2c tool also available at netlib.org. When objects are present in the flow I recommend using the conjugate gradient technique. It is fairly easy to code. In fact you can find some nice C++ templates (which I converted to C code) from the IML++ library at NIST. Finally, multigrid solvers are theoretically optimal. Although they are order N, the constant is quite high. And unless you consider huge grids both FISHPAK and the conjugate gradient will work much faster. Also multigrid methods are a total pain to code. Especially when objects are present or you consider grid sizes which are not powers of two.</a:t>
            </a:r>
            <a:b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hape 802"/>
          <p:cNvSpPr>
            <a:spLocks noGrp="1" noRot="1" noChangeAspect="1"/>
          </p:cNvSpPr>
          <p:nvPr>
            <p:ph type="sldImg"/>
          </p:nvPr>
        </p:nvSpPr>
        <p:spPr>
          <a:prstGeom prst="rect">
            <a:avLst/>
          </a:prstGeom>
        </p:spPr>
        <p:txBody>
          <a:bodyPr/>
          <a:lstStyle/>
          <a:p>
            <a:endParaRPr/>
          </a:p>
        </p:txBody>
      </p:sp>
      <p:sp>
        <p:nvSpPr>
          <p:cNvPr id="803" name="Shape 803"/>
          <p:cNvSpPr>
            <a:spLocks noGrp="1"/>
          </p:cNvSpPr>
          <p:nvPr>
            <p:ph type="body" sz="quarter" idx="1"/>
          </p:nvPr>
        </p:nvSpPr>
        <p:spPr>
          <a:prstGeom prst="rect">
            <a:avLst/>
          </a:prstGeom>
        </p:spPr>
        <p:txBody>
          <a:bodyPr/>
          <a:lstStyle/>
          <a:p>
            <a:pPr defTabSz="914400">
              <a:lnSpc>
                <a:spcPct val="0"/>
              </a:lnSpc>
              <a:defRPr sz="1800"/>
            </a:pPr>
            <a:r>
              <a:t>So this takes care of the diffusion step. Let’s now turn to the last step in updating the density.</a:t>
            </a:r>
            <a:b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Shape 812"/>
          <p:cNvSpPr>
            <a:spLocks noGrp="1" noRot="1" noChangeAspect="1"/>
          </p:cNvSpPr>
          <p:nvPr>
            <p:ph type="sldImg"/>
          </p:nvPr>
        </p:nvSpPr>
        <p:spPr>
          <a:prstGeom prst="rect">
            <a:avLst/>
          </a:prstGeom>
        </p:spPr>
        <p:txBody>
          <a:bodyPr/>
          <a:lstStyle/>
          <a:p>
            <a:endParaRPr/>
          </a:p>
        </p:txBody>
      </p:sp>
      <p:sp>
        <p:nvSpPr>
          <p:cNvPr id="813" name="Shape 813"/>
          <p:cNvSpPr>
            <a:spLocks noGrp="1"/>
          </p:cNvSpPr>
          <p:nvPr>
            <p:ph type="body" sz="quarter" idx="1"/>
          </p:nvPr>
        </p:nvSpPr>
        <p:spPr>
          <a:prstGeom prst="rect">
            <a:avLst/>
          </a:prstGeom>
        </p:spPr>
        <p:txBody>
          <a:bodyPr/>
          <a:lstStyle/>
          <a:p>
            <a:pPr defTabSz="914400">
              <a:lnSpc>
                <a:spcPct val="0"/>
              </a:lnSpc>
              <a:defRPr sz="1800"/>
            </a:pPr>
            <a:r>
              <a:t>In this step we assume that the velocity is known. Over a time step we want to move the density along the velocity field.</a:t>
            </a:r>
            <a:b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Shape 840"/>
          <p:cNvSpPr>
            <a:spLocks noGrp="1" noRot="1" noChangeAspect="1"/>
          </p:cNvSpPr>
          <p:nvPr>
            <p:ph type="sldImg"/>
          </p:nvPr>
        </p:nvSpPr>
        <p:spPr>
          <a:prstGeom prst="rect">
            <a:avLst/>
          </a:prstGeom>
        </p:spPr>
        <p:txBody>
          <a:bodyPr/>
          <a:lstStyle/>
          <a:p>
            <a:endParaRPr/>
          </a:p>
        </p:txBody>
      </p:sp>
      <p:sp>
        <p:nvSpPr>
          <p:cNvPr id="841" name="Shape 841"/>
          <p:cNvSpPr>
            <a:spLocks noGrp="1"/>
          </p:cNvSpPr>
          <p:nvPr>
            <p:ph type="body" sz="quarter" idx="1"/>
          </p:nvPr>
        </p:nvSpPr>
        <p:spPr>
          <a:prstGeom prst="rect">
            <a:avLst/>
          </a:prstGeom>
        </p:spPr>
        <p:txBody>
          <a:bodyPr/>
          <a:lstStyle/>
          <a:p>
            <a:pPr defTabSz="914400">
              <a:lnSpc>
                <a:spcPct val="0"/>
              </a:lnSpc>
              <a:defRPr sz="1800"/>
            </a:pPr>
            <a:r>
              <a:t>As for the diffusion step we can look at direct neighbors only and consider the fluxes. In this case the fluxes will be biased by the direction of the velocity field. The naïve implementation of this scheme again results in instabilities. The problem again is when the transfer is between neighbors that are more than one cell removed. This happened when either the velocity is too large, the time step too big or the grid spacing too small. We could use a stable implicit method, but the problem here is that the resulting linear system has a non-symmetrical matrix with varying constants. So the Conjugate Gradient solver cannot be used. Of course there are variant of the conjugate gradient such BiCGSTAB2 but they can become unstable when the system is ill-conditioned. However, it turns out there is a really simple technique that is stable and can solve for this step.</a:t>
            </a:r>
            <a:b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Shape 855"/>
          <p:cNvSpPr>
            <a:spLocks noGrp="1" noRot="1" noChangeAspect="1"/>
          </p:cNvSpPr>
          <p:nvPr>
            <p:ph type="sldImg"/>
          </p:nvPr>
        </p:nvSpPr>
        <p:spPr>
          <a:prstGeom prst="rect">
            <a:avLst/>
          </a:prstGeom>
        </p:spPr>
        <p:txBody>
          <a:bodyPr/>
          <a:lstStyle/>
          <a:p>
            <a:endParaRPr/>
          </a:p>
        </p:txBody>
      </p:sp>
      <p:sp>
        <p:nvSpPr>
          <p:cNvPr id="856" name="Shape 856"/>
          <p:cNvSpPr>
            <a:spLocks noGrp="1"/>
          </p:cNvSpPr>
          <p:nvPr>
            <p:ph type="body" sz="quarter" idx="1"/>
          </p:nvPr>
        </p:nvSpPr>
        <p:spPr>
          <a:prstGeom prst="rect">
            <a:avLst/>
          </a:prstGeom>
        </p:spPr>
        <p:txBody>
          <a:bodyPr/>
          <a:lstStyle/>
          <a:p>
            <a:pPr defTabSz="914400">
              <a:lnSpc>
                <a:spcPct val="0"/>
              </a:lnSpc>
              <a:defRPr sz="1800"/>
            </a:pPr>
            <a:r>
              <a:t>The basic idea is as follows. If the density was sampled on particles then this step would be trivial to compute: simply move the particles along the field using a particle tracer. Of course the problem is that we then have to use a particle solver for the other terms as well. And no good techniques are known to me for doing this. So we still want to keep the grids around.</a:t>
            </a:r>
            <a:b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Shape 942"/>
          <p:cNvSpPr>
            <a:spLocks noGrp="1" noRot="1" noChangeAspect="1"/>
          </p:cNvSpPr>
          <p:nvPr>
            <p:ph type="sldImg"/>
          </p:nvPr>
        </p:nvSpPr>
        <p:spPr>
          <a:prstGeom prst="rect">
            <a:avLst/>
          </a:prstGeom>
        </p:spPr>
        <p:txBody>
          <a:bodyPr/>
          <a:lstStyle/>
          <a:p>
            <a:endParaRPr/>
          </a:p>
        </p:txBody>
      </p:sp>
      <p:sp>
        <p:nvSpPr>
          <p:cNvPr id="943" name="Shape 943"/>
          <p:cNvSpPr>
            <a:spLocks noGrp="1"/>
          </p:cNvSpPr>
          <p:nvPr>
            <p:ph type="body" sz="quarter" idx="1"/>
          </p:nvPr>
        </p:nvSpPr>
        <p:spPr>
          <a:prstGeom prst="rect">
            <a:avLst/>
          </a:prstGeom>
        </p:spPr>
        <p:txBody>
          <a:bodyPr/>
          <a:lstStyle/>
          <a:p>
            <a:pPr defTabSz="914400">
              <a:lnSpc>
                <a:spcPct val="0"/>
              </a:lnSpc>
              <a:defRPr sz="1800"/>
            </a:pPr>
            <a:r>
              <a:t>Our idea is to find the positions of the particles that after one time step end up exactly at the grid centers.</a:t>
            </a:r>
            <a:b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Shape 1025"/>
          <p:cNvSpPr>
            <a:spLocks noGrp="1" noRot="1" noChangeAspect="1"/>
          </p:cNvSpPr>
          <p:nvPr>
            <p:ph type="sldImg"/>
          </p:nvPr>
        </p:nvSpPr>
        <p:spPr>
          <a:prstGeom prst="rect">
            <a:avLst/>
          </a:prstGeom>
        </p:spPr>
        <p:txBody>
          <a:bodyPr/>
          <a:lstStyle/>
          <a:p>
            <a:endParaRPr/>
          </a:p>
        </p:txBody>
      </p:sp>
      <p:sp>
        <p:nvSpPr>
          <p:cNvPr id="1026" name="Shape 1026"/>
          <p:cNvSpPr>
            <a:spLocks noGrp="1"/>
          </p:cNvSpPr>
          <p:nvPr>
            <p:ph type="body" sz="quarter" idx="1"/>
          </p:nvPr>
        </p:nvSpPr>
        <p:spPr>
          <a:prstGeom prst="rect">
            <a:avLst/>
          </a:prstGeom>
        </p:spPr>
        <p:txBody>
          <a:bodyPr/>
          <a:lstStyle/>
          <a:p>
            <a:pPr defTabSz="914400">
              <a:lnSpc>
                <a:spcPct val="0"/>
              </a:lnSpc>
              <a:defRPr sz="1800"/>
            </a:pPr>
            <a:r>
              <a:t>To find these particles we simply trace back each voxel center of the grid backwards through the field.</a:t>
            </a:r>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noRot="1" noChangeAspect="1"/>
          </p:cNvSpPr>
          <p:nvPr>
            <p:ph type="sldImg"/>
          </p:nvPr>
        </p:nvSpPr>
        <p:spPr>
          <a:prstGeom prst="rect">
            <a:avLst/>
          </a:prstGeom>
        </p:spPr>
        <p:txBody>
          <a:bodyPr/>
          <a:lstStyle/>
          <a:p>
            <a:endParaRPr/>
          </a:p>
        </p:txBody>
      </p:sp>
      <p:sp>
        <p:nvSpPr>
          <p:cNvPr id="109" name="Shape 109"/>
          <p:cNvSpPr>
            <a:spLocks noGrp="1"/>
          </p:cNvSpPr>
          <p:nvPr>
            <p:ph type="body" sz="quarter" idx="1"/>
          </p:nvPr>
        </p:nvSpPr>
        <p:spPr>
          <a:prstGeom prst="rect">
            <a:avLst/>
          </a:prstGeom>
        </p:spPr>
        <p:txBody>
          <a:bodyPr/>
          <a:lstStyle/>
          <a:p>
            <a:pPr defTabSz="914400">
              <a:lnSpc>
                <a:spcPct val="0"/>
              </a:lnSpc>
              <a:defRPr sz="1800"/>
            </a:pPr>
            <a:r>
              <a:t>To achieve these goals we can do whatever we want. Historically fluids in computer graphics have been modeled using a combination of simple primitives and the clever usage of texture maps. This is fine, but the dynamics of fluids are very hard to capture that way, and I am speaking from experience. A more natural way to model fluids is to use the physical equations that describe their motion. These equations are known as the Navier-Stokes equations and have been around for quite some time now. So potentially we can reuse the abundant literature in physics and engineering. Of course the reason that are so many articles published in this area is that these equations are very hard to solve because they are non-linear.</a:t>
            </a:r>
            <a:b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Shape 1107"/>
          <p:cNvSpPr>
            <a:spLocks noGrp="1" noRot="1" noChangeAspect="1"/>
          </p:cNvSpPr>
          <p:nvPr>
            <p:ph type="sldImg"/>
          </p:nvPr>
        </p:nvSpPr>
        <p:spPr>
          <a:prstGeom prst="rect">
            <a:avLst/>
          </a:prstGeom>
        </p:spPr>
        <p:txBody>
          <a:bodyPr/>
          <a:lstStyle/>
          <a:p>
            <a:endParaRPr/>
          </a:p>
        </p:txBody>
      </p:sp>
      <p:sp>
        <p:nvSpPr>
          <p:cNvPr id="1108" name="Shape 1108"/>
          <p:cNvSpPr>
            <a:spLocks noGrp="1"/>
          </p:cNvSpPr>
          <p:nvPr>
            <p:ph type="body" sz="quarter" idx="1"/>
          </p:nvPr>
        </p:nvSpPr>
        <p:spPr>
          <a:prstGeom prst="rect">
            <a:avLst/>
          </a:prstGeom>
        </p:spPr>
        <p:txBody>
          <a:bodyPr/>
          <a:lstStyle/>
          <a:p>
            <a:pPr defTabSz="914400">
              <a:lnSpc>
                <a:spcPct val="0"/>
              </a:lnSpc>
              <a:defRPr sz="1800"/>
            </a:pPr>
            <a:r>
              <a:t>Doing this we will end up somewhere else in the grid. We first locate the four closest cells to the point.</a:t>
            </a:r>
            <a:b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 name="Shape 1121"/>
          <p:cNvSpPr>
            <a:spLocks noGrp="1" noRot="1" noChangeAspect="1"/>
          </p:cNvSpPr>
          <p:nvPr>
            <p:ph type="sldImg"/>
          </p:nvPr>
        </p:nvSpPr>
        <p:spPr>
          <a:prstGeom prst="rect">
            <a:avLst/>
          </a:prstGeom>
        </p:spPr>
        <p:txBody>
          <a:bodyPr/>
          <a:lstStyle/>
          <a:p>
            <a:endParaRPr/>
          </a:p>
        </p:txBody>
      </p:sp>
      <p:sp>
        <p:nvSpPr>
          <p:cNvPr id="1122" name="Shape 1122"/>
          <p:cNvSpPr>
            <a:spLocks noGrp="1"/>
          </p:cNvSpPr>
          <p:nvPr>
            <p:ph type="body" sz="quarter" idx="1"/>
          </p:nvPr>
        </p:nvSpPr>
        <p:spPr>
          <a:prstGeom prst="rect">
            <a:avLst/>
          </a:prstGeom>
        </p:spPr>
        <p:txBody>
          <a:bodyPr/>
          <a:lstStyle/>
          <a:p>
            <a:pPr defTabSz="914400">
              <a:lnSpc>
                <a:spcPct val="0"/>
              </a:lnSpc>
              <a:defRPr sz="1800"/>
            </a:pPr>
            <a:r>
              <a:t>And then we interpolate the density from these cells…</a:t>
            </a:r>
            <a:b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Shape 1179"/>
          <p:cNvSpPr>
            <a:spLocks noGrp="1" noRot="1" noChangeAspect="1"/>
          </p:cNvSpPr>
          <p:nvPr>
            <p:ph type="sldImg"/>
          </p:nvPr>
        </p:nvSpPr>
        <p:spPr>
          <a:prstGeom prst="rect">
            <a:avLst/>
          </a:prstGeom>
        </p:spPr>
        <p:txBody>
          <a:bodyPr/>
          <a:lstStyle/>
          <a:p>
            <a:endParaRPr/>
          </a:p>
        </p:txBody>
      </p:sp>
      <p:sp>
        <p:nvSpPr>
          <p:cNvPr id="1180" name="Shape 1180"/>
          <p:cNvSpPr>
            <a:spLocks noGrp="1"/>
          </p:cNvSpPr>
          <p:nvPr>
            <p:ph type="body" sz="quarter" idx="1"/>
          </p:nvPr>
        </p:nvSpPr>
        <p:spPr>
          <a:prstGeom prst="rect">
            <a:avLst/>
          </a:prstGeom>
        </p:spPr>
        <p:txBody>
          <a:bodyPr/>
          <a:lstStyle/>
          <a:p>
            <a:pPr defTabSz="914400">
              <a:lnSpc>
                <a:spcPct val="0"/>
              </a:lnSpc>
              <a:defRPr sz="1800"/>
            </a:pPr>
            <a:r>
              <a:t>… and set the interpolated value as the new density of the departure cell. For this we require two grids. One that contains the density values of the previous time step and one that will contain the new interpolated values.</a:t>
            </a:r>
            <a:b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Shape 1188"/>
          <p:cNvSpPr>
            <a:spLocks noGrp="1" noRot="1" noChangeAspect="1"/>
          </p:cNvSpPr>
          <p:nvPr>
            <p:ph type="sldImg"/>
          </p:nvPr>
        </p:nvSpPr>
        <p:spPr>
          <a:prstGeom prst="rect">
            <a:avLst/>
          </a:prstGeom>
        </p:spPr>
        <p:txBody>
          <a:bodyPr/>
          <a:lstStyle/>
          <a:p>
            <a:endParaRPr/>
          </a:p>
        </p:txBody>
      </p:sp>
      <p:sp>
        <p:nvSpPr>
          <p:cNvPr id="1189" name="Shape 1189"/>
          <p:cNvSpPr>
            <a:spLocks noGrp="1"/>
          </p:cNvSpPr>
          <p:nvPr>
            <p:ph type="body" sz="quarter" idx="1"/>
          </p:nvPr>
        </p:nvSpPr>
        <p:spPr>
          <a:prstGeom prst="rect">
            <a:avLst/>
          </a:prstGeom>
        </p:spPr>
        <p:txBody>
          <a:bodyPr/>
          <a:lstStyle/>
          <a:p>
            <a:pPr defTabSz="914400">
              <a:lnSpc>
                <a:spcPct val="0"/>
              </a:lnSpc>
              <a:defRPr sz="1800"/>
            </a:pPr>
            <a:r>
              <a:t>The important property of this technique is that it is unconditionally stable: no matter how big the time step this technique will not blow up. This is why. Since we have a regular grid which is tensor product of one dimensional grids I only have to prove it for 1D data. Since the new data is a linear interpolation of previous data we have that the new maximum of the new densities is always bounded by the maximum density of the old values. So the density is always bounded no matter how big the time step and therefore will never blow up and become unstable.</a:t>
            </a:r>
            <a:b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 name="Shape 1196"/>
          <p:cNvSpPr>
            <a:spLocks noGrp="1" noRot="1" noChangeAspect="1"/>
          </p:cNvSpPr>
          <p:nvPr>
            <p:ph type="sldImg"/>
          </p:nvPr>
        </p:nvSpPr>
        <p:spPr>
          <a:prstGeom prst="rect">
            <a:avLst/>
          </a:prstGeom>
        </p:spPr>
        <p:txBody>
          <a:bodyPr/>
          <a:lstStyle/>
          <a:p>
            <a:endParaRPr/>
          </a:p>
        </p:txBody>
      </p:sp>
      <p:sp>
        <p:nvSpPr>
          <p:cNvPr id="1197" name="Shape 1197"/>
          <p:cNvSpPr>
            <a:spLocks noGrp="1"/>
          </p:cNvSpPr>
          <p:nvPr>
            <p:ph type="body" sz="quarter" idx="1"/>
          </p:nvPr>
        </p:nvSpPr>
        <p:spPr>
          <a:prstGeom prst="rect">
            <a:avLst/>
          </a:prstGeom>
        </p:spPr>
        <p:txBody>
          <a:bodyPr/>
          <a:lstStyle/>
          <a:p>
            <a:pPr defTabSz="914400">
              <a:lnSpc>
                <a:spcPct val="0"/>
              </a:lnSpc>
              <a:defRPr sz="1800"/>
            </a:pPr>
            <a:r>
              <a:t>As I said earlier the equation I just showed you hot to solve for the density looks a lot like the equation for the velocity. The velocity also has a “diffusion” term which accounts for the effects of viscosity. The higher the viscosity constant nu, the more the velocity field will be smooth, resulting in viscous-like fluids. In this case we have to solve 2 diffusion equation in 2D and three equation in 3D, one for each component of the velocity field. The last term is the force term and can also be accounted for as for the sources in the density solver. Finally the first term is the most interesting one. It looks just like the corresponding term for the density, except that the velocity appears twice making it non-linear. In the case of the density this term states that the density should follow the velocity field. So we can interpret this term as saying that the “velocity should move along itself”. This might sound weird at first but this is how we can interpret. And in fact we can blindly apply the same algorithm we used for the density. At first I never expected this to work and I was lucky that my first implementation didn’t have bugs, if not I would have thought, Ah another crazy idea that doesn’t work. Instead I was amazed that it worked so well.</a:t>
            </a:r>
            <a:b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Shape 1279"/>
          <p:cNvSpPr>
            <a:spLocks noGrp="1" noRot="1" noChangeAspect="1"/>
          </p:cNvSpPr>
          <p:nvPr>
            <p:ph type="sldImg"/>
          </p:nvPr>
        </p:nvSpPr>
        <p:spPr>
          <a:prstGeom prst="rect">
            <a:avLst/>
          </a:prstGeom>
        </p:spPr>
        <p:txBody>
          <a:bodyPr/>
          <a:lstStyle/>
          <a:p>
            <a:endParaRPr/>
          </a:p>
        </p:txBody>
      </p:sp>
      <p:sp>
        <p:nvSpPr>
          <p:cNvPr id="1280" name="Shape 1280"/>
          <p:cNvSpPr>
            <a:spLocks noGrp="1"/>
          </p:cNvSpPr>
          <p:nvPr>
            <p:ph type="body" sz="quarter" idx="1"/>
          </p:nvPr>
        </p:nvSpPr>
        <p:spPr>
          <a:prstGeom prst="rect">
            <a:avLst/>
          </a:prstGeom>
        </p:spPr>
        <p:txBody>
          <a:bodyPr/>
          <a:lstStyle/>
          <a:p>
            <a:pPr defTabSz="914400">
              <a:lnSpc>
                <a:spcPct val="0"/>
              </a:lnSpc>
              <a:defRPr sz="1800"/>
            </a:pPr>
            <a:r>
              <a:t>Se here we go. Again we need two grids for the velocity. One that contains the old values and one that contains the new interpolated values. As before we trace each grid point backwards in term using the old velocities.</a:t>
            </a:r>
            <a:b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 name="Shape 1300"/>
          <p:cNvSpPr>
            <a:spLocks noGrp="1" noRot="1" noChangeAspect="1"/>
          </p:cNvSpPr>
          <p:nvPr>
            <p:ph type="sldImg"/>
          </p:nvPr>
        </p:nvSpPr>
        <p:spPr>
          <a:prstGeom prst="rect">
            <a:avLst/>
          </a:prstGeom>
        </p:spPr>
        <p:txBody>
          <a:bodyPr/>
          <a:lstStyle/>
          <a:p>
            <a:endParaRPr/>
          </a:p>
        </p:txBody>
      </p:sp>
      <p:sp>
        <p:nvSpPr>
          <p:cNvPr id="1301" name="Shape 1301"/>
          <p:cNvSpPr>
            <a:spLocks noGrp="1"/>
          </p:cNvSpPr>
          <p:nvPr>
            <p:ph type="body" sz="quarter" idx="1"/>
          </p:nvPr>
        </p:nvSpPr>
        <p:spPr>
          <a:prstGeom prst="rect">
            <a:avLst/>
          </a:prstGeom>
        </p:spPr>
        <p:txBody>
          <a:bodyPr/>
          <a:lstStyle/>
          <a:p>
            <a:pPr defTabSz="914400">
              <a:lnSpc>
                <a:spcPct val="0"/>
              </a:lnSpc>
              <a:defRPr sz="1800"/>
            </a:pPr>
            <a:r>
              <a:t>Doing this we end up somewhere else in the grid. And as for the density we interpolate a new velocity at that location from the neighboring grid cells.</a:t>
            </a:r>
            <a:b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Shape 1384"/>
          <p:cNvSpPr>
            <a:spLocks noGrp="1" noRot="1" noChangeAspect="1"/>
          </p:cNvSpPr>
          <p:nvPr>
            <p:ph type="sldImg"/>
          </p:nvPr>
        </p:nvSpPr>
        <p:spPr>
          <a:prstGeom prst="rect">
            <a:avLst/>
          </a:prstGeom>
        </p:spPr>
        <p:txBody>
          <a:bodyPr/>
          <a:lstStyle/>
          <a:p>
            <a:endParaRPr/>
          </a:p>
        </p:txBody>
      </p:sp>
      <p:sp>
        <p:nvSpPr>
          <p:cNvPr id="1385" name="Shape 1385"/>
          <p:cNvSpPr>
            <a:spLocks noGrp="1"/>
          </p:cNvSpPr>
          <p:nvPr>
            <p:ph type="body" sz="quarter" idx="1"/>
          </p:nvPr>
        </p:nvSpPr>
        <p:spPr>
          <a:prstGeom prst="rect">
            <a:avLst/>
          </a:prstGeom>
        </p:spPr>
        <p:txBody>
          <a:bodyPr/>
          <a:lstStyle/>
          <a:p>
            <a:pPr defTabSz="914400">
              <a:lnSpc>
                <a:spcPct val="0"/>
              </a:lnSpc>
              <a:defRPr sz="1800"/>
            </a:pPr>
            <a:r>
              <a:t>And then we set the new velocity to the interpolated one. Again this method is stable just like for the density solver. I learned from Ron Fedkiw that this technique was first invented in 1952 by Courant, Rees and Isaacson and has been rediscovered by many research in different fields. It is best known as a semi-Lagrangian technique.  Oh well, at least I popularized the idea in computer graphics.</a:t>
            </a:r>
            <a:b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 name="Shape 1408"/>
          <p:cNvSpPr>
            <a:spLocks noGrp="1" noRot="1" noChangeAspect="1"/>
          </p:cNvSpPr>
          <p:nvPr>
            <p:ph type="sldImg"/>
          </p:nvPr>
        </p:nvSpPr>
        <p:spPr>
          <a:prstGeom prst="rect">
            <a:avLst/>
          </a:prstGeom>
        </p:spPr>
        <p:txBody>
          <a:bodyPr/>
          <a:lstStyle/>
          <a:p>
            <a:endParaRPr/>
          </a:p>
        </p:txBody>
      </p:sp>
      <p:sp>
        <p:nvSpPr>
          <p:cNvPr id="1409" name="Shape 1409"/>
          <p:cNvSpPr>
            <a:spLocks noGrp="1"/>
          </p:cNvSpPr>
          <p:nvPr>
            <p:ph type="body" sz="quarter" idx="1"/>
          </p:nvPr>
        </p:nvSpPr>
        <p:spPr>
          <a:prstGeom prst="rect">
            <a:avLst/>
          </a:prstGeom>
        </p:spPr>
        <p:txBody>
          <a:bodyPr/>
          <a:lstStyle/>
          <a:p>
            <a:pPr defTabSz="914400">
              <a:lnSpc>
                <a:spcPct val="0"/>
              </a:lnSpc>
              <a:defRPr sz="1800"/>
            </a:pPr>
            <a:r>
              <a:t>There is still one step we have to enforce before we are done and that is that the fluid should conserve mass.</a:t>
            </a:r>
            <a:b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 name="Shape 1421"/>
          <p:cNvSpPr>
            <a:spLocks noGrp="1" noRot="1" noChangeAspect="1"/>
          </p:cNvSpPr>
          <p:nvPr>
            <p:ph type="sldImg"/>
          </p:nvPr>
        </p:nvSpPr>
        <p:spPr>
          <a:prstGeom prst="rect">
            <a:avLst/>
          </a:prstGeom>
        </p:spPr>
        <p:txBody>
          <a:bodyPr/>
          <a:lstStyle/>
          <a:p>
            <a:endParaRPr/>
          </a:p>
        </p:txBody>
      </p:sp>
      <p:sp>
        <p:nvSpPr>
          <p:cNvPr id="1422" name="Shape 1422"/>
          <p:cNvSpPr>
            <a:spLocks noGrp="1"/>
          </p:cNvSpPr>
          <p:nvPr>
            <p:ph type="body" sz="quarter" idx="1"/>
          </p:nvPr>
        </p:nvSpPr>
        <p:spPr>
          <a:prstGeom prst="rect">
            <a:avLst/>
          </a:prstGeom>
        </p:spPr>
        <p:txBody>
          <a:bodyPr/>
          <a:lstStyle/>
          <a:p>
            <a:pPr defTabSz="914400">
              <a:lnSpc>
                <a:spcPct val="0"/>
              </a:lnSpc>
              <a:defRPr sz="1800"/>
            </a:pPr>
            <a:r>
              <a:t>To do this we use a mathematical result know as the Hodge decomposition of a vector field. This result states that every vector field such as the one shown on the left is the sum of a mass conserving field and a gradient field. The mass conserving field is exactly the sort of vector field we want as it has nice vortices which will result in swirling looking flows. The gradient field on the hand is the worst possible case: at every point the flow either is all inward or outward. The gradient field can be visualized as being the slope function of some height field, it is defined entirely be a single scalar field.</a:t>
            </a:r>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endParaRPr/>
          </a:p>
        </p:txBody>
      </p:sp>
      <p:sp>
        <p:nvSpPr>
          <p:cNvPr id="114" name="Shape 114"/>
          <p:cNvSpPr>
            <a:spLocks noGrp="1"/>
          </p:cNvSpPr>
          <p:nvPr>
            <p:ph type="body" sz="quarter" idx="1"/>
          </p:nvPr>
        </p:nvSpPr>
        <p:spPr>
          <a:prstGeom prst="rect">
            <a:avLst/>
          </a:prstGeom>
        </p:spPr>
        <p:txBody>
          <a:bodyPr/>
          <a:lstStyle/>
          <a:p>
            <a:pPr defTabSz="914400">
              <a:lnSpc>
                <a:spcPct val="0"/>
              </a:lnSpc>
              <a:defRPr sz="1800"/>
            </a:pPr>
            <a:r>
              <a:t>It is therefore not surprising that so little work has focused on solving these equations directly in computer graphics. Why should we be able to solve these equations if the big boys at NASA can’t ? But there has been some work. The early techniques were mostly restricted to 2D and used techniques such as vortex blobs that work mainly in 2D. The breakthrough, at least to me, was the paper by Foster and Metaxas. They clearly showed that very convincing flows could be obtained even on coarse grids. Their technique is also quite easy to implement. Unfortunately it is not fast. The problem is that they use explicit scheme which become unstable for large time steps or large velocities.</a:t>
            </a:r>
            <a:b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 name="Shape 1434"/>
          <p:cNvSpPr>
            <a:spLocks noGrp="1" noRot="1" noChangeAspect="1"/>
          </p:cNvSpPr>
          <p:nvPr>
            <p:ph type="sldImg"/>
          </p:nvPr>
        </p:nvSpPr>
        <p:spPr>
          <a:prstGeom prst="rect">
            <a:avLst/>
          </a:prstGeom>
        </p:spPr>
        <p:txBody>
          <a:bodyPr/>
          <a:lstStyle/>
          <a:p>
            <a:endParaRPr/>
          </a:p>
        </p:txBody>
      </p:sp>
      <p:sp>
        <p:nvSpPr>
          <p:cNvPr id="1435" name="Shape 1435"/>
          <p:cNvSpPr>
            <a:spLocks noGrp="1"/>
          </p:cNvSpPr>
          <p:nvPr>
            <p:ph type="body" sz="quarter" idx="1"/>
          </p:nvPr>
        </p:nvSpPr>
        <p:spPr>
          <a:prstGeom prst="rect">
            <a:avLst/>
          </a:prstGeom>
        </p:spPr>
        <p:txBody>
          <a:bodyPr/>
          <a:lstStyle/>
          <a:p>
            <a:pPr defTabSz="914400">
              <a:lnSpc>
                <a:spcPct val="0"/>
              </a:lnSpc>
              <a:defRPr sz="1800"/>
            </a:pPr>
            <a:r>
              <a:t>To get a mass conserving field from an arbitrary vector field we simply subtract the gradient part from it. This requires us to find the scalar function that defines the gradient field.</a:t>
            </a:r>
            <a:b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 name="Shape 1543"/>
          <p:cNvSpPr>
            <a:spLocks noGrp="1" noRot="1" noChangeAspect="1"/>
          </p:cNvSpPr>
          <p:nvPr>
            <p:ph type="sldImg"/>
          </p:nvPr>
        </p:nvSpPr>
        <p:spPr>
          <a:prstGeom prst="rect">
            <a:avLst/>
          </a:prstGeom>
        </p:spPr>
        <p:txBody>
          <a:bodyPr/>
          <a:lstStyle/>
          <a:p>
            <a:endParaRPr/>
          </a:p>
        </p:txBody>
      </p:sp>
      <p:sp>
        <p:nvSpPr>
          <p:cNvPr id="1544" name="Shape 1544"/>
          <p:cNvSpPr>
            <a:spLocks noGrp="1"/>
          </p:cNvSpPr>
          <p:nvPr>
            <p:ph type="body" sz="quarter" idx="1"/>
          </p:nvPr>
        </p:nvSpPr>
        <p:spPr>
          <a:prstGeom prst="rect">
            <a:avLst/>
          </a:prstGeom>
        </p:spPr>
        <p:txBody>
          <a:bodyPr/>
          <a:lstStyle/>
          <a:p>
            <a:pPr defTabSz="914400">
              <a:lnSpc>
                <a:spcPct val="0"/>
              </a:lnSpc>
              <a:defRPr sz="1800"/>
            </a:pPr>
            <a:r>
              <a:t>It turns out that this gradient field can be computed by solving the following Poisson equation. Again we have a sparse symmetrical linear system that we can solve using any of the solvers that I mentioned when talking about the diffusion step. Typically conjugate gradient is a good idea with a good preconditioner, Jacobi did the job for me.</a:t>
            </a:r>
            <a:b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 name="Shape 1548"/>
          <p:cNvSpPr>
            <a:spLocks noGrp="1" noRot="1" noChangeAspect="1"/>
          </p:cNvSpPr>
          <p:nvPr>
            <p:ph type="sldImg"/>
          </p:nvPr>
        </p:nvSpPr>
        <p:spPr>
          <a:prstGeom prst="rect">
            <a:avLst/>
          </a:prstGeom>
        </p:spPr>
        <p:txBody>
          <a:bodyPr/>
          <a:lstStyle/>
          <a:p>
            <a:endParaRPr/>
          </a:p>
        </p:txBody>
      </p:sp>
      <p:sp>
        <p:nvSpPr>
          <p:cNvPr id="1549" name="Shape 1549"/>
          <p:cNvSpPr>
            <a:spLocks noGrp="1"/>
          </p:cNvSpPr>
          <p:nvPr>
            <p:ph type="body" sz="quarter" idx="1"/>
          </p:nvPr>
        </p:nvSpPr>
        <p:spPr>
          <a:prstGeom prst="rect">
            <a:avLst/>
          </a:prstGeom>
        </p:spPr>
        <p:txBody>
          <a:bodyPr/>
          <a:lstStyle/>
          <a:p>
            <a:pPr defTabSz="914400">
              <a:lnSpc>
                <a:spcPct val="0"/>
              </a:lnSpc>
              <a:defRPr sz="1800"/>
            </a:pPr>
            <a:r>
              <a:t>So in summary here is all you need to write a fluid solver: a linear solver for the diffusion and the mass conservation step and a good particle tracer and grid interpolator for the self-advection step.</a:t>
            </a:r>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prstGeom prst="rect">
            <a:avLst/>
          </a:prstGeom>
        </p:spPr>
        <p:txBody>
          <a:bodyPr/>
          <a:lstStyle/>
          <a:p>
            <a:endParaRPr/>
          </a:p>
        </p:txBody>
      </p:sp>
      <p:sp>
        <p:nvSpPr>
          <p:cNvPr id="119" name="Shape 119"/>
          <p:cNvSpPr>
            <a:spLocks noGrp="1"/>
          </p:cNvSpPr>
          <p:nvPr>
            <p:ph type="body" sz="quarter" idx="1"/>
          </p:nvPr>
        </p:nvSpPr>
        <p:spPr>
          <a:prstGeom prst="rect">
            <a:avLst/>
          </a:prstGeom>
        </p:spPr>
        <p:txBody>
          <a:bodyPr/>
          <a:lstStyle/>
          <a:p>
            <a:pPr defTabSz="914400">
              <a:lnSpc>
                <a:spcPct val="0"/>
              </a:lnSpc>
              <a:defRPr sz="1800"/>
            </a:pPr>
            <a:r>
              <a:t>So the motivation for this work was to extend Foster and Metaxas’ work and make the solver stable for any time step. Large time steps means faster simulation. In fact you can make them as fast as you like. They might look strange but the simulation will not blow up. Of course the technique cannot be claimed to be accurate. But in graphics if it looks good it is good. And I will let you be the judge whether my simulations look good or not when I give the demos in a moment.</a:t>
            </a:r>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endParaRPr/>
          </a:p>
        </p:txBody>
      </p:sp>
      <p:sp>
        <p:nvSpPr>
          <p:cNvPr id="126" name="Shape 126"/>
          <p:cNvSpPr>
            <a:spLocks noGrp="1"/>
          </p:cNvSpPr>
          <p:nvPr>
            <p:ph type="body" sz="quarter" idx="1"/>
          </p:nvPr>
        </p:nvSpPr>
        <p:spPr>
          <a:prstGeom prst="rect">
            <a:avLst/>
          </a:prstGeom>
        </p:spPr>
        <p:txBody>
          <a:bodyPr/>
          <a:lstStyle/>
          <a:p>
            <a:pPr defTabSz="914400">
              <a:lnSpc>
                <a:spcPct val="0"/>
              </a:lnSpc>
              <a:defRPr sz="1800"/>
            </a:pPr>
            <a:r>
              <a:t>There are of course many applications for a fluid solver. In this talk I will use the fluid solver to move densities like smoke around in an environment. Here I show two snapshots from my interactive solver. The one on the left is from the 2D solver. The velocity field is shown in red and the density naturally follows the field. On the right is an example in 3D of a sphere interacting with the smoke density.</a:t>
            </a:r>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pPr defTabSz="914400">
              <a:lnSpc>
                <a:spcPct val="0"/>
              </a:lnSpc>
              <a:defRPr sz="1800"/>
            </a:pPr>
            <a:r>
              <a:t>The main structure of my solver is as follows. It is basically a single while loop. First I get some forces from the User Interface. In 2D these can be related to the movement of the mouse for example. Then I read in sources of densities from the UI. Then I update the velocity and the density using the solver and finally I display the density.</a:t>
            </a:r>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pPr defTabSz="914400">
              <a:lnSpc>
                <a:spcPct val="0"/>
              </a:lnSpc>
              <a:defRPr sz="1800"/>
            </a:pPr>
            <a:r>
              <a:t>To achieve this we need the physical equations for both the evolution of the density and the velocity. Here they are. What is immediately apparent is that these two equations look a lot the same. This should be obvious even to someone who has never seen these equations before. The top equation describes the evolution of the density denoted by rho. The velocity is denoted by the boldface vector u. The evolution of the velocity is given by the second equation which are the Navier-Stokes equations. The first equation is linear in rho and is much easier to solve than the second equation which is non-linear. The non-linear term is the second term on the right hand side where u appears twice. This term makes these equations hard to solve. Historically I first worked on a solver for the simpler equation and then applied to the harder equation. So in this talk I will first explain to you how to solve the first equation and then I will show you that the exact same techniques can be used to solve the second equation.</a:t>
            </a:r>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pPr defTabSz="914400">
              <a:lnSpc>
                <a:spcPct val="0"/>
              </a:lnSpc>
              <a:defRPr sz="1800"/>
            </a:pPr>
            <a:r>
              <a:t>The first equation tells us how the density evolves over time, that’s what the symbol on the left means. And the change is due to three causes which correspond to the three terms on the right hand side of the equation.</a:t>
            </a:r>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4" name="Rounded Rectangle 3"/>
          <p:cNvSpPr/>
          <p:nvPr/>
        </p:nvSpPr>
        <p:spPr>
          <a:xfrm>
            <a:off x="0" y="3"/>
            <a:ext cx="13004800" cy="9116907"/>
          </a:xfrm>
          <a:prstGeom prst="roundRect">
            <a:avLst>
              <a:gd name="adj" fmla="val 0"/>
            </a:avLst>
          </a:prstGeom>
          <a:gradFill>
            <a:gsLst>
              <a:gs pos="0">
                <a:srgbClr val="00478B"/>
              </a:gs>
              <a:gs pos="100000">
                <a:srgbClr val="7399C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920"/>
          </a:p>
        </p:txBody>
      </p:sp>
      <p:grpSp>
        <p:nvGrpSpPr>
          <p:cNvPr id="5" name="Group 9"/>
          <p:cNvGrpSpPr>
            <a:grpSpLocks noChangeAspect="1"/>
          </p:cNvGrpSpPr>
          <p:nvPr/>
        </p:nvGrpSpPr>
        <p:grpSpPr bwMode="auto">
          <a:xfrm>
            <a:off x="0" y="7579364"/>
            <a:ext cx="13004800" cy="2124568"/>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useBgFill="1">
          <p:nvSpPr>
            <p:cNvPr id="10"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grpSp>
      <p:sp>
        <p:nvSpPr>
          <p:cNvPr id="2" name="Title 1"/>
          <p:cNvSpPr>
            <a:spLocks noGrp="1"/>
          </p:cNvSpPr>
          <p:nvPr>
            <p:ph type="ctrTitle"/>
          </p:nvPr>
        </p:nvSpPr>
        <p:spPr>
          <a:xfrm>
            <a:off x="975360" y="2275840"/>
            <a:ext cx="11054080" cy="2531709"/>
          </a:xfrm>
        </p:spPr>
        <p:txBody>
          <a:bodyPr anchor="b">
            <a:normAutofit/>
          </a:bodyPr>
          <a:lstStyle>
            <a:lvl1pPr algn="ctr">
              <a:defRPr sz="6400">
                <a:solidFill>
                  <a:srgbClr val="FFFFFF"/>
                </a:solidFill>
              </a:defRPr>
            </a:lvl1pPr>
          </a:lstStyle>
          <a:p>
            <a:r>
              <a:rPr lang="en-US" altLang="ko-KR" smtClean="0"/>
              <a:t>Click to edit Master title style</a:t>
            </a:r>
            <a:endParaRPr lang="en-US" dirty="0"/>
          </a:p>
        </p:txBody>
      </p:sp>
      <p:sp>
        <p:nvSpPr>
          <p:cNvPr id="3" name="Subtitle 2"/>
          <p:cNvSpPr>
            <a:spLocks noGrp="1"/>
          </p:cNvSpPr>
          <p:nvPr>
            <p:ph type="subTitle" idx="1"/>
          </p:nvPr>
        </p:nvSpPr>
        <p:spPr>
          <a:xfrm>
            <a:off x="1950720" y="5057424"/>
            <a:ext cx="9103360" cy="2095218"/>
          </a:xfrm>
        </p:spPr>
        <p:txBody>
          <a:bodyPr>
            <a:normAutofit/>
          </a:bodyPr>
          <a:lstStyle>
            <a:lvl1pPr marL="0" indent="0" algn="ctr">
              <a:buNone/>
              <a:defRPr sz="3413">
                <a:solidFill>
                  <a:srgbClr val="FFFFFF"/>
                </a:solidFill>
              </a:defRPr>
            </a:lvl1pPr>
            <a:lvl2pPr marL="487672" indent="0" algn="ctr">
              <a:buNone/>
              <a:defRPr>
                <a:solidFill>
                  <a:schemeClr val="tx1">
                    <a:tint val="75000"/>
                  </a:schemeClr>
                </a:solidFill>
              </a:defRPr>
            </a:lvl2pPr>
            <a:lvl3pPr marL="975345" indent="0" algn="ctr">
              <a:buNone/>
              <a:defRPr>
                <a:solidFill>
                  <a:schemeClr val="tx1">
                    <a:tint val="75000"/>
                  </a:schemeClr>
                </a:solidFill>
              </a:defRPr>
            </a:lvl3pPr>
            <a:lvl4pPr marL="1463017" indent="0" algn="ctr">
              <a:buNone/>
              <a:defRPr>
                <a:solidFill>
                  <a:schemeClr val="tx1">
                    <a:tint val="75000"/>
                  </a:schemeClr>
                </a:solidFill>
              </a:defRPr>
            </a:lvl4pPr>
            <a:lvl5pPr marL="1950690" indent="0" algn="ctr">
              <a:buNone/>
              <a:defRPr>
                <a:solidFill>
                  <a:schemeClr val="tx1">
                    <a:tint val="75000"/>
                  </a:schemeClr>
                </a:solidFill>
              </a:defRPr>
            </a:lvl5pPr>
            <a:lvl6pPr marL="2438362" indent="0" algn="ctr">
              <a:buNone/>
              <a:defRPr>
                <a:solidFill>
                  <a:schemeClr val="tx1">
                    <a:tint val="75000"/>
                  </a:schemeClr>
                </a:solidFill>
              </a:defRPr>
            </a:lvl6pPr>
            <a:lvl7pPr marL="2926034" indent="0" algn="ctr">
              <a:buNone/>
              <a:defRPr>
                <a:solidFill>
                  <a:schemeClr val="tx1">
                    <a:tint val="75000"/>
                  </a:schemeClr>
                </a:solidFill>
              </a:defRPr>
            </a:lvl7pPr>
            <a:lvl8pPr marL="3413707" indent="0" algn="ctr">
              <a:buNone/>
              <a:defRPr>
                <a:solidFill>
                  <a:schemeClr val="tx1">
                    <a:tint val="75000"/>
                  </a:schemeClr>
                </a:solidFill>
              </a:defRPr>
            </a:lvl8pPr>
            <a:lvl9pPr marL="3901379" indent="0" algn="ctr">
              <a:buNone/>
              <a:defRPr>
                <a:solidFill>
                  <a:schemeClr val="tx1">
                    <a:tint val="75000"/>
                  </a:schemeClr>
                </a:solidFill>
              </a:defRPr>
            </a:lvl9pPr>
          </a:lstStyle>
          <a:p>
            <a:r>
              <a:rPr lang="en-US" altLang="ko-KR" smtClean="0"/>
              <a:t>Click to edit Master subtitle style</a:t>
            </a:r>
            <a:endParaRPr lang="en-US"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4028"/>
            <a:ext cx="2614649" cy="774839"/>
          </a:xfrm>
          <a:prstGeom prst="rect">
            <a:avLst/>
          </a:prstGeom>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a:xfrm>
            <a:off x="7344554" y="8888875"/>
            <a:ext cx="5384799" cy="519289"/>
          </a:xfrm>
          <a:prstGeom prst="rect">
            <a:avLst/>
          </a:prstGeom>
        </p:spPr>
        <p:txBody>
          <a:bodyPr/>
          <a:lstStyle>
            <a:lvl1pPr fontAlgn="auto">
              <a:spcBef>
                <a:spcPts val="0"/>
              </a:spcBef>
              <a:spcAft>
                <a:spcPts val="0"/>
              </a:spcAft>
              <a:defRPr>
                <a:latin typeface="+mn-lt"/>
                <a:ea typeface="+mn-ea"/>
                <a:cs typeface="+mn-cs"/>
              </a:defRPr>
            </a:lvl1pPr>
          </a:lstStyle>
          <a:p>
            <a:fld id="{DEE6BF30-58B3-B04A-928D-FDC8875713C4}" type="datetimeFigureOut">
              <a:rPr lang="en-US" smtClean="0"/>
              <a:t>12/7/16</a:t>
            </a:fld>
            <a:endParaRPr lang="en-US"/>
          </a:p>
        </p:txBody>
      </p:sp>
      <p:sp>
        <p:nvSpPr>
          <p:cNvPr id="5" name="Footer Placeholder 4"/>
          <p:cNvSpPr>
            <a:spLocks noGrp="1"/>
          </p:cNvSpPr>
          <p:nvPr>
            <p:ph type="ftr" sz="quarter" idx="11"/>
          </p:nvPr>
        </p:nvSpPr>
        <p:spPr>
          <a:xfrm>
            <a:off x="275449" y="8888875"/>
            <a:ext cx="5384801" cy="519289"/>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6" name="Slide Number Placeholder 5"/>
          <p:cNvSpPr>
            <a:spLocks noGrp="1"/>
          </p:cNvSpPr>
          <p:nvPr>
            <p:ph type="sldNum" sz="quarter" idx="12"/>
          </p:nvPr>
        </p:nvSpPr>
        <p:spPr>
          <a:xfrm>
            <a:off x="5676054" y="8888875"/>
            <a:ext cx="1652693" cy="519289"/>
          </a:xfrm>
          <a:prstGeom prst="rect">
            <a:avLst/>
          </a:prstGeom>
        </p:spPr>
        <p:txBody>
          <a:bodyPr/>
          <a:lstStyle>
            <a:lvl1pPr fontAlgn="auto">
              <a:spcBef>
                <a:spcPts val="0"/>
              </a:spcBef>
              <a:spcAft>
                <a:spcPts val="0"/>
              </a:spcAft>
              <a:defRPr>
                <a:latin typeface="+mn-lt"/>
                <a:ea typeface="+mn-ea"/>
                <a:cs typeface="+mn-cs"/>
              </a:defRPr>
            </a:lvl1pPr>
          </a:lstStyle>
          <a:p>
            <a:fld id="{86CB4B4D-7CA3-9044-876B-883B54F8677D}" type="slidenum">
              <a:rPr lang="uk-UA" smtClean="0"/>
              <a:t>‹#›</a:t>
            </a:fld>
            <a:endParaRPr lang="uk-UA"/>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4" name="Rounded Rectangle 3"/>
          <p:cNvSpPr/>
          <p:nvPr/>
        </p:nvSpPr>
        <p:spPr bwMode="hidden">
          <a:xfrm>
            <a:off x="325122" y="325124"/>
            <a:ext cx="12368107" cy="202974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920"/>
          </a:p>
        </p:txBody>
      </p:sp>
      <p:grpSp>
        <p:nvGrpSpPr>
          <p:cNvPr id="5" name="Group 12"/>
          <p:cNvGrpSpPr>
            <a:grpSpLocks noChangeAspect="1"/>
          </p:cNvGrpSpPr>
          <p:nvPr/>
        </p:nvGrpSpPr>
        <p:grpSpPr bwMode="auto">
          <a:xfrm>
            <a:off x="300285" y="1016004"/>
            <a:ext cx="12406488" cy="1894276"/>
            <a:chOff x="-3905250" y="4294188"/>
            <a:chExt cx="13011150" cy="1892300"/>
          </a:xfrm>
        </p:grpSpPr>
        <p:sp>
          <p:nvSpPr>
            <p:cNvPr id="6"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7"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8"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p:nvSpPr>
            <p:cNvPr id="9"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useBgFill="1">
          <p:nvSpPr>
            <p:cNvPr id="10" name="Freeform 24"/>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grpSp>
      <p:sp>
        <p:nvSpPr>
          <p:cNvPr id="2" name="Vertical Title 1"/>
          <p:cNvSpPr>
            <a:spLocks noGrp="1"/>
          </p:cNvSpPr>
          <p:nvPr>
            <p:ph type="title" orient="vert"/>
          </p:nvPr>
        </p:nvSpPr>
        <p:spPr>
          <a:xfrm>
            <a:off x="9428480" y="2059097"/>
            <a:ext cx="2926080" cy="6381985"/>
          </a:xfrm>
        </p:spPr>
        <p:txBody>
          <a:bodyPr vert="eaVert"/>
          <a:lstStyle>
            <a:lvl1pPr algn="l">
              <a:defRPr>
                <a:solidFill>
                  <a:schemeClr val="tx2"/>
                </a:solidFill>
              </a:defRPr>
            </a:lvl1pPr>
          </a:lstStyle>
          <a:p>
            <a:r>
              <a:rPr lang="en-US" altLang="ko-KR" smtClean="0"/>
              <a:t>Click to edit Master title style</a:t>
            </a:r>
            <a:endParaRPr lang="en-US" dirty="0"/>
          </a:p>
        </p:txBody>
      </p:sp>
      <p:sp>
        <p:nvSpPr>
          <p:cNvPr id="3" name="Vertical Text Placeholder 2"/>
          <p:cNvSpPr>
            <a:spLocks noGrp="1"/>
          </p:cNvSpPr>
          <p:nvPr>
            <p:ph type="body" orient="vert" idx="1"/>
          </p:nvPr>
        </p:nvSpPr>
        <p:spPr>
          <a:xfrm>
            <a:off x="650240" y="2059093"/>
            <a:ext cx="8561493" cy="638198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1" name="Date Placeholder 3"/>
          <p:cNvSpPr>
            <a:spLocks noGrp="1"/>
          </p:cNvSpPr>
          <p:nvPr>
            <p:ph type="dt" sz="half" idx="10"/>
          </p:nvPr>
        </p:nvSpPr>
        <p:spPr>
          <a:xfrm>
            <a:off x="7344554" y="8888875"/>
            <a:ext cx="5384799" cy="519289"/>
          </a:xfrm>
          <a:prstGeom prst="rect">
            <a:avLst/>
          </a:prstGeom>
        </p:spPr>
        <p:txBody>
          <a:bodyPr/>
          <a:lstStyle>
            <a:lvl1pPr fontAlgn="auto">
              <a:spcBef>
                <a:spcPts val="0"/>
              </a:spcBef>
              <a:spcAft>
                <a:spcPts val="0"/>
              </a:spcAft>
              <a:defRPr>
                <a:latin typeface="+mn-lt"/>
                <a:ea typeface="+mn-ea"/>
                <a:cs typeface="+mn-cs"/>
              </a:defRPr>
            </a:lvl1pPr>
          </a:lstStyle>
          <a:p>
            <a:fld id="{DEE6BF30-58B3-B04A-928D-FDC8875713C4}" type="datetimeFigureOut">
              <a:rPr lang="en-US" smtClean="0"/>
              <a:t>12/7/16</a:t>
            </a:fld>
            <a:endParaRPr lang="en-US"/>
          </a:p>
        </p:txBody>
      </p:sp>
      <p:sp>
        <p:nvSpPr>
          <p:cNvPr id="12" name="Footer Placeholder 4"/>
          <p:cNvSpPr>
            <a:spLocks noGrp="1"/>
          </p:cNvSpPr>
          <p:nvPr>
            <p:ph type="ftr" sz="quarter" idx="11"/>
          </p:nvPr>
        </p:nvSpPr>
        <p:spPr>
          <a:xfrm>
            <a:off x="275449" y="8888875"/>
            <a:ext cx="5384801" cy="519289"/>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13" name="Slide Number Placeholder 5"/>
          <p:cNvSpPr>
            <a:spLocks noGrp="1"/>
          </p:cNvSpPr>
          <p:nvPr>
            <p:ph type="sldNum" sz="quarter" idx="12"/>
          </p:nvPr>
        </p:nvSpPr>
        <p:spPr>
          <a:xfrm>
            <a:off x="5676054" y="8888875"/>
            <a:ext cx="1652693" cy="519289"/>
          </a:xfrm>
          <a:prstGeom prst="rect">
            <a:avLst/>
          </a:prstGeom>
        </p:spPr>
        <p:txBody>
          <a:bodyPr/>
          <a:lstStyle>
            <a:lvl1pPr fontAlgn="auto">
              <a:spcBef>
                <a:spcPts val="0"/>
              </a:spcBef>
              <a:spcAft>
                <a:spcPts val="0"/>
              </a:spcAft>
              <a:defRPr>
                <a:latin typeface="+mn-lt"/>
                <a:ea typeface="+mn-ea"/>
                <a:cs typeface="+mn-cs"/>
              </a:defRPr>
            </a:lvl1pPr>
          </a:lstStyle>
          <a:p>
            <a:fld id="{86CB4B4D-7CA3-9044-876B-883B54F8677D}" type="slidenum">
              <a:rPr lang="uk-UA" smtClean="0"/>
              <a:t>‹#›</a:t>
            </a:fld>
            <a:endParaRPr lang="uk-UA"/>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650240" y="390595"/>
            <a:ext cx="11704320" cy="1625884"/>
          </a:xfrm>
          <a:prstGeom prst="rect">
            <a:avLst/>
          </a:prstGeom>
          <a:noFill/>
          <a:ln>
            <a:noFill/>
          </a:ln>
        </p:spPr>
        <p:txBody>
          <a:bodyPr lIns="91425" tIns="91425" rIns="91425" bIns="91425" anchor="b"/>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r>
              <a:rPr lang="en-US" altLang="ko-KR" smtClean="0"/>
              <a:t>Click to edit Master title style</a:t>
            </a:r>
            <a:endParaRPr/>
          </a:p>
        </p:txBody>
      </p:sp>
      <p:sp>
        <p:nvSpPr>
          <p:cNvPr id="15" name="Shape 15"/>
          <p:cNvSpPr txBox="1">
            <a:spLocks noGrp="1"/>
          </p:cNvSpPr>
          <p:nvPr>
            <p:ph type="body" idx="1"/>
          </p:nvPr>
        </p:nvSpPr>
        <p:spPr>
          <a:xfrm>
            <a:off x="650240" y="2275842"/>
            <a:ext cx="11704320" cy="7064991"/>
          </a:xfrm>
          <a:prstGeom prst="rect">
            <a:avLst/>
          </a:prstGeom>
          <a:noFill/>
          <a:ln>
            <a:noFill/>
          </a:ln>
        </p:spPr>
        <p:txBody>
          <a:bodyPr lIns="91425" tIns="91425" rIns="91425" b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pPr lvl="0"/>
            <a:r>
              <a:rPr lang="en-US" altLang="ko-KR" smtClean="0"/>
              <a:t>Click to edit Master text styles</a:t>
            </a:r>
          </a:p>
        </p:txBody>
      </p:sp>
      <p:sp>
        <p:nvSpPr>
          <p:cNvPr id="4" name="Shape 16"/>
          <p:cNvSpPr txBox="1">
            <a:spLocks noGrp="1"/>
          </p:cNvSpPr>
          <p:nvPr>
            <p:ph type="sldNum" idx="10"/>
          </p:nvPr>
        </p:nvSpPr>
        <p:spPr>
          <a:xfrm>
            <a:off x="12169424" y="9006276"/>
            <a:ext cx="781191" cy="747324"/>
          </a:xfrm>
          <a:prstGeom prst="rect">
            <a:avLst/>
          </a:prstGeom>
        </p:spPr>
        <p:txBody>
          <a:bodyPr vert="horz" wrap="square" lIns="91425" tIns="91425" rIns="91425" bIns="91425" numCol="1" anchor="ctr" anchorCtr="0" compatLnSpc="1">
            <a:prstTxWarp prst="textNoShape">
              <a:avLst/>
            </a:prstTxWarp>
            <a:noAutofit/>
          </a:bodyPr>
          <a:lstStyle>
            <a:lvl1pPr algn="r">
              <a:buClr>
                <a:srgbClr val="000000"/>
              </a:buClr>
              <a:buSzPct val="25000"/>
              <a:buFont typeface="Arial" charset="0"/>
              <a:buNone/>
              <a:defRPr sz="1387">
                <a:solidFill>
                  <a:srgbClr val="000000"/>
                </a:solidFill>
                <a:latin typeface="Arial" charset="0"/>
                <a:ea typeface="ＭＳ Ｐゴシック" charset="0"/>
                <a:cs typeface="Arial" charset="0"/>
                <a:sym typeface="Arial" charset="0"/>
              </a:defRPr>
            </a:lvl1pPr>
            <a:lvl2pPr marL="792468" indent="-304796">
              <a:defRPr>
                <a:solidFill>
                  <a:schemeClr val="tx1"/>
                </a:solidFill>
                <a:latin typeface="Candara" charset="0"/>
                <a:ea typeface="ＭＳ Ｐゴシック" charset="0"/>
              </a:defRPr>
            </a:lvl2pPr>
            <a:lvl3pPr marL="1219181" indent="-243836">
              <a:defRPr>
                <a:solidFill>
                  <a:schemeClr val="tx1"/>
                </a:solidFill>
                <a:latin typeface="Candara" charset="0"/>
                <a:ea typeface="ＭＳ Ｐゴシック" charset="0"/>
              </a:defRPr>
            </a:lvl3pPr>
            <a:lvl4pPr marL="1706853" indent="-243836">
              <a:defRPr>
                <a:solidFill>
                  <a:schemeClr val="tx1"/>
                </a:solidFill>
                <a:latin typeface="Candara" charset="0"/>
                <a:ea typeface="ＭＳ Ｐゴシック" charset="0"/>
              </a:defRPr>
            </a:lvl4pPr>
            <a:lvl5pPr marL="2194526" indent="-243836">
              <a:defRPr>
                <a:solidFill>
                  <a:schemeClr val="tx1"/>
                </a:solidFill>
                <a:latin typeface="Candara" charset="0"/>
                <a:ea typeface="ＭＳ Ｐゴシック" charset="0"/>
              </a:defRPr>
            </a:lvl5pPr>
            <a:lvl6pPr marL="2682198" indent="-243836" fontAlgn="base">
              <a:spcBef>
                <a:spcPct val="0"/>
              </a:spcBef>
              <a:spcAft>
                <a:spcPct val="0"/>
              </a:spcAft>
              <a:defRPr>
                <a:solidFill>
                  <a:schemeClr val="tx1"/>
                </a:solidFill>
                <a:latin typeface="Candara" charset="0"/>
                <a:ea typeface="ＭＳ Ｐゴシック" charset="0"/>
              </a:defRPr>
            </a:lvl6pPr>
            <a:lvl7pPr marL="3169870" indent="-243836" fontAlgn="base">
              <a:spcBef>
                <a:spcPct val="0"/>
              </a:spcBef>
              <a:spcAft>
                <a:spcPct val="0"/>
              </a:spcAft>
              <a:defRPr>
                <a:solidFill>
                  <a:schemeClr val="tx1"/>
                </a:solidFill>
                <a:latin typeface="Candara" charset="0"/>
                <a:ea typeface="ＭＳ Ｐゴシック" charset="0"/>
              </a:defRPr>
            </a:lvl7pPr>
            <a:lvl8pPr marL="3657543" indent="-243836" fontAlgn="base">
              <a:spcBef>
                <a:spcPct val="0"/>
              </a:spcBef>
              <a:spcAft>
                <a:spcPct val="0"/>
              </a:spcAft>
              <a:defRPr>
                <a:solidFill>
                  <a:schemeClr val="tx1"/>
                </a:solidFill>
                <a:latin typeface="Candara" charset="0"/>
                <a:ea typeface="ＭＳ Ｐゴシック" charset="0"/>
              </a:defRPr>
            </a:lvl8pPr>
            <a:lvl9pPr marL="4145215" indent="-243836" fontAlgn="base">
              <a:spcBef>
                <a:spcPct val="0"/>
              </a:spcBef>
              <a:spcAft>
                <a:spcPct val="0"/>
              </a:spcAft>
              <a:defRPr>
                <a:solidFill>
                  <a:schemeClr val="tx1"/>
                </a:solidFill>
                <a:latin typeface="Candara" charset="0"/>
                <a:ea typeface="ＭＳ Ｐゴシック" charset="0"/>
              </a:defRPr>
            </a:lvl9pPr>
          </a:lstStyle>
          <a:p>
            <a:fld id="{86CB4B4D-7CA3-9044-876B-883B54F8677D}" type="slidenum">
              <a:rPr lang="uk-UA" smtClean="0"/>
              <a:t>‹#›</a:t>
            </a:fld>
            <a:endParaRPr lang="uk-UA"/>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ko-KR" smtClean="0"/>
              <a:t>Click to edit Master title style</a:t>
            </a:r>
            <a:endParaRPr lang="en-US"/>
          </a:p>
        </p:txBody>
      </p:sp>
      <p:sp>
        <p:nvSpPr>
          <p:cNvPr id="14" name="Content Placeholder 13"/>
          <p:cNvSpPr>
            <a:spLocks noGrp="1"/>
          </p:cNvSpPr>
          <p:nvPr>
            <p:ph sz="quarter" idx="10"/>
          </p:nvPr>
        </p:nvSpPr>
        <p:spPr>
          <a:xfrm>
            <a:off x="650240" y="1820673"/>
            <a:ext cx="11704320" cy="7214955"/>
          </a:xfrm>
        </p:spPr>
        <p:txBody>
          <a:bodyPr/>
          <a:lstStyle>
            <a:lvl1pPr>
              <a:spcBef>
                <a:spcPts val="1246"/>
              </a:spcBef>
              <a:defRPr/>
            </a:lvl1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4" name="Rounded Rectangle 3"/>
          <p:cNvSpPr/>
          <p:nvPr/>
        </p:nvSpPr>
        <p:spPr>
          <a:xfrm>
            <a:off x="325122" y="325120"/>
            <a:ext cx="12368107" cy="6737209"/>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920"/>
          </a:p>
        </p:txBody>
      </p:sp>
      <p:sp>
        <p:nvSpPr>
          <p:cNvPr id="5" name="Freeform 14"/>
          <p:cNvSpPr>
            <a:spLocks/>
          </p:cNvSpPr>
          <p:nvPr/>
        </p:nvSpPr>
        <p:spPr bwMode="hidden">
          <a:xfrm>
            <a:off x="8599876" y="5978599"/>
            <a:ext cx="4091093"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6" name="Freeform 18"/>
          <p:cNvSpPr>
            <a:spLocks/>
          </p:cNvSpPr>
          <p:nvPr/>
        </p:nvSpPr>
        <p:spPr bwMode="hidden">
          <a:xfrm>
            <a:off x="3725334" y="5795716"/>
            <a:ext cx="7886418" cy="1210169"/>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7" name="Freeform 22"/>
          <p:cNvSpPr>
            <a:spLocks/>
          </p:cNvSpPr>
          <p:nvPr/>
        </p:nvSpPr>
        <p:spPr bwMode="hidden">
          <a:xfrm>
            <a:off x="4023360" y="5813778"/>
            <a:ext cx="7775787" cy="1101796"/>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p:nvSpPr>
          <p:cNvPr id="8" name="Freeform 26"/>
          <p:cNvSpPr>
            <a:spLocks/>
          </p:cNvSpPr>
          <p:nvPr/>
        </p:nvSpPr>
        <p:spPr bwMode="hidden">
          <a:xfrm>
            <a:off x="7978989" y="5793462"/>
            <a:ext cx="4702952" cy="927947"/>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useBgFill="1">
        <p:nvSpPr>
          <p:cNvPr id="9" name="Freeform 10"/>
          <p:cNvSpPr>
            <a:spLocks/>
          </p:cNvSpPr>
          <p:nvPr/>
        </p:nvSpPr>
        <p:spPr bwMode="hidden">
          <a:xfrm>
            <a:off x="300285" y="5773142"/>
            <a:ext cx="12406488" cy="1889759"/>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2" name="Title 1"/>
          <p:cNvSpPr>
            <a:spLocks noGrp="1"/>
          </p:cNvSpPr>
          <p:nvPr>
            <p:ph type="title"/>
          </p:nvPr>
        </p:nvSpPr>
        <p:spPr>
          <a:xfrm>
            <a:off x="981379" y="3503730"/>
            <a:ext cx="11054080" cy="2167467"/>
          </a:xfrm>
        </p:spPr>
        <p:txBody>
          <a:bodyPr anchor="t">
            <a:normAutofit/>
          </a:bodyPr>
          <a:lstStyle>
            <a:lvl1pPr algn="ctr">
              <a:defRPr sz="4693" b="0" cap="none"/>
            </a:lvl1pPr>
          </a:lstStyle>
          <a:p>
            <a:r>
              <a:rPr lang="en-US" altLang="ko-KR" smtClean="0"/>
              <a:t>Click to edit Master title style</a:t>
            </a:r>
            <a:endParaRPr lang="en-US" dirty="0"/>
          </a:p>
        </p:txBody>
      </p:sp>
      <p:sp>
        <p:nvSpPr>
          <p:cNvPr id="3" name="Text Placeholder 2"/>
          <p:cNvSpPr>
            <a:spLocks noGrp="1"/>
          </p:cNvSpPr>
          <p:nvPr>
            <p:ph type="body" idx="1"/>
          </p:nvPr>
        </p:nvSpPr>
        <p:spPr>
          <a:xfrm>
            <a:off x="1944697" y="2044373"/>
            <a:ext cx="9127444" cy="1336606"/>
          </a:xfrm>
        </p:spPr>
        <p:txBody>
          <a:bodyPr anchor="b">
            <a:normAutofit/>
          </a:bodyPr>
          <a:lstStyle>
            <a:lvl1pPr marL="0" indent="0" algn="ctr">
              <a:buNone/>
              <a:defRPr sz="2133">
                <a:solidFill>
                  <a:srgbClr val="FFFFFF"/>
                </a:solidFill>
              </a:defRPr>
            </a:lvl1pPr>
            <a:lvl2pPr marL="487672" indent="0">
              <a:buNone/>
              <a:defRPr sz="1920">
                <a:solidFill>
                  <a:schemeClr val="tx1">
                    <a:tint val="75000"/>
                  </a:schemeClr>
                </a:solidFill>
              </a:defRPr>
            </a:lvl2pPr>
            <a:lvl3pPr marL="975345" indent="0">
              <a:buNone/>
              <a:defRPr sz="1707">
                <a:solidFill>
                  <a:schemeClr val="tx1">
                    <a:tint val="75000"/>
                  </a:schemeClr>
                </a:solidFill>
              </a:defRPr>
            </a:lvl3pPr>
            <a:lvl4pPr marL="1463017" indent="0">
              <a:buNone/>
              <a:defRPr sz="1493">
                <a:solidFill>
                  <a:schemeClr val="tx1">
                    <a:tint val="75000"/>
                  </a:schemeClr>
                </a:solidFill>
              </a:defRPr>
            </a:lvl4pPr>
            <a:lvl5pPr marL="1950690" indent="0">
              <a:buNone/>
              <a:defRPr sz="1493">
                <a:solidFill>
                  <a:schemeClr val="tx1">
                    <a:tint val="75000"/>
                  </a:schemeClr>
                </a:solidFill>
              </a:defRPr>
            </a:lvl5pPr>
            <a:lvl6pPr marL="2438362" indent="0">
              <a:buNone/>
              <a:defRPr sz="1493">
                <a:solidFill>
                  <a:schemeClr val="tx1">
                    <a:tint val="75000"/>
                  </a:schemeClr>
                </a:solidFill>
              </a:defRPr>
            </a:lvl6pPr>
            <a:lvl7pPr marL="2926034" indent="0">
              <a:buNone/>
              <a:defRPr sz="1493">
                <a:solidFill>
                  <a:schemeClr val="tx1">
                    <a:tint val="75000"/>
                  </a:schemeClr>
                </a:solidFill>
              </a:defRPr>
            </a:lvl7pPr>
            <a:lvl8pPr marL="3413707" indent="0">
              <a:buNone/>
              <a:defRPr sz="1493">
                <a:solidFill>
                  <a:schemeClr val="tx1">
                    <a:tint val="75000"/>
                  </a:schemeClr>
                </a:solidFill>
              </a:defRPr>
            </a:lvl8pPr>
            <a:lvl9pPr marL="3901379" indent="0">
              <a:buNone/>
              <a:defRPr sz="1493">
                <a:solidFill>
                  <a:schemeClr val="tx1">
                    <a:tint val="75000"/>
                  </a:schemeClr>
                </a:solidFill>
              </a:defRPr>
            </a:lvl9pPr>
          </a:lstStyle>
          <a:p>
            <a:pPr lvl="0"/>
            <a:r>
              <a:rPr lang="en-US" altLang="ko-KR" smtClean="0"/>
              <a:t>Click to edit Master text styles</a:t>
            </a:r>
          </a:p>
        </p:txBody>
      </p:sp>
      <p:sp>
        <p:nvSpPr>
          <p:cNvPr id="10" name="Date Placeholder 3"/>
          <p:cNvSpPr>
            <a:spLocks noGrp="1"/>
          </p:cNvSpPr>
          <p:nvPr>
            <p:ph type="dt" sz="half" idx="10"/>
          </p:nvPr>
        </p:nvSpPr>
        <p:spPr>
          <a:xfrm>
            <a:off x="7344554" y="8888875"/>
            <a:ext cx="5384799" cy="519289"/>
          </a:xfrm>
          <a:prstGeom prst="rect">
            <a:avLst/>
          </a:prstGeom>
        </p:spPr>
        <p:txBody>
          <a:bodyPr/>
          <a:lstStyle>
            <a:lvl1pPr fontAlgn="auto">
              <a:spcBef>
                <a:spcPts val="0"/>
              </a:spcBef>
              <a:spcAft>
                <a:spcPts val="0"/>
              </a:spcAft>
              <a:defRPr>
                <a:latin typeface="+mn-lt"/>
                <a:ea typeface="+mn-ea"/>
                <a:cs typeface="+mn-cs"/>
              </a:defRPr>
            </a:lvl1pPr>
          </a:lstStyle>
          <a:p>
            <a:fld id="{DEE6BF30-58B3-B04A-928D-FDC8875713C4}" type="datetimeFigureOut">
              <a:rPr lang="en-US" smtClean="0"/>
              <a:t>12/7/16</a:t>
            </a:fld>
            <a:endParaRPr lang="en-US"/>
          </a:p>
        </p:txBody>
      </p:sp>
      <p:sp>
        <p:nvSpPr>
          <p:cNvPr id="11" name="Footer Placeholder 4"/>
          <p:cNvSpPr>
            <a:spLocks noGrp="1"/>
          </p:cNvSpPr>
          <p:nvPr>
            <p:ph type="ftr" sz="quarter" idx="11"/>
          </p:nvPr>
        </p:nvSpPr>
        <p:spPr>
          <a:xfrm>
            <a:off x="275449" y="8888875"/>
            <a:ext cx="5384801" cy="519289"/>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12" name="Slide Number Placeholder 5"/>
          <p:cNvSpPr>
            <a:spLocks noGrp="1"/>
          </p:cNvSpPr>
          <p:nvPr>
            <p:ph type="sldNum" sz="quarter" idx="12"/>
          </p:nvPr>
        </p:nvSpPr>
        <p:spPr>
          <a:xfrm>
            <a:off x="5676054" y="8888875"/>
            <a:ext cx="1652693" cy="519289"/>
          </a:xfrm>
          <a:prstGeom prst="rect">
            <a:avLst/>
          </a:prstGeom>
        </p:spPr>
        <p:txBody>
          <a:bodyPr/>
          <a:lstStyle>
            <a:lvl1pPr fontAlgn="auto">
              <a:spcBef>
                <a:spcPts val="0"/>
              </a:spcBef>
              <a:spcAft>
                <a:spcPts val="0"/>
              </a:spcAft>
              <a:defRPr>
                <a:latin typeface="+mn-lt"/>
                <a:ea typeface="+mn-ea"/>
                <a:cs typeface="+mn-cs"/>
              </a:defRPr>
            </a:lvl1pPr>
          </a:lstStyle>
          <a:p>
            <a:fld id="{86CB4B4D-7CA3-9044-876B-883B54F8677D}" type="slidenum">
              <a:rPr lang="uk-UA" smtClean="0"/>
              <a:t>‹#›</a:t>
            </a:fld>
            <a:endParaRPr lang="uk-UA"/>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9" name="Content Placeholder 8"/>
          <p:cNvSpPr>
            <a:spLocks noGrp="1"/>
          </p:cNvSpPr>
          <p:nvPr>
            <p:ph sz="quarter" idx="13"/>
          </p:nvPr>
        </p:nvSpPr>
        <p:spPr>
          <a:xfrm>
            <a:off x="962354" y="3810406"/>
            <a:ext cx="5436006" cy="4902810"/>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11" name="Content Placeholder 10"/>
          <p:cNvSpPr>
            <a:spLocks noGrp="1"/>
          </p:cNvSpPr>
          <p:nvPr>
            <p:ph sz="quarter" idx="14"/>
          </p:nvPr>
        </p:nvSpPr>
        <p:spPr>
          <a:xfrm>
            <a:off x="6606439" y="3810406"/>
            <a:ext cx="5436006" cy="4902810"/>
          </a:xfrm>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Date Placeholder 4"/>
          <p:cNvSpPr>
            <a:spLocks noGrp="1"/>
          </p:cNvSpPr>
          <p:nvPr>
            <p:ph type="dt" sz="half" idx="15"/>
          </p:nvPr>
        </p:nvSpPr>
        <p:spPr>
          <a:xfrm>
            <a:off x="7344554" y="8888875"/>
            <a:ext cx="5384799" cy="519289"/>
          </a:xfrm>
          <a:prstGeom prst="rect">
            <a:avLst/>
          </a:prstGeom>
        </p:spPr>
        <p:txBody>
          <a:bodyPr/>
          <a:lstStyle>
            <a:lvl1pPr fontAlgn="auto">
              <a:spcBef>
                <a:spcPts val="0"/>
              </a:spcBef>
              <a:spcAft>
                <a:spcPts val="0"/>
              </a:spcAft>
              <a:defRPr>
                <a:latin typeface="+mn-lt"/>
                <a:ea typeface="+mn-ea"/>
                <a:cs typeface="+mn-cs"/>
              </a:defRPr>
            </a:lvl1pPr>
          </a:lstStyle>
          <a:p>
            <a:fld id="{DEE6BF30-58B3-B04A-928D-FDC8875713C4}" type="datetimeFigureOut">
              <a:rPr lang="en-US" smtClean="0"/>
              <a:t>12/7/16</a:t>
            </a:fld>
            <a:endParaRPr lang="en-US"/>
          </a:p>
        </p:txBody>
      </p:sp>
      <p:sp>
        <p:nvSpPr>
          <p:cNvPr id="6" name="Footer Placeholder 5"/>
          <p:cNvSpPr>
            <a:spLocks noGrp="1"/>
          </p:cNvSpPr>
          <p:nvPr>
            <p:ph type="ftr" sz="quarter" idx="16"/>
          </p:nvPr>
        </p:nvSpPr>
        <p:spPr>
          <a:xfrm>
            <a:off x="275449" y="8888875"/>
            <a:ext cx="5384801" cy="519289"/>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7" name="Slide Number Placeholder 6"/>
          <p:cNvSpPr>
            <a:spLocks noGrp="1"/>
          </p:cNvSpPr>
          <p:nvPr>
            <p:ph type="sldNum" sz="quarter" idx="17"/>
          </p:nvPr>
        </p:nvSpPr>
        <p:spPr>
          <a:xfrm>
            <a:off x="5676054" y="8888875"/>
            <a:ext cx="1652693" cy="519289"/>
          </a:xfrm>
          <a:prstGeom prst="rect">
            <a:avLst/>
          </a:prstGeom>
        </p:spPr>
        <p:txBody>
          <a:bodyPr/>
          <a:lstStyle>
            <a:lvl1pPr fontAlgn="auto">
              <a:spcBef>
                <a:spcPts val="0"/>
              </a:spcBef>
              <a:spcAft>
                <a:spcPts val="0"/>
              </a:spcAft>
              <a:defRPr>
                <a:latin typeface="+mn-lt"/>
                <a:ea typeface="+mn-ea"/>
                <a:cs typeface="+mn-cs"/>
              </a:defRPr>
            </a:lvl1pPr>
          </a:lstStyle>
          <a:p>
            <a:fld id="{86CB4B4D-7CA3-9044-876B-883B54F8677D}" type="slidenum">
              <a:rPr lang="uk-UA" smtClean="0"/>
              <a:t>‹#›</a:t>
            </a:fld>
            <a:endParaRPr lang="uk-UA"/>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smtClean="0"/>
              <a:t>Click to edit Master title style</a:t>
            </a:r>
            <a:endParaRPr lang="en-US"/>
          </a:p>
        </p:txBody>
      </p:sp>
      <p:sp>
        <p:nvSpPr>
          <p:cNvPr id="3" name="Text Placeholder 2"/>
          <p:cNvSpPr>
            <a:spLocks noGrp="1"/>
          </p:cNvSpPr>
          <p:nvPr>
            <p:ph type="body" idx="1"/>
          </p:nvPr>
        </p:nvSpPr>
        <p:spPr>
          <a:xfrm>
            <a:off x="962355" y="3808873"/>
            <a:ext cx="5436006" cy="909884"/>
          </a:xfrm>
        </p:spPr>
        <p:txBody>
          <a:bodyPr anchor="ctr"/>
          <a:lstStyle>
            <a:lvl1pPr marL="0" indent="0" algn="ctr">
              <a:buNone/>
              <a:defRPr sz="2560" b="0">
                <a:solidFill>
                  <a:schemeClr val="tx2"/>
                </a:solidFill>
                <a:latin typeface="+mj-lt"/>
              </a:defRPr>
            </a:lvl1pPr>
            <a:lvl2pPr marL="487672" indent="0">
              <a:buNone/>
              <a:defRPr sz="2133" b="1"/>
            </a:lvl2pPr>
            <a:lvl3pPr marL="975345" indent="0">
              <a:buNone/>
              <a:defRPr sz="1920" b="1"/>
            </a:lvl3pPr>
            <a:lvl4pPr marL="1463017" indent="0">
              <a:buNone/>
              <a:defRPr sz="1707" b="1"/>
            </a:lvl4pPr>
            <a:lvl5pPr marL="1950690" indent="0">
              <a:buNone/>
              <a:defRPr sz="1707" b="1"/>
            </a:lvl5pPr>
            <a:lvl6pPr marL="2438362" indent="0">
              <a:buNone/>
              <a:defRPr sz="1707" b="1"/>
            </a:lvl6pPr>
            <a:lvl7pPr marL="2926034" indent="0">
              <a:buNone/>
              <a:defRPr sz="1707" b="1"/>
            </a:lvl7pPr>
            <a:lvl8pPr marL="3413707" indent="0">
              <a:buNone/>
              <a:defRPr sz="1707" b="1"/>
            </a:lvl8pPr>
            <a:lvl9pPr marL="3901379" indent="0">
              <a:buNone/>
              <a:defRPr sz="1707" b="1"/>
            </a:lvl9pPr>
          </a:lstStyle>
          <a:p>
            <a:pPr lvl="0"/>
            <a:r>
              <a:rPr lang="en-US" altLang="ko-KR" smtClean="0"/>
              <a:t>Click to edit Master text styles</a:t>
            </a:r>
          </a:p>
        </p:txBody>
      </p:sp>
      <p:sp>
        <p:nvSpPr>
          <p:cNvPr id="4" name="Content Placeholder 3"/>
          <p:cNvSpPr>
            <a:spLocks noGrp="1"/>
          </p:cNvSpPr>
          <p:nvPr>
            <p:ph sz="half" idx="2"/>
          </p:nvPr>
        </p:nvSpPr>
        <p:spPr>
          <a:xfrm>
            <a:off x="963319" y="4876804"/>
            <a:ext cx="5432967" cy="3835965"/>
          </a:xfrm>
        </p:spPr>
        <p:txBody>
          <a:bodyPr/>
          <a:lstStyle>
            <a:lvl1pPr>
              <a:defRPr sz="2133"/>
            </a:lvl1pPr>
            <a:lvl2pPr>
              <a:defRPr sz="1920"/>
            </a:lvl2pPr>
            <a:lvl3pPr>
              <a:defRPr sz="1707"/>
            </a:lvl3pPr>
            <a:lvl4pPr>
              <a:defRPr sz="1493"/>
            </a:lvl4pPr>
            <a:lvl5pPr>
              <a:defRPr sz="1493"/>
            </a:lvl5pPr>
            <a:lvl6pPr>
              <a:defRPr sz="1707"/>
            </a:lvl6pPr>
            <a:lvl7pPr>
              <a:defRPr sz="1707"/>
            </a:lvl7pPr>
            <a:lvl8pPr>
              <a:defRPr sz="1707"/>
            </a:lvl8pPr>
            <a:lvl9pPr>
              <a:defRPr sz="1707"/>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5" name="Text Placeholder 4"/>
          <p:cNvSpPr>
            <a:spLocks noGrp="1"/>
          </p:cNvSpPr>
          <p:nvPr>
            <p:ph type="body" sz="quarter" idx="3"/>
          </p:nvPr>
        </p:nvSpPr>
        <p:spPr>
          <a:xfrm>
            <a:off x="6610774" y="3808872"/>
            <a:ext cx="5436006" cy="909884"/>
          </a:xfrm>
        </p:spPr>
        <p:txBody>
          <a:bodyPr anchor="ctr"/>
          <a:lstStyle>
            <a:lvl1pPr marL="0" indent="0" algn="ctr">
              <a:buNone/>
              <a:defRPr sz="2560" b="0" i="0">
                <a:solidFill>
                  <a:schemeClr val="tx2"/>
                </a:solidFill>
                <a:latin typeface="+mj-lt"/>
              </a:defRPr>
            </a:lvl1pPr>
            <a:lvl2pPr marL="487672" indent="0">
              <a:buNone/>
              <a:defRPr sz="2133" b="1"/>
            </a:lvl2pPr>
            <a:lvl3pPr marL="975345" indent="0">
              <a:buNone/>
              <a:defRPr sz="1920" b="1"/>
            </a:lvl3pPr>
            <a:lvl4pPr marL="1463017" indent="0">
              <a:buNone/>
              <a:defRPr sz="1707" b="1"/>
            </a:lvl4pPr>
            <a:lvl5pPr marL="1950690" indent="0">
              <a:buNone/>
              <a:defRPr sz="1707" b="1"/>
            </a:lvl5pPr>
            <a:lvl6pPr marL="2438362" indent="0">
              <a:buNone/>
              <a:defRPr sz="1707" b="1"/>
            </a:lvl6pPr>
            <a:lvl7pPr marL="2926034" indent="0">
              <a:buNone/>
              <a:defRPr sz="1707" b="1"/>
            </a:lvl7pPr>
            <a:lvl8pPr marL="3413707" indent="0">
              <a:buNone/>
              <a:defRPr sz="1707" b="1"/>
            </a:lvl8pPr>
            <a:lvl9pPr marL="3901379" indent="0">
              <a:buNone/>
              <a:defRPr sz="1707" b="1"/>
            </a:lvl9pPr>
          </a:lstStyle>
          <a:p>
            <a:pPr lvl="0"/>
            <a:r>
              <a:rPr lang="en-US" altLang="ko-KR" smtClean="0"/>
              <a:t>Click to edit Master text styles</a:t>
            </a:r>
          </a:p>
        </p:txBody>
      </p:sp>
      <p:sp>
        <p:nvSpPr>
          <p:cNvPr id="6" name="Content Placeholder 5"/>
          <p:cNvSpPr>
            <a:spLocks noGrp="1"/>
          </p:cNvSpPr>
          <p:nvPr>
            <p:ph sz="quarter" idx="4"/>
          </p:nvPr>
        </p:nvSpPr>
        <p:spPr>
          <a:xfrm>
            <a:off x="6606258" y="4876804"/>
            <a:ext cx="5436006" cy="3835965"/>
          </a:xfrm>
        </p:spPr>
        <p:txBody>
          <a:bodyPr/>
          <a:lstStyle>
            <a:lvl1pPr>
              <a:defRPr sz="2133"/>
            </a:lvl1pPr>
            <a:lvl2pPr>
              <a:defRPr sz="1920"/>
            </a:lvl2pPr>
            <a:lvl3pPr>
              <a:defRPr sz="1707"/>
            </a:lvl3pPr>
            <a:lvl4pPr>
              <a:defRPr sz="1493"/>
            </a:lvl4pPr>
            <a:lvl5pPr>
              <a:defRPr sz="1493"/>
            </a:lvl5pPr>
            <a:lvl6pPr>
              <a:defRPr sz="1707"/>
            </a:lvl6pPr>
            <a:lvl7pPr>
              <a:defRPr sz="1707"/>
            </a:lvl7pPr>
            <a:lvl8pPr>
              <a:defRPr sz="1707"/>
            </a:lvl8pPr>
            <a:lvl9pPr>
              <a:defRPr sz="1707"/>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7" name="Date Placeholder 6"/>
          <p:cNvSpPr>
            <a:spLocks noGrp="1"/>
          </p:cNvSpPr>
          <p:nvPr>
            <p:ph type="dt" sz="half" idx="10"/>
          </p:nvPr>
        </p:nvSpPr>
        <p:spPr>
          <a:xfrm>
            <a:off x="7344554" y="8888875"/>
            <a:ext cx="5384799" cy="519289"/>
          </a:xfrm>
          <a:prstGeom prst="rect">
            <a:avLst/>
          </a:prstGeom>
        </p:spPr>
        <p:txBody>
          <a:bodyPr/>
          <a:lstStyle>
            <a:lvl1pPr fontAlgn="auto">
              <a:spcBef>
                <a:spcPts val="0"/>
              </a:spcBef>
              <a:spcAft>
                <a:spcPts val="0"/>
              </a:spcAft>
              <a:defRPr>
                <a:latin typeface="+mn-lt"/>
                <a:ea typeface="+mn-ea"/>
                <a:cs typeface="+mn-cs"/>
              </a:defRPr>
            </a:lvl1pPr>
          </a:lstStyle>
          <a:p>
            <a:fld id="{DEE6BF30-58B3-B04A-928D-FDC8875713C4}" type="datetimeFigureOut">
              <a:rPr lang="en-US" smtClean="0"/>
              <a:t>12/7/16</a:t>
            </a:fld>
            <a:endParaRPr lang="en-US"/>
          </a:p>
        </p:txBody>
      </p:sp>
      <p:sp>
        <p:nvSpPr>
          <p:cNvPr id="8" name="Footer Placeholder 7"/>
          <p:cNvSpPr>
            <a:spLocks noGrp="1"/>
          </p:cNvSpPr>
          <p:nvPr>
            <p:ph type="ftr" sz="quarter" idx="11"/>
          </p:nvPr>
        </p:nvSpPr>
        <p:spPr>
          <a:xfrm>
            <a:off x="275449" y="8888875"/>
            <a:ext cx="5384801" cy="519289"/>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9" name="Slide Number Placeholder 8"/>
          <p:cNvSpPr>
            <a:spLocks noGrp="1"/>
          </p:cNvSpPr>
          <p:nvPr>
            <p:ph type="sldNum" sz="quarter" idx="12"/>
          </p:nvPr>
        </p:nvSpPr>
        <p:spPr>
          <a:xfrm>
            <a:off x="5676054" y="8888875"/>
            <a:ext cx="1652693" cy="519289"/>
          </a:xfrm>
          <a:prstGeom prst="rect">
            <a:avLst/>
          </a:prstGeom>
        </p:spPr>
        <p:txBody>
          <a:bodyPr/>
          <a:lstStyle>
            <a:lvl1pPr fontAlgn="auto">
              <a:spcBef>
                <a:spcPts val="0"/>
              </a:spcBef>
              <a:spcAft>
                <a:spcPts val="0"/>
              </a:spcAft>
              <a:defRPr>
                <a:latin typeface="+mn-lt"/>
                <a:ea typeface="+mn-ea"/>
                <a:cs typeface="+mn-cs"/>
              </a:defRPr>
            </a:lvl1pPr>
          </a:lstStyle>
          <a:p>
            <a:fld id="{86CB4B4D-7CA3-9044-876B-883B54F8677D}" type="slidenum">
              <a:rPr lang="uk-UA" smtClean="0"/>
              <a:t>‹#›</a:t>
            </a:fld>
            <a:endParaRPr lang="uk-UA"/>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Date Placeholder 2"/>
          <p:cNvSpPr>
            <a:spLocks noGrp="1"/>
          </p:cNvSpPr>
          <p:nvPr>
            <p:ph type="dt" sz="half" idx="10"/>
          </p:nvPr>
        </p:nvSpPr>
        <p:spPr>
          <a:xfrm>
            <a:off x="7344554" y="8888875"/>
            <a:ext cx="5384799" cy="519289"/>
          </a:xfrm>
          <a:prstGeom prst="rect">
            <a:avLst/>
          </a:prstGeom>
        </p:spPr>
        <p:txBody>
          <a:bodyPr/>
          <a:lstStyle>
            <a:lvl1pPr fontAlgn="auto">
              <a:spcBef>
                <a:spcPts val="0"/>
              </a:spcBef>
              <a:spcAft>
                <a:spcPts val="0"/>
              </a:spcAft>
              <a:defRPr>
                <a:latin typeface="+mn-lt"/>
                <a:ea typeface="+mn-ea"/>
                <a:cs typeface="+mn-cs"/>
              </a:defRPr>
            </a:lvl1pPr>
          </a:lstStyle>
          <a:p>
            <a:fld id="{DEE6BF30-58B3-B04A-928D-FDC8875713C4}" type="datetimeFigureOut">
              <a:rPr lang="en-US" smtClean="0"/>
              <a:t>12/7/16</a:t>
            </a:fld>
            <a:endParaRPr lang="en-US"/>
          </a:p>
        </p:txBody>
      </p:sp>
      <p:sp>
        <p:nvSpPr>
          <p:cNvPr id="4" name="Footer Placeholder 3"/>
          <p:cNvSpPr>
            <a:spLocks noGrp="1"/>
          </p:cNvSpPr>
          <p:nvPr>
            <p:ph type="ftr" sz="quarter" idx="11"/>
          </p:nvPr>
        </p:nvSpPr>
        <p:spPr>
          <a:xfrm>
            <a:off x="275449" y="8888875"/>
            <a:ext cx="5384801" cy="519289"/>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5" name="Slide Number Placeholder 4"/>
          <p:cNvSpPr>
            <a:spLocks noGrp="1"/>
          </p:cNvSpPr>
          <p:nvPr>
            <p:ph type="sldNum" sz="quarter" idx="12"/>
          </p:nvPr>
        </p:nvSpPr>
        <p:spPr>
          <a:xfrm>
            <a:off x="5676054" y="8888875"/>
            <a:ext cx="1652693" cy="519289"/>
          </a:xfrm>
          <a:prstGeom prst="rect">
            <a:avLst/>
          </a:prstGeom>
        </p:spPr>
        <p:txBody>
          <a:bodyPr/>
          <a:lstStyle>
            <a:lvl1pPr fontAlgn="auto">
              <a:spcBef>
                <a:spcPts val="0"/>
              </a:spcBef>
              <a:spcAft>
                <a:spcPts val="0"/>
              </a:spcAft>
              <a:defRPr>
                <a:latin typeface="+mn-lt"/>
                <a:ea typeface="+mn-ea"/>
                <a:cs typeface="+mn-cs"/>
              </a:defRPr>
            </a:lvl1pPr>
          </a:lstStyle>
          <a:p>
            <a:fld id="{86CB4B4D-7CA3-9044-876B-883B54F8677D}" type="slidenum">
              <a:rPr lang="uk-UA" smtClean="0"/>
              <a:t>‹#›</a:t>
            </a:fld>
            <a:endParaRPr lang="uk-UA"/>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Rounded Rectangle 1"/>
          <p:cNvSpPr/>
          <p:nvPr/>
        </p:nvSpPr>
        <p:spPr>
          <a:xfrm>
            <a:off x="325122" y="325124"/>
            <a:ext cx="12368107" cy="202974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920"/>
          </a:p>
        </p:txBody>
      </p:sp>
      <p:grpSp>
        <p:nvGrpSpPr>
          <p:cNvPr id="3" name="Group 12"/>
          <p:cNvGrpSpPr>
            <a:grpSpLocks noChangeAspect="1"/>
          </p:cNvGrpSpPr>
          <p:nvPr/>
        </p:nvGrpSpPr>
        <p:grpSpPr bwMode="auto">
          <a:xfrm>
            <a:off x="300285" y="1016003"/>
            <a:ext cx="12406488" cy="1892018"/>
            <a:chOff x="-3905251" y="4294188"/>
            <a:chExt cx="13027839" cy="1892300"/>
          </a:xfrm>
        </p:grpSpPr>
        <p:sp>
          <p:nvSpPr>
            <p:cNvPr id="4"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5"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6"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p:nvSpPr>
            <p:cNvPr id="7"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useBgFill="1">
          <p:nvSpPr>
            <p:cNvPr id="8" name="Freeform 24"/>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grpSp>
      <p:sp>
        <p:nvSpPr>
          <p:cNvPr id="9" name="Date Placeholder 1"/>
          <p:cNvSpPr>
            <a:spLocks noGrp="1"/>
          </p:cNvSpPr>
          <p:nvPr>
            <p:ph type="dt" sz="half" idx="10"/>
          </p:nvPr>
        </p:nvSpPr>
        <p:spPr>
          <a:xfrm>
            <a:off x="7344554" y="8888875"/>
            <a:ext cx="5384799" cy="519289"/>
          </a:xfrm>
          <a:prstGeom prst="rect">
            <a:avLst/>
          </a:prstGeom>
        </p:spPr>
        <p:txBody>
          <a:bodyPr/>
          <a:lstStyle>
            <a:lvl1pPr fontAlgn="auto">
              <a:spcBef>
                <a:spcPts val="0"/>
              </a:spcBef>
              <a:spcAft>
                <a:spcPts val="0"/>
              </a:spcAft>
              <a:defRPr>
                <a:latin typeface="+mn-lt"/>
                <a:ea typeface="+mn-ea"/>
                <a:cs typeface="+mn-cs"/>
              </a:defRPr>
            </a:lvl1pPr>
          </a:lstStyle>
          <a:p>
            <a:fld id="{DEE6BF30-58B3-B04A-928D-FDC8875713C4}" type="datetimeFigureOut">
              <a:rPr lang="en-US" smtClean="0"/>
              <a:t>12/7/16</a:t>
            </a:fld>
            <a:endParaRPr lang="en-US"/>
          </a:p>
        </p:txBody>
      </p:sp>
      <p:sp>
        <p:nvSpPr>
          <p:cNvPr id="10" name="Footer Placeholder 2"/>
          <p:cNvSpPr>
            <a:spLocks noGrp="1"/>
          </p:cNvSpPr>
          <p:nvPr>
            <p:ph type="ftr" sz="quarter" idx="11"/>
          </p:nvPr>
        </p:nvSpPr>
        <p:spPr>
          <a:xfrm>
            <a:off x="275449" y="8888875"/>
            <a:ext cx="5384801" cy="519289"/>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11" name="Slide Number Placeholder 3"/>
          <p:cNvSpPr>
            <a:spLocks noGrp="1"/>
          </p:cNvSpPr>
          <p:nvPr>
            <p:ph type="sldNum" sz="quarter" idx="12"/>
          </p:nvPr>
        </p:nvSpPr>
        <p:spPr>
          <a:xfrm>
            <a:off x="5676054" y="8888875"/>
            <a:ext cx="1652693" cy="519289"/>
          </a:xfrm>
          <a:prstGeom prst="rect">
            <a:avLst/>
          </a:prstGeom>
        </p:spPr>
        <p:txBody>
          <a:bodyPr/>
          <a:lstStyle>
            <a:lvl1pPr fontAlgn="auto">
              <a:spcBef>
                <a:spcPts val="0"/>
              </a:spcBef>
              <a:spcAft>
                <a:spcPts val="0"/>
              </a:spcAft>
              <a:defRPr>
                <a:latin typeface="+mn-lt"/>
                <a:ea typeface="+mn-ea"/>
                <a:cs typeface="+mn-cs"/>
              </a:defRPr>
            </a:lvl1pPr>
          </a:lstStyle>
          <a:p>
            <a:fld id="{86CB4B4D-7CA3-9044-876B-883B54F8677D}" type="slidenum">
              <a:rPr lang="uk-UA" smtClean="0"/>
              <a:t>‹#›</a:t>
            </a:fld>
            <a:endParaRPr lang="uk-UA"/>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5" name="Rounded Rectangle 4"/>
          <p:cNvSpPr/>
          <p:nvPr/>
        </p:nvSpPr>
        <p:spPr>
          <a:xfrm>
            <a:off x="325122" y="325124"/>
            <a:ext cx="12368107" cy="2029743"/>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920"/>
          </a:p>
        </p:txBody>
      </p:sp>
      <p:grpSp>
        <p:nvGrpSpPr>
          <p:cNvPr id="6" name="Group 23"/>
          <p:cNvGrpSpPr>
            <a:grpSpLocks noChangeAspect="1"/>
          </p:cNvGrpSpPr>
          <p:nvPr/>
        </p:nvGrpSpPr>
        <p:grpSpPr bwMode="auto">
          <a:xfrm>
            <a:off x="300285" y="1016004"/>
            <a:ext cx="12406488" cy="1894276"/>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useBgFill="1">
          <p:nvSpPr>
            <p:cNvPr id="11" name="Freeform 24"/>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grpSp>
      <p:sp>
        <p:nvSpPr>
          <p:cNvPr id="4" name="Text Placeholder 3"/>
          <p:cNvSpPr>
            <a:spLocks noGrp="1"/>
          </p:cNvSpPr>
          <p:nvPr>
            <p:ph type="body" sz="half" idx="2"/>
          </p:nvPr>
        </p:nvSpPr>
        <p:spPr>
          <a:xfrm>
            <a:off x="1300480" y="5093550"/>
            <a:ext cx="4768427" cy="2709335"/>
          </a:xfrm>
        </p:spPr>
        <p:txBody>
          <a:bodyPr>
            <a:normAutofit/>
          </a:bodyPr>
          <a:lstStyle>
            <a:lvl1pPr marL="0" indent="0">
              <a:spcBef>
                <a:spcPts val="0"/>
              </a:spcBef>
              <a:spcAft>
                <a:spcPts val="640"/>
              </a:spcAft>
              <a:buNone/>
              <a:defRPr sz="1920">
                <a:solidFill>
                  <a:schemeClr val="tx2"/>
                </a:solidFill>
              </a:defRPr>
            </a:lvl1pPr>
            <a:lvl2pPr marL="487672" indent="0">
              <a:buNone/>
              <a:defRPr sz="1280"/>
            </a:lvl2pPr>
            <a:lvl3pPr marL="975345" indent="0">
              <a:buNone/>
              <a:defRPr sz="1067"/>
            </a:lvl3pPr>
            <a:lvl4pPr marL="1463017" indent="0">
              <a:buNone/>
              <a:defRPr sz="960"/>
            </a:lvl4pPr>
            <a:lvl5pPr marL="1950690" indent="0">
              <a:buNone/>
              <a:defRPr sz="960"/>
            </a:lvl5pPr>
            <a:lvl6pPr marL="2438362" indent="0">
              <a:buNone/>
              <a:defRPr sz="960"/>
            </a:lvl6pPr>
            <a:lvl7pPr marL="2926034" indent="0">
              <a:buNone/>
              <a:defRPr sz="960"/>
            </a:lvl7pPr>
            <a:lvl8pPr marL="3413707" indent="0">
              <a:buNone/>
              <a:defRPr sz="960"/>
            </a:lvl8pPr>
            <a:lvl9pPr marL="3901379" indent="0">
              <a:buNone/>
              <a:defRPr sz="960"/>
            </a:lvl9pPr>
          </a:lstStyle>
          <a:p>
            <a:pPr lvl="0"/>
            <a:r>
              <a:rPr lang="en-US" altLang="ko-KR" smtClean="0"/>
              <a:t>Click to edit Master text styles</a:t>
            </a:r>
          </a:p>
        </p:txBody>
      </p:sp>
      <p:sp>
        <p:nvSpPr>
          <p:cNvPr id="22" name="Title 21"/>
          <p:cNvSpPr>
            <a:spLocks noGrp="1"/>
          </p:cNvSpPr>
          <p:nvPr>
            <p:ph type="title"/>
          </p:nvPr>
        </p:nvSpPr>
        <p:spPr>
          <a:xfrm>
            <a:off x="1300480" y="3251200"/>
            <a:ext cx="4768427" cy="1781658"/>
          </a:xfrm>
        </p:spPr>
        <p:txBody>
          <a:bodyPr anchor="b">
            <a:noAutofit/>
          </a:bodyPr>
          <a:lstStyle>
            <a:lvl1pPr algn="l">
              <a:defRPr sz="3413">
                <a:solidFill>
                  <a:schemeClr val="tx2"/>
                </a:solidFill>
              </a:defRPr>
            </a:lvl1pPr>
          </a:lstStyle>
          <a:p>
            <a:r>
              <a:rPr lang="en-US" altLang="ko-KR" smtClean="0"/>
              <a:t>Click to edit Master title style</a:t>
            </a:r>
            <a:endParaRPr lang="en-US" dirty="0"/>
          </a:p>
        </p:txBody>
      </p:sp>
      <p:sp>
        <p:nvSpPr>
          <p:cNvPr id="3" name="Content Placeholder 2"/>
          <p:cNvSpPr>
            <a:spLocks noGrp="1"/>
          </p:cNvSpPr>
          <p:nvPr>
            <p:ph idx="1"/>
          </p:nvPr>
        </p:nvSpPr>
        <p:spPr>
          <a:xfrm>
            <a:off x="6616125" y="2600960"/>
            <a:ext cx="5552464" cy="5418667"/>
          </a:xfrm>
        </p:spPr>
        <p:txBody>
          <a:bodyPr anchor="ctr"/>
          <a:lstStyle>
            <a:lvl1pPr>
              <a:buClr>
                <a:schemeClr val="bg1"/>
              </a:buClr>
              <a:defRPr sz="2347">
                <a:solidFill>
                  <a:schemeClr val="tx2"/>
                </a:solidFill>
              </a:defRPr>
            </a:lvl1pPr>
            <a:lvl2pPr>
              <a:buClr>
                <a:schemeClr val="bg1"/>
              </a:buClr>
              <a:defRPr sz="2133">
                <a:solidFill>
                  <a:schemeClr val="tx2"/>
                </a:solidFill>
              </a:defRPr>
            </a:lvl2pPr>
            <a:lvl3pPr>
              <a:buClr>
                <a:schemeClr val="bg1"/>
              </a:buClr>
              <a:defRPr sz="1920">
                <a:solidFill>
                  <a:schemeClr val="tx2"/>
                </a:solidFill>
              </a:defRPr>
            </a:lvl3pPr>
            <a:lvl4pPr>
              <a:buClr>
                <a:schemeClr val="bg1"/>
              </a:buClr>
              <a:defRPr sz="1707">
                <a:solidFill>
                  <a:schemeClr val="tx2"/>
                </a:solidFill>
              </a:defRPr>
            </a:lvl4pPr>
            <a:lvl5pPr>
              <a:buClr>
                <a:schemeClr val="bg1"/>
              </a:buClr>
              <a:defRPr sz="1707">
                <a:solidFill>
                  <a:schemeClr val="tx2"/>
                </a:solidFill>
              </a:defRPr>
            </a:lvl5pPr>
            <a:lvl6pPr>
              <a:defRPr sz="2133"/>
            </a:lvl6pPr>
            <a:lvl7pPr>
              <a:defRPr sz="2133"/>
            </a:lvl7pPr>
            <a:lvl8pPr>
              <a:defRPr sz="2133"/>
            </a:lvl8pPr>
            <a:lvl9pPr>
              <a:defRPr sz="2133"/>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dirty="0"/>
          </a:p>
        </p:txBody>
      </p:sp>
      <p:sp>
        <p:nvSpPr>
          <p:cNvPr id="12" name="Date Placeholder 4"/>
          <p:cNvSpPr>
            <a:spLocks noGrp="1"/>
          </p:cNvSpPr>
          <p:nvPr>
            <p:ph type="dt" sz="half" idx="10"/>
          </p:nvPr>
        </p:nvSpPr>
        <p:spPr>
          <a:xfrm>
            <a:off x="7344554" y="8888875"/>
            <a:ext cx="5384799" cy="519289"/>
          </a:xfrm>
          <a:prstGeom prst="rect">
            <a:avLst/>
          </a:prstGeom>
        </p:spPr>
        <p:txBody>
          <a:bodyPr/>
          <a:lstStyle>
            <a:lvl1pPr fontAlgn="auto">
              <a:spcBef>
                <a:spcPts val="0"/>
              </a:spcBef>
              <a:spcAft>
                <a:spcPts val="0"/>
              </a:spcAft>
              <a:defRPr>
                <a:latin typeface="+mn-lt"/>
                <a:ea typeface="+mn-ea"/>
                <a:cs typeface="+mn-cs"/>
              </a:defRPr>
            </a:lvl1pPr>
          </a:lstStyle>
          <a:p>
            <a:fld id="{DEE6BF30-58B3-B04A-928D-FDC8875713C4}" type="datetimeFigureOut">
              <a:rPr lang="en-US" smtClean="0"/>
              <a:t>12/7/16</a:t>
            </a:fld>
            <a:endParaRPr lang="en-US"/>
          </a:p>
        </p:txBody>
      </p:sp>
      <p:sp>
        <p:nvSpPr>
          <p:cNvPr id="13" name="Footer Placeholder 5"/>
          <p:cNvSpPr>
            <a:spLocks noGrp="1"/>
          </p:cNvSpPr>
          <p:nvPr>
            <p:ph type="ftr" sz="quarter" idx="11"/>
          </p:nvPr>
        </p:nvSpPr>
        <p:spPr>
          <a:xfrm>
            <a:off x="275449" y="8888875"/>
            <a:ext cx="5384801" cy="519289"/>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14" name="Slide Number Placeholder 6"/>
          <p:cNvSpPr>
            <a:spLocks noGrp="1"/>
          </p:cNvSpPr>
          <p:nvPr>
            <p:ph type="sldNum" sz="quarter" idx="12"/>
          </p:nvPr>
        </p:nvSpPr>
        <p:spPr>
          <a:xfrm>
            <a:off x="5676054" y="8888875"/>
            <a:ext cx="1652693" cy="519289"/>
          </a:xfrm>
          <a:prstGeom prst="rect">
            <a:avLst/>
          </a:prstGeom>
        </p:spPr>
        <p:txBody>
          <a:bodyPr/>
          <a:lstStyle>
            <a:lvl1pPr fontAlgn="auto">
              <a:spcBef>
                <a:spcPts val="0"/>
              </a:spcBef>
              <a:spcAft>
                <a:spcPts val="0"/>
              </a:spcAft>
              <a:defRPr>
                <a:latin typeface="+mn-lt"/>
                <a:ea typeface="+mn-ea"/>
                <a:cs typeface="+mn-cs"/>
              </a:defRPr>
            </a:lvl1pPr>
          </a:lstStyle>
          <a:p>
            <a:fld id="{86CB4B4D-7CA3-9044-876B-883B54F8677D}" type="slidenum">
              <a:rPr lang="uk-UA" smtClean="0"/>
              <a:t>‹#›</a:t>
            </a:fld>
            <a:endParaRPr lang="uk-UA"/>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5" name="Rounded Rectangle 4"/>
          <p:cNvSpPr/>
          <p:nvPr/>
        </p:nvSpPr>
        <p:spPr>
          <a:xfrm>
            <a:off x="325122" y="325124"/>
            <a:ext cx="12368107" cy="8584071"/>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920"/>
          </a:p>
        </p:txBody>
      </p:sp>
      <p:grpSp>
        <p:nvGrpSpPr>
          <p:cNvPr id="6" name="Group 12"/>
          <p:cNvGrpSpPr>
            <a:grpSpLocks noChangeAspect="1"/>
          </p:cNvGrpSpPr>
          <p:nvPr/>
        </p:nvGrpSpPr>
        <p:grpSpPr bwMode="auto">
          <a:xfrm>
            <a:off x="300285" y="7615489"/>
            <a:ext cx="12406488" cy="1892018"/>
            <a:chOff x="-3905250" y="4294188"/>
            <a:chExt cx="13011150" cy="1892300"/>
          </a:xfrm>
        </p:grpSpPr>
        <p:sp>
          <p:nvSpPr>
            <p:cNvPr id="7"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8"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9"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p:nvSpPr>
            <p:cNvPr id="10"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useBgFill="1">
          <p:nvSpPr>
            <p:cNvPr id="11" name="Freeform 10"/>
            <p:cNvSpPr>
              <a:spLocks/>
            </p:cNvSpPr>
            <p:nvPr/>
          </p:nvSpPr>
          <p:spPr bwMode="hidden">
            <a:xfrm>
              <a:off x="-3905250" y="4294188"/>
              <a:ext cx="13011150"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grpSp>
      <p:sp>
        <p:nvSpPr>
          <p:cNvPr id="2" name="Title 1"/>
          <p:cNvSpPr>
            <a:spLocks noGrp="1"/>
          </p:cNvSpPr>
          <p:nvPr>
            <p:ph type="title"/>
          </p:nvPr>
        </p:nvSpPr>
        <p:spPr>
          <a:xfrm>
            <a:off x="6932134" y="481660"/>
            <a:ext cx="5422428" cy="3455906"/>
          </a:xfrm>
        </p:spPr>
        <p:txBody>
          <a:bodyPr anchor="b">
            <a:normAutofit/>
          </a:bodyPr>
          <a:lstStyle>
            <a:lvl1pPr algn="l">
              <a:defRPr sz="2987" b="0">
                <a:solidFill>
                  <a:srgbClr val="FFFFFF"/>
                </a:solidFill>
              </a:defRPr>
            </a:lvl1pPr>
          </a:lstStyle>
          <a:p>
            <a:r>
              <a:rPr lang="en-US" altLang="ko-KR" smtClean="0"/>
              <a:t>Click to edit Master title style</a:t>
            </a:r>
            <a:endParaRPr lang="en-US" dirty="0"/>
          </a:p>
        </p:txBody>
      </p:sp>
      <p:sp>
        <p:nvSpPr>
          <p:cNvPr id="4" name="Text Placeholder 3"/>
          <p:cNvSpPr>
            <a:spLocks noGrp="1"/>
          </p:cNvSpPr>
          <p:nvPr>
            <p:ph type="body" sz="half" idx="2"/>
          </p:nvPr>
        </p:nvSpPr>
        <p:spPr>
          <a:xfrm>
            <a:off x="6923853" y="3961648"/>
            <a:ext cx="5430709" cy="3443864"/>
          </a:xfrm>
        </p:spPr>
        <p:txBody>
          <a:bodyPr>
            <a:normAutofit/>
          </a:bodyPr>
          <a:lstStyle>
            <a:lvl1pPr marL="0" indent="0">
              <a:buNone/>
              <a:defRPr sz="1920">
                <a:solidFill>
                  <a:srgbClr val="FFFFFF"/>
                </a:solidFill>
              </a:defRPr>
            </a:lvl1pPr>
            <a:lvl2pPr marL="487672" indent="0">
              <a:buNone/>
              <a:defRPr sz="1280"/>
            </a:lvl2pPr>
            <a:lvl3pPr marL="975345" indent="0">
              <a:buNone/>
              <a:defRPr sz="1067"/>
            </a:lvl3pPr>
            <a:lvl4pPr marL="1463017" indent="0">
              <a:buNone/>
              <a:defRPr sz="960"/>
            </a:lvl4pPr>
            <a:lvl5pPr marL="1950690" indent="0">
              <a:buNone/>
              <a:defRPr sz="960"/>
            </a:lvl5pPr>
            <a:lvl6pPr marL="2438362" indent="0">
              <a:buNone/>
              <a:defRPr sz="960"/>
            </a:lvl6pPr>
            <a:lvl7pPr marL="2926034" indent="0">
              <a:buNone/>
              <a:defRPr sz="960"/>
            </a:lvl7pPr>
            <a:lvl8pPr marL="3413707" indent="0">
              <a:buNone/>
              <a:defRPr sz="960"/>
            </a:lvl8pPr>
            <a:lvl9pPr marL="3901379" indent="0">
              <a:buNone/>
              <a:defRPr sz="960"/>
            </a:lvl9pPr>
          </a:lstStyle>
          <a:p>
            <a:pPr lvl="0"/>
            <a:r>
              <a:rPr lang="en-US" altLang="ko-KR" smtClean="0"/>
              <a:t>Click to edit Master text styles</a:t>
            </a:r>
          </a:p>
        </p:txBody>
      </p:sp>
      <p:sp>
        <p:nvSpPr>
          <p:cNvPr id="3" name="Picture Placeholder 2"/>
          <p:cNvSpPr>
            <a:spLocks noGrp="1"/>
          </p:cNvSpPr>
          <p:nvPr>
            <p:ph type="pic" idx="1"/>
          </p:nvPr>
        </p:nvSpPr>
        <p:spPr>
          <a:xfrm>
            <a:off x="1192107" y="1950720"/>
            <a:ext cx="5071872" cy="4161536"/>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rtlCol="0">
            <a:normAutofit/>
          </a:bodyPr>
          <a:lstStyle>
            <a:lvl1pPr marL="0" indent="0" algn="ctr">
              <a:buNone/>
              <a:defRPr sz="3413">
                <a:solidFill>
                  <a:schemeClr val="bg1"/>
                </a:solidFill>
              </a:defRPr>
            </a:lvl1pPr>
            <a:lvl2pPr marL="487672" indent="0">
              <a:buNone/>
              <a:defRPr sz="2987"/>
            </a:lvl2pPr>
            <a:lvl3pPr marL="975345" indent="0">
              <a:buNone/>
              <a:defRPr sz="2560"/>
            </a:lvl3pPr>
            <a:lvl4pPr marL="1463017" indent="0">
              <a:buNone/>
              <a:defRPr sz="2133"/>
            </a:lvl4pPr>
            <a:lvl5pPr marL="1950690" indent="0">
              <a:buNone/>
              <a:defRPr sz="2133"/>
            </a:lvl5pPr>
            <a:lvl6pPr marL="2438362" indent="0">
              <a:buNone/>
              <a:defRPr sz="2133"/>
            </a:lvl6pPr>
            <a:lvl7pPr marL="2926034" indent="0">
              <a:buNone/>
              <a:defRPr sz="2133"/>
            </a:lvl7pPr>
            <a:lvl8pPr marL="3413707" indent="0">
              <a:buNone/>
              <a:defRPr sz="2133"/>
            </a:lvl8pPr>
            <a:lvl9pPr marL="3901379" indent="0">
              <a:buNone/>
              <a:defRPr sz="2133"/>
            </a:lvl9pPr>
          </a:lstStyle>
          <a:p>
            <a:pPr lvl="0"/>
            <a:r>
              <a:rPr lang="en-US" altLang="ko-KR" noProof="0" smtClean="0"/>
              <a:t>Drag picture to placeholder or click icon to add</a:t>
            </a:r>
            <a:endParaRPr lang="en-US" noProof="0" dirty="0"/>
          </a:p>
        </p:txBody>
      </p:sp>
      <p:sp>
        <p:nvSpPr>
          <p:cNvPr id="12" name="Date Placeholder 4"/>
          <p:cNvSpPr>
            <a:spLocks noGrp="1"/>
          </p:cNvSpPr>
          <p:nvPr>
            <p:ph type="dt" sz="half" idx="10"/>
          </p:nvPr>
        </p:nvSpPr>
        <p:spPr>
          <a:xfrm>
            <a:off x="7344554" y="8888875"/>
            <a:ext cx="5384799" cy="519289"/>
          </a:xfrm>
          <a:prstGeom prst="rect">
            <a:avLst/>
          </a:prstGeom>
        </p:spPr>
        <p:txBody>
          <a:bodyPr/>
          <a:lstStyle>
            <a:lvl1pPr fontAlgn="auto">
              <a:spcBef>
                <a:spcPts val="0"/>
              </a:spcBef>
              <a:spcAft>
                <a:spcPts val="0"/>
              </a:spcAft>
              <a:defRPr>
                <a:latin typeface="+mn-lt"/>
                <a:ea typeface="+mn-ea"/>
                <a:cs typeface="+mn-cs"/>
              </a:defRPr>
            </a:lvl1pPr>
          </a:lstStyle>
          <a:p>
            <a:fld id="{DEE6BF30-58B3-B04A-928D-FDC8875713C4}" type="datetimeFigureOut">
              <a:rPr lang="en-US" smtClean="0"/>
              <a:t>12/7/16</a:t>
            </a:fld>
            <a:endParaRPr lang="en-US"/>
          </a:p>
        </p:txBody>
      </p:sp>
      <p:sp>
        <p:nvSpPr>
          <p:cNvPr id="13" name="Footer Placeholder 5"/>
          <p:cNvSpPr>
            <a:spLocks noGrp="1"/>
          </p:cNvSpPr>
          <p:nvPr>
            <p:ph type="ftr" sz="quarter" idx="11"/>
          </p:nvPr>
        </p:nvSpPr>
        <p:spPr>
          <a:xfrm>
            <a:off x="275449" y="8888875"/>
            <a:ext cx="5384801" cy="519289"/>
          </a:xfrm>
          <a:prstGeom prst="rect">
            <a:avLst/>
          </a:prstGeom>
        </p:spPr>
        <p:txBody>
          <a:bodyPr/>
          <a:lstStyle>
            <a:lvl1pPr fontAlgn="auto">
              <a:spcBef>
                <a:spcPts val="0"/>
              </a:spcBef>
              <a:spcAft>
                <a:spcPts val="0"/>
              </a:spcAft>
              <a:defRPr>
                <a:latin typeface="+mn-lt"/>
                <a:ea typeface="+mn-ea"/>
                <a:cs typeface="+mn-cs"/>
              </a:defRPr>
            </a:lvl1pPr>
          </a:lstStyle>
          <a:p>
            <a:endParaRPr lang="en-US"/>
          </a:p>
        </p:txBody>
      </p:sp>
      <p:sp>
        <p:nvSpPr>
          <p:cNvPr id="14" name="Slide Number Placeholder 6"/>
          <p:cNvSpPr>
            <a:spLocks noGrp="1"/>
          </p:cNvSpPr>
          <p:nvPr>
            <p:ph type="sldNum" sz="quarter" idx="12"/>
          </p:nvPr>
        </p:nvSpPr>
        <p:spPr>
          <a:xfrm>
            <a:off x="5676054" y="8888875"/>
            <a:ext cx="1652693" cy="519289"/>
          </a:xfrm>
          <a:prstGeom prst="rect">
            <a:avLst/>
          </a:prstGeom>
        </p:spPr>
        <p:txBody>
          <a:bodyPr/>
          <a:lstStyle>
            <a:lvl1pPr fontAlgn="auto">
              <a:spcBef>
                <a:spcPts val="0"/>
              </a:spcBef>
              <a:spcAft>
                <a:spcPts val="0"/>
              </a:spcAft>
              <a:defRPr>
                <a:latin typeface="+mn-lt"/>
                <a:ea typeface="+mn-ea"/>
                <a:cs typeface="+mn-cs"/>
              </a:defRPr>
            </a:lvl1pPr>
          </a:lstStyle>
          <a:p>
            <a:fld id="{86CB4B4D-7CA3-9044-876B-883B54F8677D}" type="slidenum">
              <a:rPr lang="uk-UA" smtClean="0"/>
              <a:t>‹#›</a:t>
            </a:fld>
            <a:endParaRPr lang="uk-UA"/>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13549" y="20321"/>
            <a:ext cx="12991253" cy="1971042"/>
          </a:xfrm>
          <a:prstGeom prst="roundRect">
            <a:avLst>
              <a:gd name="adj" fmla="val 0"/>
            </a:avLst>
          </a:prstGeom>
          <a:gradFill>
            <a:gsLst>
              <a:gs pos="0">
                <a:srgbClr val="00478A"/>
              </a:gs>
              <a:gs pos="90000">
                <a:srgbClr val="7198C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920"/>
          </a:p>
        </p:txBody>
      </p:sp>
      <p:grpSp>
        <p:nvGrpSpPr>
          <p:cNvPr id="1027" name="Group 15"/>
          <p:cNvGrpSpPr>
            <a:grpSpLocks noChangeAspect="1"/>
          </p:cNvGrpSpPr>
          <p:nvPr/>
        </p:nvGrpSpPr>
        <p:grpSpPr bwMode="auto">
          <a:xfrm>
            <a:off x="2" y="1566995"/>
            <a:ext cx="12991253" cy="546465"/>
            <a:chOff x="-3905251" y="4294188"/>
            <a:chExt cx="13027839" cy="1892300"/>
          </a:xfrm>
        </p:grpSpPr>
        <p:sp>
          <p:nvSpPr>
            <p:cNvPr id="1031" name="Freeform 14"/>
            <p:cNvSpPr>
              <a:spLocks/>
            </p:cNvSpPr>
            <p:nvPr/>
          </p:nvSpPr>
          <p:spPr bwMode="hidden">
            <a:xfrm>
              <a:off x="4810125" y="4500563"/>
              <a:ext cx="4295775" cy="1016000"/>
            </a:xfrm>
            <a:custGeom>
              <a:avLst/>
              <a:gdLst>
                <a:gd name="T0" fmla="*/ 2700 w 2706"/>
                <a:gd name="T1" fmla="*/ 0 h 640"/>
                <a:gd name="T2" fmla="*/ 2700 w 2706"/>
                <a:gd name="T3" fmla="*/ 0 h 640"/>
                <a:gd name="T4" fmla="*/ 2586 w 2706"/>
                <a:gd name="T5" fmla="*/ 18 h 640"/>
                <a:gd name="T6" fmla="*/ 2470 w 2706"/>
                <a:gd name="T7" fmla="*/ 38 h 640"/>
                <a:gd name="T8" fmla="*/ 2352 w 2706"/>
                <a:gd name="T9" fmla="*/ 60 h 640"/>
                <a:gd name="T10" fmla="*/ 2230 w 2706"/>
                <a:gd name="T11" fmla="*/ 82 h 640"/>
                <a:gd name="T12" fmla="*/ 2106 w 2706"/>
                <a:gd name="T13" fmla="*/ 108 h 640"/>
                <a:gd name="T14" fmla="*/ 1978 w 2706"/>
                <a:gd name="T15" fmla="*/ 134 h 640"/>
                <a:gd name="T16" fmla="*/ 1848 w 2706"/>
                <a:gd name="T17" fmla="*/ 164 h 640"/>
                <a:gd name="T18" fmla="*/ 1714 w 2706"/>
                <a:gd name="T19" fmla="*/ 194 h 640"/>
                <a:gd name="T20" fmla="*/ 1714 w 2706"/>
                <a:gd name="T21" fmla="*/ 194 h 640"/>
                <a:gd name="T22" fmla="*/ 1472 w 2706"/>
                <a:gd name="T23" fmla="*/ 252 h 640"/>
                <a:gd name="T24" fmla="*/ 1236 w 2706"/>
                <a:gd name="T25" fmla="*/ 304 h 640"/>
                <a:gd name="T26" fmla="*/ 1010 w 2706"/>
                <a:gd name="T27" fmla="*/ 352 h 640"/>
                <a:gd name="T28" fmla="*/ 792 w 2706"/>
                <a:gd name="T29" fmla="*/ 398 h 640"/>
                <a:gd name="T30" fmla="*/ 584 w 2706"/>
                <a:gd name="T31" fmla="*/ 438 h 640"/>
                <a:gd name="T32" fmla="*/ 382 w 2706"/>
                <a:gd name="T33" fmla="*/ 474 h 640"/>
                <a:gd name="T34" fmla="*/ 188 w 2706"/>
                <a:gd name="T35" fmla="*/ 508 h 640"/>
                <a:gd name="T36" fmla="*/ 0 w 2706"/>
                <a:gd name="T37" fmla="*/ 538 h 640"/>
                <a:gd name="T38" fmla="*/ 0 w 2706"/>
                <a:gd name="T39" fmla="*/ 538 h 640"/>
                <a:gd name="T40" fmla="*/ 130 w 2706"/>
                <a:gd name="T41" fmla="*/ 556 h 640"/>
                <a:gd name="T42" fmla="*/ 254 w 2706"/>
                <a:gd name="T43" fmla="*/ 572 h 640"/>
                <a:gd name="T44" fmla="*/ 374 w 2706"/>
                <a:gd name="T45" fmla="*/ 586 h 640"/>
                <a:gd name="T46" fmla="*/ 492 w 2706"/>
                <a:gd name="T47" fmla="*/ 598 h 640"/>
                <a:gd name="T48" fmla="*/ 606 w 2706"/>
                <a:gd name="T49" fmla="*/ 610 h 640"/>
                <a:gd name="T50" fmla="*/ 716 w 2706"/>
                <a:gd name="T51" fmla="*/ 618 h 640"/>
                <a:gd name="T52" fmla="*/ 822 w 2706"/>
                <a:gd name="T53" fmla="*/ 626 h 640"/>
                <a:gd name="T54" fmla="*/ 926 w 2706"/>
                <a:gd name="T55" fmla="*/ 632 h 640"/>
                <a:gd name="T56" fmla="*/ 1028 w 2706"/>
                <a:gd name="T57" fmla="*/ 636 h 640"/>
                <a:gd name="T58" fmla="*/ 1126 w 2706"/>
                <a:gd name="T59" fmla="*/ 638 h 640"/>
                <a:gd name="T60" fmla="*/ 1220 w 2706"/>
                <a:gd name="T61" fmla="*/ 640 h 640"/>
                <a:gd name="T62" fmla="*/ 1312 w 2706"/>
                <a:gd name="T63" fmla="*/ 640 h 640"/>
                <a:gd name="T64" fmla="*/ 1402 w 2706"/>
                <a:gd name="T65" fmla="*/ 638 h 640"/>
                <a:gd name="T66" fmla="*/ 1490 w 2706"/>
                <a:gd name="T67" fmla="*/ 636 h 640"/>
                <a:gd name="T68" fmla="*/ 1574 w 2706"/>
                <a:gd name="T69" fmla="*/ 632 h 640"/>
                <a:gd name="T70" fmla="*/ 1656 w 2706"/>
                <a:gd name="T71" fmla="*/ 626 h 640"/>
                <a:gd name="T72" fmla="*/ 1734 w 2706"/>
                <a:gd name="T73" fmla="*/ 620 h 640"/>
                <a:gd name="T74" fmla="*/ 1812 w 2706"/>
                <a:gd name="T75" fmla="*/ 612 h 640"/>
                <a:gd name="T76" fmla="*/ 1886 w 2706"/>
                <a:gd name="T77" fmla="*/ 602 h 640"/>
                <a:gd name="T78" fmla="*/ 1960 w 2706"/>
                <a:gd name="T79" fmla="*/ 592 h 640"/>
                <a:gd name="T80" fmla="*/ 2030 w 2706"/>
                <a:gd name="T81" fmla="*/ 580 h 640"/>
                <a:gd name="T82" fmla="*/ 2100 w 2706"/>
                <a:gd name="T83" fmla="*/ 568 h 640"/>
                <a:gd name="T84" fmla="*/ 2166 w 2706"/>
                <a:gd name="T85" fmla="*/ 554 h 640"/>
                <a:gd name="T86" fmla="*/ 2232 w 2706"/>
                <a:gd name="T87" fmla="*/ 540 h 640"/>
                <a:gd name="T88" fmla="*/ 2296 w 2706"/>
                <a:gd name="T89" fmla="*/ 524 h 640"/>
                <a:gd name="T90" fmla="*/ 2358 w 2706"/>
                <a:gd name="T91" fmla="*/ 508 h 640"/>
                <a:gd name="T92" fmla="*/ 2418 w 2706"/>
                <a:gd name="T93" fmla="*/ 490 h 640"/>
                <a:gd name="T94" fmla="*/ 2478 w 2706"/>
                <a:gd name="T95" fmla="*/ 472 h 640"/>
                <a:gd name="T96" fmla="*/ 2592 w 2706"/>
                <a:gd name="T97" fmla="*/ 432 h 640"/>
                <a:gd name="T98" fmla="*/ 2702 w 2706"/>
                <a:gd name="T99" fmla="*/ 390 h 640"/>
                <a:gd name="T100" fmla="*/ 2702 w 2706"/>
                <a:gd name="T101" fmla="*/ 390 h 640"/>
                <a:gd name="T102" fmla="*/ 2706 w 2706"/>
                <a:gd name="T103" fmla="*/ 388 h 640"/>
                <a:gd name="T104" fmla="*/ 2706 w 2706"/>
                <a:gd name="T105" fmla="*/ 388 h 640"/>
                <a:gd name="T106" fmla="*/ 2706 w 2706"/>
                <a:gd name="T107" fmla="*/ 0 h 640"/>
                <a:gd name="T108" fmla="*/ 2706 w 2706"/>
                <a:gd name="T109" fmla="*/ 0 h 640"/>
                <a:gd name="T110" fmla="*/ 2700 w 2706"/>
                <a:gd name="T111" fmla="*/ 0 h 640"/>
                <a:gd name="T112" fmla="*/ 2700 w 2706"/>
                <a:gd name="T113" fmla="*/ 0 h 64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472" y="252"/>
                  </a:lnTo>
                  <a:lnTo>
                    <a:pt x="1236" y="304"/>
                  </a:lnTo>
                  <a:lnTo>
                    <a:pt x="1010" y="352"/>
                  </a:lnTo>
                  <a:lnTo>
                    <a:pt x="792" y="398"/>
                  </a:lnTo>
                  <a:lnTo>
                    <a:pt x="584" y="438"/>
                  </a:lnTo>
                  <a:lnTo>
                    <a:pt x="382" y="474"/>
                  </a:lnTo>
                  <a:lnTo>
                    <a:pt x="188" y="50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6" y="388"/>
                  </a:lnTo>
                  <a:lnTo>
                    <a:pt x="2706" y="0"/>
                  </a:lnTo>
                  <a:lnTo>
                    <a:pt x="2700" y="0"/>
                  </a:lnTo>
                  <a:close/>
                </a:path>
              </a:pathLst>
            </a:custGeom>
            <a:solidFill>
              <a:schemeClr val="bg2">
                <a:alpha val="2901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1032" name="Freeform 18"/>
            <p:cNvSpPr>
              <a:spLocks/>
            </p:cNvSpPr>
            <p:nvPr/>
          </p:nvSpPr>
          <p:spPr bwMode="hidden">
            <a:xfrm>
              <a:off x="-309563" y="4318000"/>
              <a:ext cx="8280401" cy="1209675"/>
            </a:xfrm>
            <a:custGeom>
              <a:avLst/>
              <a:gdLst>
                <a:gd name="T0" fmla="*/ 5216 w 5216"/>
                <a:gd name="T1" fmla="*/ 714 h 762"/>
                <a:gd name="T2" fmla="*/ 4984 w 5216"/>
                <a:gd name="T3" fmla="*/ 686 h 762"/>
                <a:gd name="T4" fmla="*/ 4478 w 5216"/>
                <a:gd name="T5" fmla="*/ 610 h 762"/>
                <a:gd name="T6" fmla="*/ 3914 w 5216"/>
                <a:gd name="T7" fmla="*/ 508 h 762"/>
                <a:gd name="T8" fmla="*/ 3286 w 5216"/>
                <a:gd name="T9" fmla="*/ 374 h 762"/>
                <a:gd name="T10" fmla="*/ 2946 w 5216"/>
                <a:gd name="T11" fmla="*/ 296 h 762"/>
                <a:gd name="T12" fmla="*/ 2682 w 5216"/>
                <a:gd name="T13" fmla="*/ 236 h 762"/>
                <a:gd name="T14" fmla="*/ 2430 w 5216"/>
                <a:gd name="T15" fmla="*/ 184 h 762"/>
                <a:gd name="T16" fmla="*/ 2190 w 5216"/>
                <a:gd name="T17" fmla="*/ 140 h 762"/>
                <a:gd name="T18" fmla="*/ 1960 w 5216"/>
                <a:gd name="T19" fmla="*/ 102 h 762"/>
                <a:gd name="T20" fmla="*/ 1740 w 5216"/>
                <a:gd name="T21" fmla="*/ 72 h 762"/>
                <a:gd name="T22" fmla="*/ 1334 w 5216"/>
                <a:gd name="T23" fmla="*/ 28 h 762"/>
                <a:gd name="T24" fmla="*/ 970 w 5216"/>
                <a:gd name="T25" fmla="*/ 4 h 762"/>
                <a:gd name="T26" fmla="*/ 644 w 5216"/>
                <a:gd name="T27" fmla="*/ 0 h 762"/>
                <a:gd name="T28" fmla="*/ 358 w 5216"/>
                <a:gd name="T29" fmla="*/ 10 h 762"/>
                <a:gd name="T30" fmla="*/ 110 w 5216"/>
                <a:gd name="T31" fmla="*/ 32 h 762"/>
                <a:gd name="T32" fmla="*/ 0 w 5216"/>
                <a:gd name="T33" fmla="*/ 48 h 762"/>
                <a:gd name="T34" fmla="*/ 314 w 5216"/>
                <a:gd name="T35" fmla="*/ 86 h 762"/>
                <a:gd name="T36" fmla="*/ 652 w 5216"/>
                <a:gd name="T37" fmla="*/ 140 h 762"/>
                <a:gd name="T38" fmla="*/ 1014 w 5216"/>
                <a:gd name="T39" fmla="*/ 210 h 762"/>
                <a:gd name="T40" fmla="*/ 1402 w 5216"/>
                <a:gd name="T41" fmla="*/ 296 h 762"/>
                <a:gd name="T42" fmla="*/ 1756 w 5216"/>
                <a:gd name="T43" fmla="*/ 378 h 762"/>
                <a:gd name="T44" fmla="*/ 2408 w 5216"/>
                <a:gd name="T45" fmla="*/ 516 h 762"/>
                <a:gd name="T46" fmla="*/ 2708 w 5216"/>
                <a:gd name="T47" fmla="*/ 572 h 762"/>
                <a:gd name="T48" fmla="*/ 2992 w 5216"/>
                <a:gd name="T49" fmla="*/ 620 h 762"/>
                <a:gd name="T50" fmla="*/ 3260 w 5216"/>
                <a:gd name="T51" fmla="*/ 662 h 762"/>
                <a:gd name="T52" fmla="*/ 3512 w 5216"/>
                <a:gd name="T53" fmla="*/ 694 h 762"/>
                <a:gd name="T54" fmla="*/ 3750 w 5216"/>
                <a:gd name="T55" fmla="*/ 722 h 762"/>
                <a:gd name="T56" fmla="*/ 3974 w 5216"/>
                <a:gd name="T57" fmla="*/ 740 h 762"/>
                <a:gd name="T58" fmla="*/ 4184 w 5216"/>
                <a:gd name="T59" fmla="*/ 754 h 762"/>
                <a:gd name="T60" fmla="*/ 4384 w 5216"/>
                <a:gd name="T61" fmla="*/ 762 h 762"/>
                <a:gd name="T62" fmla="*/ 4570 w 5216"/>
                <a:gd name="T63" fmla="*/ 762 h 762"/>
                <a:gd name="T64" fmla="*/ 4746 w 5216"/>
                <a:gd name="T65" fmla="*/ 758 h 762"/>
                <a:gd name="T66" fmla="*/ 4912 w 5216"/>
                <a:gd name="T67" fmla="*/ 748 h 762"/>
                <a:gd name="T68" fmla="*/ 5068 w 5216"/>
                <a:gd name="T69" fmla="*/ 732 h 762"/>
                <a:gd name="T70" fmla="*/ 5216 w 5216"/>
                <a:gd name="T71" fmla="*/ 714 h 7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154" y="66"/>
                  </a:lnTo>
                  <a:lnTo>
                    <a:pt x="314" y="86"/>
                  </a:lnTo>
                  <a:lnTo>
                    <a:pt x="480" y="112"/>
                  </a:lnTo>
                  <a:lnTo>
                    <a:pt x="652" y="140"/>
                  </a:lnTo>
                  <a:lnTo>
                    <a:pt x="830" y="174"/>
                  </a:lnTo>
                  <a:lnTo>
                    <a:pt x="1014" y="210"/>
                  </a:lnTo>
                  <a:lnTo>
                    <a:pt x="1206" y="250"/>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close/>
                </a:path>
              </a:pathLst>
            </a:custGeom>
            <a:solidFill>
              <a:schemeClr val="bg2">
                <a:alpha val="39999"/>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sp>
          <p:nvSpPr>
            <p:cNvPr id="1033" name="Freeform 22"/>
            <p:cNvSpPr>
              <a:spLocks/>
            </p:cNvSpPr>
            <p:nvPr/>
          </p:nvSpPr>
          <p:spPr bwMode="hidden">
            <a:xfrm>
              <a:off x="3175" y="4335463"/>
              <a:ext cx="8166100" cy="1101725"/>
            </a:xfrm>
            <a:custGeom>
              <a:avLst/>
              <a:gdLst>
                <a:gd name="T0" fmla="*/ 0 w 5144"/>
                <a:gd name="T1" fmla="*/ 70 h 694"/>
                <a:gd name="T2" fmla="*/ 0 w 5144"/>
                <a:gd name="T3" fmla="*/ 70 h 694"/>
                <a:gd name="T4" fmla="*/ 18 w 5144"/>
                <a:gd name="T5" fmla="*/ 66 h 694"/>
                <a:gd name="T6" fmla="*/ 72 w 5144"/>
                <a:gd name="T7" fmla="*/ 56 h 694"/>
                <a:gd name="T8" fmla="*/ 164 w 5144"/>
                <a:gd name="T9" fmla="*/ 42 h 694"/>
                <a:gd name="T10" fmla="*/ 224 w 5144"/>
                <a:gd name="T11" fmla="*/ 34 h 694"/>
                <a:gd name="T12" fmla="*/ 294 w 5144"/>
                <a:gd name="T13" fmla="*/ 26 h 694"/>
                <a:gd name="T14" fmla="*/ 372 w 5144"/>
                <a:gd name="T15" fmla="*/ 20 h 694"/>
                <a:gd name="T16" fmla="*/ 462 w 5144"/>
                <a:gd name="T17" fmla="*/ 14 h 694"/>
                <a:gd name="T18" fmla="*/ 560 w 5144"/>
                <a:gd name="T19" fmla="*/ 8 h 694"/>
                <a:gd name="T20" fmla="*/ 670 w 5144"/>
                <a:gd name="T21" fmla="*/ 4 h 694"/>
                <a:gd name="T22" fmla="*/ 790 w 5144"/>
                <a:gd name="T23" fmla="*/ 2 h 694"/>
                <a:gd name="T24" fmla="*/ 920 w 5144"/>
                <a:gd name="T25" fmla="*/ 0 h 694"/>
                <a:gd name="T26" fmla="*/ 1060 w 5144"/>
                <a:gd name="T27" fmla="*/ 2 h 694"/>
                <a:gd name="T28" fmla="*/ 1210 w 5144"/>
                <a:gd name="T29" fmla="*/ 6 h 694"/>
                <a:gd name="T30" fmla="*/ 1372 w 5144"/>
                <a:gd name="T31" fmla="*/ 14 h 694"/>
                <a:gd name="T32" fmla="*/ 1544 w 5144"/>
                <a:gd name="T33" fmla="*/ 24 h 694"/>
                <a:gd name="T34" fmla="*/ 1726 w 5144"/>
                <a:gd name="T35" fmla="*/ 40 h 694"/>
                <a:gd name="T36" fmla="*/ 1920 w 5144"/>
                <a:gd name="T37" fmla="*/ 58 h 694"/>
                <a:gd name="T38" fmla="*/ 2126 w 5144"/>
                <a:gd name="T39" fmla="*/ 80 h 694"/>
                <a:gd name="T40" fmla="*/ 2342 w 5144"/>
                <a:gd name="T41" fmla="*/ 106 h 694"/>
                <a:gd name="T42" fmla="*/ 2570 w 5144"/>
                <a:gd name="T43" fmla="*/ 138 h 694"/>
                <a:gd name="T44" fmla="*/ 2808 w 5144"/>
                <a:gd name="T45" fmla="*/ 174 h 694"/>
                <a:gd name="T46" fmla="*/ 3058 w 5144"/>
                <a:gd name="T47" fmla="*/ 216 h 694"/>
                <a:gd name="T48" fmla="*/ 3320 w 5144"/>
                <a:gd name="T49" fmla="*/ 266 h 694"/>
                <a:gd name="T50" fmla="*/ 3594 w 5144"/>
                <a:gd name="T51" fmla="*/ 320 h 694"/>
                <a:gd name="T52" fmla="*/ 3880 w 5144"/>
                <a:gd name="T53" fmla="*/ 380 h 694"/>
                <a:gd name="T54" fmla="*/ 4178 w 5144"/>
                <a:gd name="T55" fmla="*/ 448 h 694"/>
                <a:gd name="T56" fmla="*/ 4488 w 5144"/>
                <a:gd name="T57" fmla="*/ 522 h 694"/>
                <a:gd name="T58" fmla="*/ 4810 w 5144"/>
                <a:gd name="T59" fmla="*/ 604 h 694"/>
                <a:gd name="T60" fmla="*/ 5144 w 5144"/>
                <a:gd name="T61" fmla="*/ 694 h 6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p:nvSpPr>
            <p:cNvPr id="1034" name="Freeform 26"/>
            <p:cNvSpPr>
              <a:spLocks/>
            </p:cNvSpPr>
            <p:nvPr/>
          </p:nvSpPr>
          <p:spPr bwMode="hidden">
            <a:xfrm>
              <a:off x="4156075" y="4316413"/>
              <a:ext cx="4940300" cy="927100"/>
            </a:xfrm>
            <a:custGeom>
              <a:avLst/>
              <a:gdLst>
                <a:gd name="T0" fmla="*/ 0 w 3112"/>
                <a:gd name="T1" fmla="*/ 584 h 584"/>
                <a:gd name="T2" fmla="*/ 0 w 3112"/>
                <a:gd name="T3" fmla="*/ 584 h 584"/>
                <a:gd name="T4" fmla="*/ 90 w 3112"/>
                <a:gd name="T5" fmla="*/ 560 h 584"/>
                <a:gd name="T6" fmla="*/ 336 w 3112"/>
                <a:gd name="T7" fmla="*/ 498 h 584"/>
                <a:gd name="T8" fmla="*/ 506 w 3112"/>
                <a:gd name="T9" fmla="*/ 456 h 584"/>
                <a:gd name="T10" fmla="*/ 702 w 3112"/>
                <a:gd name="T11" fmla="*/ 410 h 584"/>
                <a:gd name="T12" fmla="*/ 920 w 3112"/>
                <a:gd name="T13" fmla="*/ 360 h 584"/>
                <a:gd name="T14" fmla="*/ 1154 w 3112"/>
                <a:gd name="T15" fmla="*/ 306 h 584"/>
                <a:gd name="T16" fmla="*/ 1402 w 3112"/>
                <a:gd name="T17" fmla="*/ 254 h 584"/>
                <a:gd name="T18" fmla="*/ 1656 w 3112"/>
                <a:gd name="T19" fmla="*/ 202 h 584"/>
                <a:gd name="T20" fmla="*/ 1916 w 3112"/>
                <a:gd name="T21" fmla="*/ 154 h 584"/>
                <a:gd name="T22" fmla="*/ 2174 w 3112"/>
                <a:gd name="T23" fmla="*/ 108 h 584"/>
                <a:gd name="T24" fmla="*/ 2302 w 3112"/>
                <a:gd name="T25" fmla="*/ 88 h 584"/>
                <a:gd name="T26" fmla="*/ 2426 w 3112"/>
                <a:gd name="T27" fmla="*/ 68 h 584"/>
                <a:gd name="T28" fmla="*/ 2550 w 3112"/>
                <a:gd name="T29" fmla="*/ 52 h 584"/>
                <a:gd name="T30" fmla="*/ 2670 w 3112"/>
                <a:gd name="T31" fmla="*/ 36 h 584"/>
                <a:gd name="T32" fmla="*/ 2788 w 3112"/>
                <a:gd name="T33" fmla="*/ 24 h 584"/>
                <a:gd name="T34" fmla="*/ 2900 w 3112"/>
                <a:gd name="T35" fmla="*/ 14 h 584"/>
                <a:gd name="T36" fmla="*/ 3008 w 3112"/>
                <a:gd name="T37" fmla="*/ 6 h 584"/>
                <a:gd name="T38" fmla="*/ 3112 w 3112"/>
                <a:gd name="T39" fmla="*/ 0 h 5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sz="1920"/>
            </a:p>
          </p:txBody>
        </p:sp>
        <p:sp useBgFill="1">
          <p:nvSpPr>
            <p:cNvPr id="1035" name="Freeform 10"/>
            <p:cNvSpPr>
              <a:spLocks/>
            </p:cNvSpPr>
            <p:nvPr/>
          </p:nvSpPr>
          <p:spPr bwMode="hidden">
            <a:xfrm>
              <a:off x="-3905251" y="4294188"/>
              <a:ext cx="13027839" cy="1892300"/>
            </a:xfrm>
            <a:custGeom>
              <a:avLst/>
              <a:gdLst>
                <a:gd name="T0" fmla="*/ 8192 w 8196"/>
                <a:gd name="T1" fmla="*/ 512 h 1192"/>
                <a:gd name="T2" fmla="*/ 8040 w 8196"/>
                <a:gd name="T3" fmla="*/ 570 h 1192"/>
                <a:gd name="T4" fmla="*/ 7878 w 8196"/>
                <a:gd name="T5" fmla="*/ 620 h 1192"/>
                <a:gd name="T6" fmla="*/ 7706 w 8196"/>
                <a:gd name="T7" fmla="*/ 666 h 1192"/>
                <a:gd name="T8" fmla="*/ 7522 w 8196"/>
                <a:gd name="T9" fmla="*/ 702 h 1192"/>
                <a:gd name="T10" fmla="*/ 7322 w 8196"/>
                <a:gd name="T11" fmla="*/ 730 h 1192"/>
                <a:gd name="T12" fmla="*/ 7106 w 8196"/>
                <a:gd name="T13" fmla="*/ 750 h 1192"/>
                <a:gd name="T14" fmla="*/ 6872 w 8196"/>
                <a:gd name="T15" fmla="*/ 762 h 1192"/>
                <a:gd name="T16" fmla="*/ 6618 w 8196"/>
                <a:gd name="T17" fmla="*/ 760 h 1192"/>
                <a:gd name="T18" fmla="*/ 6342 w 8196"/>
                <a:gd name="T19" fmla="*/ 750 h 1192"/>
                <a:gd name="T20" fmla="*/ 6042 w 8196"/>
                <a:gd name="T21" fmla="*/ 726 h 1192"/>
                <a:gd name="T22" fmla="*/ 5716 w 8196"/>
                <a:gd name="T23" fmla="*/ 690 h 1192"/>
                <a:gd name="T24" fmla="*/ 5364 w 8196"/>
                <a:gd name="T25" fmla="*/ 642 h 1192"/>
                <a:gd name="T26" fmla="*/ 4982 w 8196"/>
                <a:gd name="T27" fmla="*/ 578 h 1192"/>
                <a:gd name="T28" fmla="*/ 4568 w 8196"/>
                <a:gd name="T29" fmla="*/ 500 h 1192"/>
                <a:gd name="T30" fmla="*/ 4122 w 8196"/>
                <a:gd name="T31" fmla="*/ 406 h 1192"/>
                <a:gd name="T32" fmla="*/ 3640 w 8196"/>
                <a:gd name="T33" fmla="*/ 296 h 1192"/>
                <a:gd name="T34" fmla="*/ 3396 w 8196"/>
                <a:gd name="T35" fmla="*/ 240 h 1192"/>
                <a:gd name="T36" fmla="*/ 2934 w 8196"/>
                <a:gd name="T37" fmla="*/ 148 h 1192"/>
                <a:gd name="T38" fmla="*/ 2512 w 8196"/>
                <a:gd name="T39" fmla="*/ 82 h 1192"/>
                <a:gd name="T40" fmla="*/ 2126 w 8196"/>
                <a:gd name="T41" fmla="*/ 36 h 1192"/>
                <a:gd name="T42" fmla="*/ 1776 w 8196"/>
                <a:gd name="T43" fmla="*/ 10 h 1192"/>
                <a:gd name="T44" fmla="*/ 1462 w 8196"/>
                <a:gd name="T45" fmla="*/ 0 h 1192"/>
                <a:gd name="T46" fmla="*/ 1182 w 8196"/>
                <a:gd name="T47" fmla="*/ 4 h 1192"/>
                <a:gd name="T48" fmla="*/ 934 w 8196"/>
                <a:gd name="T49" fmla="*/ 20 h 1192"/>
                <a:gd name="T50" fmla="*/ 716 w 8196"/>
                <a:gd name="T51" fmla="*/ 44 h 1192"/>
                <a:gd name="T52" fmla="*/ 530 w 8196"/>
                <a:gd name="T53" fmla="*/ 74 h 1192"/>
                <a:gd name="T54" fmla="*/ 374 w 8196"/>
                <a:gd name="T55" fmla="*/ 108 h 1192"/>
                <a:gd name="T56" fmla="*/ 248 w 8196"/>
                <a:gd name="T57" fmla="*/ 144 h 1192"/>
                <a:gd name="T58" fmla="*/ 148 w 8196"/>
                <a:gd name="T59" fmla="*/ 176 h 1192"/>
                <a:gd name="T60" fmla="*/ 48 w 8196"/>
                <a:gd name="T61" fmla="*/ 216 h 1192"/>
                <a:gd name="T62" fmla="*/ 0 w 8196"/>
                <a:gd name="T63" fmla="*/ 240 h 1192"/>
                <a:gd name="T64" fmla="*/ 8192 w 8196"/>
                <a:gd name="T65" fmla="*/ 1192 h 1192"/>
                <a:gd name="T66" fmla="*/ 8196 w 8196"/>
                <a:gd name="T67" fmla="*/ 1186 h 1192"/>
                <a:gd name="T68" fmla="*/ 8196 w 8196"/>
                <a:gd name="T69" fmla="*/ 510 h 1192"/>
                <a:gd name="T70" fmla="*/ 8192 w 8196"/>
                <a:gd name="T71" fmla="*/ 512 h 11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6" y="1186"/>
                  </a:lnTo>
                  <a:lnTo>
                    <a:pt x="8196" y="510"/>
                  </a:lnTo>
                  <a:lnTo>
                    <a:pt x="8192" y="512"/>
                  </a:lnTo>
                  <a:close/>
                </a:path>
              </a:pathLst>
            </a:custGeom>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sz="1920"/>
            </a:p>
          </p:txBody>
        </p:sp>
      </p:grpSp>
      <p:sp>
        <p:nvSpPr>
          <p:cNvPr id="1028" name="Title Placeholder 1"/>
          <p:cNvSpPr>
            <a:spLocks noGrp="1"/>
          </p:cNvSpPr>
          <p:nvPr>
            <p:ph type="title"/>
          </p:nvPr>
        </p:nvSpPr>
        <p:spPr bwMode="auto">
          <a:xfrm>
            <a:off x="650240" y="209977"/>
            <a:ext cx="11704320" cy="1413409"/>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endParaRPr lang="en-US"/>
          </a:p>
        </p:txBody>
      </p:sp>
      <p:sp>
        <p:nvSpPr>
          <p:cNvPr id="1029" name="Text Placeholder 2"/>
          <p:cNvSpPr>
            <a:spLocks noGrp="1"/>
          </p:cNvSpPr>
          <p:nvPr>
            <p:ph type="body" idx="1"/>
          </p:nvPr>
        </p:nvSpPr>
        <p:spPr bwMode="auto">
          <a:xfrm>
            <a:off x="650240" y="1813043"/>
            <a:ext cx="11704320" cy="7130021"/>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pic>
        <p:nvPicPr>
          <p:cNvPr id="3" name="Picture 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002382" y="9062292"/>
            <a:ext cx="962734" cy="691308"/>
          </a:xfrm>
          <a:prstGeom prst="rect">
            <a:avLst/>
          </a:prstGeom>
        </p:spPr>
      </p:pic>
    </p:spTree>
    <p:extLst>
      <p:ext uri="{BB962C8B-B14F-4D97-AF65-F5344CB8AC3E}">
        <p14:creationId xmlns:p14="http://schemas.microsoft.com/office/powerpoint/2010/main" val="66416115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eaLnBrk="1" fontAlgn="base" latinLnBrk="1" hangingPunct="1">
        <a:spcBef>
          <a:spcPct val="0"/>
        </a:spcBef>
        <a:spcAft>
          <a:spcPct val="0"/>
        </a:spcAft>
        <a:defRPr sz="4693" kern="1200">
          <a:solidFill>
            <a:srgbClr val="FFFFFF"/>
          </a:solidFill>
          <a:latin typeface="+mj-lt"/>
          <a:ea typeface="ＭＳ Ｐゴシック" charset="0"/>
          <a:cs typeface="ＭＳ Ｐゴシック" charset="0"/>
        </a:defRPr>
      </a:lvl1pPr>
      <a:lvl2pPr algn="l" rtl="0" eaLnBrk="1" fontAlgn="base" latinLnBrk="1" hangingPunct="1">
        <a:spcBef>
          <a:spcPct val="0"/>
        </a:spcBef>
        <a:spcAft>
          <a:spcPct val="0"/>
        </a:spcAft>
        <a:defRPr sz="4693">
          <a:solidFill>
            <a:srgbClr val="FFFFFF"/>
          </a:solidFill>
          <a:latin typeface="Candara" charset="0"/>
          <a:ea typeface="ＭＳ Ｐゴシック" charset="0"/>
          <a:cs typeface="ＭＳ Ｐゴシック" charset="0"/>
        </a:defRPr>
      </a:lvl2pPr>
      <a:lvl3pPr algn="l" rtl="0" eaLnBrk="1" fontAlgn="base" latinLnBrk="1" hangingPunct="1">
        <a:spcBef>
          <a:spcPct val="0"/>
        </a:spcBef>
        <a:spcAft>
          <a:spcPct val="0"/>
        </a:spcAft>
        <a:defRPr sz="4693">
          <a:solidFill>
            <a:srgbClr val="FFFFFF"/>
          </a:solidFill>
          <a:latin typeface="Candara" charset="0"/>
          <a:ea typeface="ＭＳ Ｐゴシック" charset="0"/>
          <a:cs typeface="ＭＳ Ｐゴシック" charset="0"/>
        </a:defRPr>
      </a:lvl3pPr>
      <a:lvl4pPr algn="l" rtl="0" eaLnBrk="1" fontAlgn="base" latinLnBrk="1" hangingPunct="1">
        <a:spcBef>
          <a:spcPct val="0"/>
        </a:spcBef>
        <a:spcAft>
          <a:spcPct val="0"/>
        </a:spcAft>
        <a:defRPr sz="4693">
          <a:solidFill>
            <a:srgbClr val="FFFFFF"/>
          </a:solidFill>
          <a:latin typeface="Candara" charset="0"/>
          <a:ea typeface="ＭＳ Ｐゴシック" charset="0"/>
          <a:cs typeface="ＭＳ Ｐゴシック" charset="0"/>
        </a:defRPr>
      </a:lvl4pPr>
      <a:lvl5pPr algn="l" rtl="0" eaLnBrk="1" fontAlgn="base" latinLnBrk="1" hangingPunct="1">
        <a:spcBef>
          <a:spcPct val="0"/>
        </a:spcBef>
        <a:spcAft>
          <a:spcPct val="0"/>
        </a:spcAft>
        <a:defRPr sz="4693">
          <a:solidFill>
            <a:srgbClr val="FFFFFF"/>
          </a:solidFill>
          <a:latin typeface="Candara" charset="0"/>
          <a:ea typeface="ＭＳ Ｐゴシック" charset="0"/>
          <a:cs typeface="ＭＳ Ｐゴシック" charset="0"/>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291249" indent="-291249" algn="l" rtl="0" eaLnBrk="1" fontAlgn="base" latinLnBrk="1" hangingPunct="1">
        <a:spcBef>
          <a:spcPct val="20000"/>
        </a:spcBef>
        <a:spcAft>
          <a:spcPct val="0"/>
        </a:spcAft>
        <a:buClr>
          <a:srgbClr val="9C6B29"/>
        </a:buClr>
        <a:buSzPct val="50000"/>
        <a:buFont typeface="Lucida Grande" charset="0"/>
        <a:buChar char="►"/>
        <a:defRPr sz="3413" kern="1200">
          <a:solidFill>
            <a:schemeClr val="tx2"/>
          </a:solidFill>
          <a:latin typeface="+mn-lt"/>
          <a:ea typeface="ＭＳ Ｐゴシック" charset="0"/>
          <a:cs typeface="ＭＳ Ｐゴシック" charset="0"/>
        </a:defRPr>
      </a:lvl1pPr>
      <a:lvl2pPr marL="614671" indent="-291249" algn="l" rtl="0" eaLnBrk="1" fontAlgn="base" latinLnBrk="1" hangingPunct="1">
        <a:spcBef>
          <a:spcPct val="20000"/>
        </a:spcBef>
        <a:spcAft>
          <a:spcPct val="0"/>
        </a:spcAft>
        <a:buClr>
          <a:schemeClr val="accent1"/>
        </a:buClr>
        <a:buSzPct val="100000"/>
        <a:buFont typeface="Symbol" charset="0"/>
        <a:buChar char=""/>
        <a:defRPr sz="2987" kern="1200">
          <a:solidFill>
            <a:schemeClr val="tx2"/>
          </a:solidFill>
          <a:latin typeface="+mn-lt"/>
          <a:ea typeface="ＭＳ Ｐゴシック" charset="0"/>
          <a:cs typeface="+mn-cs"/>
        </a:defRPr>
      </a:lvl2pPr>
      <a:lvl3pPr marL="912693" indent="-243836" algn="l" rtl="0" eaLnBrk="1" fontAlgn="base" latinLnBrk="1" hangingPunct="1">
        <a:spcBef>
          <a:spcPct val="20000"/>
        </a:spcBef>
        <a:spcAft>
          <a:spcPct val="0"/>
        </a:spcAft>
        <a:buClr>
          <a:schemeClr val="accent1"/>
        </a:buClr>
        <a:buSzPct val="100000"/>
        <a:buFont typeface="Symbol" charset="0"/>
        <a:buChar char=""/>
        <a:defRPr sz="2133" kern="1200">
          <a:solidFill>
            <a:schemeClr val="tx2"/>
          </a:solidFill>
          <a:latin typeface="+mn-lt"/>
          <a:ea typeface="ＭＳ Ｐゴシック" charset="0"/>
          <a:cs typeface="+mn-cs"/>
        </a:defRPr>
      </a:lvl3pPr>
      <a:lvl4pPr marL="1219181" indent="-243836" algn="l" rtl="0" eaLnBrk="1" fontAlgn="base" latinLnBrk="1" hangingPunct="1">
        <a:spcBef>
          <a:spcPct val="20000"/>
        </a:spcBef>
        <a:spcAft>
          <a:spcPct val="0"/>
        </a:spcAft>
        <a:buClr>
          <a:schemeClr val="accent1"/>
        </a:buClr>
        <a:buSzPct val="100000"/>
        <a:buFont typeface="Symbol" charset="0"/>
        <a:buChar char=""/>
        <a:defRPr kern="1200">
          <a:solidFill>
            <a:schemeClr val="tx2"/>
          </a:solidFill>
          <a:latin typeface="+mn-lt"/>
          <a:ea typeface="ＭＳ Ｐゴシック" charset="0"/>
          <a:cs typeface="+mn-cs"/>
        </a:defRPr>
      </a:lvl4pPr>
      <a:lvl5pPr marL="1559536" indent="-243836" algn="l" rtl="0" eaLnBrk="1" fontAlgn="base" latinLnBrk="1" hangingPunct="1">
        <a:spcBef>
          <a:spcPct val="20000"/>
        </a:spcBef>
        <a:spcAft>
          <a:spcPct val="0"/>
        </a:spcAft>
        <a:buClr>
          <a:schemeClr val="accent1"/>
        </a:buClr>
        <a:buSzPct val="100000"/>
        <a:buFont typeface="Symbol" charset="0"/>
        <a:buChar char=""/>
        <a:defRPr sz="1707" kern="1200">
          <a:solidFill>
            <a:schemeClr val="tx2"/>
          </a:solidFill>
          <a:latin typeface="+mn-lt"/>
          <a:ea typeface="ＭＳ Ｐゴシック" charset="0"/>
          <a:cs typeface="+mn-cs"/>
        </a:defRPr>
      </a:lvl5pPr>
      <a:lvl6pPr marL="1901922" indent="-243836" algn="l" defTabSz="975345" rtl="0" eaLnBrk="1" latinLnBrk="1" hangingPunct="1">
        <a:spcBef>
          <a:spcPts val="410"/>
        </a:spcBef>
        <a:buClr>
          <a:schemeClr val="accent1"/>
        </a:buClr>
        <a:buFont typeface="Symbol" pitchFamily="18" charset="2"/>
        <a:buChar char="*"/>
        <a:defRPr sz="1493" kern="1200">
          <a:solidFill>
            <a:schemeClr val="tx2"/>
          </a:solidFill>
          <a:latin typeface="+mn-lt"/>
          <a:ea typeface="+mn-ea"/>
          <a:cs typeface="+mn-cs"/>
        </a:defRPr>
      </a:lvl6pPr>
      <a:lvl7pPr marL="2243293" indent="-243836" algn="l" defTabSz="975345" rtl="0" eaLnBrk="1" latinLnBrk="1" hangingPunct="1">
        <a:spcBef>
          <a:spcPts val="410"/>
        </a:spcBef>
        <a:buClr>
          <a:schemeClr val="accent1"/>
        </a:buClr>
        <a:buFont typeface="Symbol" pitchFamily="18" charset="2"/>
        <a:buChar char="*"/>
        <a:defRPr sz="1493" kern="1200">
          <a:solidFill>
            <a:schemeClr val="tx2"/>
          </a:solidFill>
          <a:latin typeface="+mn-lt"/>
          <a:ea typeface="+mn-ea"/>
          <a:cs typeface="+mn-cs"/>
        </a:defRPr>
      </a:lvl7pPr>
      <a:lvl8pPr marL="2584664" indent="-243836" algn="l" defTabSz="975345" rtl="0" eaLnBrk="1" latinLnBrk="1" hangingPunct="1">
        <a:spcBef>
          <a:spcPts val="410"/>
        </a:spcBef>
        <a:buClr>
          <a:schemeClr val="accent1"/>
        </a:buClr>
        <a:buFont typeface="Symbol" pitchFamily="18" charset="2"/>
        <a:buChar char="*"/>
        <a:defRPr sz="1493" kern="1200">
          <a:solidFill>
            <a:schemeClr val="tx2"/>
          </a:solidFill>
          <a:latin typeface="+mn-lt"/>
          <a:ea typeface="+mn-ea"/>
          <a:cs typeface="+mn-cs"/>
        </a:defRPr>
      </a:lvl8pPr>
      <a:lvl9pPr marL="2926034" indent="-243836" algn="l" defTabSz="975345" rtl="0" eaLnBrk="1" latinLnBrk="1" hangingPunct="1">
        <a:spcBef>
          <a:spcPts val="410"/>
        </a:spcBef>
        <a:buClr>
          <a:schemeClr val="accent1"/>
        </a:buClr>
        <a:buFont typeface="Symbol" pitchFamily="18" charset="2"/>
        <a:buChar char="*"/>
        <a:defRPr sz="1493" kern="1200">
          <a:solidFill>
            <a:schemeClr val="tx2"/>
          </a:solidFill>
          <a:latin typeface="+mn-lt"/>
          <a:ea typeface="+mn-ea"/>
          <a:cs typeface="+mn-cs"/>
        </a:defRPr>
      </a:lvl9pPr>
    </p:bodyStyle>
    <p:otherStyle>
      <a:defPPr>
        <a:defRPr lang="en-US"/>
      </a:defPPr>
      <a:lvl1pPr marL="0" algn="l" defTabSz="975345" rtl="0" eaLnBrk="1" latinLnBrk="1" hangingPunct="1">
        <a:defRPr sz="1920" kern="1200">
          <a:solidFill>
            <a:schemeClr val="tx1"/>
          </a:solidFill>
          <a:latin typeface="+mn-lt"/>
          <a:ea typeface="+mn-ea"/>
          <a:cs typeface="+mn-cs"/>
        </a:defRPr>
      </a:lvl1pPr>
      <a:lvl2pPr marL="487672" algn="l" defTabSz="975345" rtl="0" eaLnBrk="1" latinLnBrk="1" hangingPunct="1">
        <a:defRPr sz="1920" kern="1200">
          <a:solidFill>
            <a:schemeClr val="tx1"/>
          </a:solidFill>
          <a:latin typeface="+mn-lt"/>
          <a:ea typeface="+mn-ea"/>
          <a:cs typeface="+mn-cs"/>
        </a:defRPr>
      </a:lvl2pPr>
      <a:lvl3pPr marL="975345" algn="l" defTabSz="975345" rtl="0" eaLnBrk="1" latinLnBrk="1" hangingPunct="1">
        <a:defRPr sz="1920" kern="1200">
          <a:solidFill>
            <a:schemeClr val="tx1"/>
          </a:solidFill>
          <a:latin typeface="+mn-lt"/>
          <a:ea typeface="+mn-ea"/>
          <a:cs typeface="+mn-cs"/>
        </a:defRPr>
      </a:lvl3pPr>
      <a:lvl4pPr marL="1463017" algn="l" defTabSz="975345" rtl="0" eaLnBrk="1" latinLnBrk="1" hangingPunct="1">
        <a:defRPr sz="1920" kern="1200">
          <a:solidFill>
            <a:schemeClr val="tx1"/>
          </a:solidFill>
          <a:latin typeface="+mn-lt"/>
          <a:ea typeface="+mn-ea"/>
          <a:cs typeface="+mn-cs"/>
        </a:defRPr>
      </a:lvl4pPr>
      <a:lvl5pPr marL="1950690" algn="l" defTabSz="975345" rtl="0" eaLnBrk="1" latinLnBrk="1" hangingPunct="1">
        <a:defRPr sz="1920" kern="1200">
          <a:solidFill>
            <a:schemeClr val="tx1"/>
          </a:solidFill>
          <a:latin typeface="+mn-lt"/>
          <a:ea typeface="+mn-ea"/>
          <a:cs typeface="+mn-cs"/>
        </a:defRPr>
      </a:lvl5pPr>
      <a:lvl6pPr marL="2438362" algn="l" defTabSz="975345" rtl="0" eaLnBrk="1" latinLnBrk="1" hangingPunct="1">
        <a:defRPr sz="1920" kern="1200">
          <a:solidFill>
            <a:schemeClr val="tx1"/>
          </a:solidFill>
          <a:latin typeface="+mn-lt"/>
          <a:ea typeface="+mn-ea"/>
          <a:cs typeface="+mn-cs"/>
        </a:defRPr>
      </a:lvl6pPr>
      <a:lvl7pPr marL="2926034" algn="l" defTabSz="975345" rtl="0" eaLnBrk="1" latinLnBrk="1" hangingPunct="1">
        <a:defRPr sz="1920" kern="1200">
          <a:solidFill>
            <a:schemeClr val="tx1"/>
          </a:solidFill>
          <a:latin typeface="+mn-lt"/>
          <a:ea typeface="+mn-ea"/>
          <a:cs typeface="+mn-cs"/>
        </a:defRPr>
      </a:lvl7pPr>
      <a:lvl8pPr marL="3413707" algn="l" defTabSz="975345" rtl="0" eaLnBrk="1" latinLnBrk="1" hangingPunct="1">
        <a:defRPr sz="1920" kern="1200">
          <a:solidFill>
            <a:schemeClr val="tx1"/>
          </a:solidFill>
          <a:latin typeface="+mn-lt"/>
          <a:ea typeface="+mn-ea"/>
          <a:cs typeface="+mn-cs"/>
        </a:defRPr>
      </a:lvl8pPr>
      <a:lvl9pPr marL="3901379" algn="l" defTabSz="975345" rtl="0" eaLnBrk="1" latinLnBrk="1"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4.png"/><Relationship Id="rId9" Type="http://schemas.openxmlformats.org/officeDocument/2006/relationships/image" Target="../media/image45.png"/><Relationship Id="rId10"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49.png"/><Relationship Id="rId5" Type="http://schemas.openxmlformats.org/officeDocument/2006/relationships/image" Target="../media/image48.png"/><Relationship Id="rId6" Type="http://schemas.openxmlformats.org/officeDocument/2006/relationships/image" Target="../media/image53.png"/><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5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ctrTitle"/>
          </p:nvPr>
        </p:nvSpPr>
        <p:spPr>
          <a:prstGeom prst="rect">
            <a:avLst/>
          </a:prstGeom>
        </p:spPr>
        <p:txBody>
          <a:bodyPr/>
          <a:lstStyle>
            <a:lvl1pPr>
              <a:defRPr sz="5000"/>
            </a:lvl1pPr>
          </a:lstStyle>
          <a:p>
            <a:r>
              <a:t>Stable Fluids</a:t>
            </a:r>
          </a:p>
        </p:txBody>
      </p:sp>
      <p:sp>
        <p:nvSpPr>
          <p:cNvPr id="97" name="Shape 97"/>
          <p:cNvSpPr>
            <a:spLocks noGrp="1"/>
          </p:cNvSpPr>
          <p:nvPr>
            <p:ph type="subTitle" idx="1"/>
          </p:nvPr>
        </p:nvSpPr>
        <p:spPr>
          <a:prstGeom prst="rect">
            <a:avLst/>
          </a:prstGeom>
        </p:spPr>
        <p:txBody>
          <a:bodyPr/>
          <a:lstStyle/>
          <a:p>
            <a:pPr>
              <a:spcBef>
                <a:spcPts val="500"/>
              </a:spcBef>
              <a:defRPr sz="3400"/>
            </a:pPr>
            <a:r>
              <a:rPr dirty="0"/>
              <a:t>Animation </a:t>
            </a:r>
            <a:r>
              <a:rPr lang="en-US" dirty="0" smtClean="0"/>
              <a:t>Theory</a:t>
            </a:r>
            <a:endParaRPr dirty="0"/>
          </a:p>
          <a:p>
            <a:pPr>
              <a:spcBef>
                <a:spcPts val="500"/>
              </a:spcBef>
              <a:defRPr sz="3400"/>
            </a:pPr>
            <a:r>
              <a:rPr dirty="0"/>
              <a:t>slides from Joe Stam (Alias|wavefront)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nvSpPr>
        <p:spPr>
          <a:xfrm>
            <a:off x="3901439" y="3418275"/>
            <a:ext cx="2492588" cy="1300481"/>
          </a:xfrm>
          <a:prstGeom prst="rect">
            <a:avLst/>
          </a:prstGeom>
          <a:solidFill>
            <a:srgbClr val="FFFF66"/>
          </a:solidFill>
          <a:ln w="381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48" name="Shape 148"/>
          <p:cNvSpPr>
            <a:spLocks noGrp="1"/>
          </p:cNvSpPr>
          <p:nvPr>
            <p:ph type="title"/>
          </p:nvPr>
        </p:nvSpPr>
        <p:spPr>
          <a:prstGeom prst="rect">
            <a:avLst/>
          </a:prstGeom>
        </p:spPr>
        <p:txBody>
          <a:bodyPr/>
          <a:lstStyle/>
          <a:p>
            <a:r>
              <a:t>Equations</a:t>
            </a:r>
          </a:p>
        </p:txBody>
      </p:sp>
      <p:sp>
        <p:nvSpPr>
          <p:cNvPr id="147" name="Shape 147"/>
          <p:cNvSpPr>
            <a:spLocks noGrp="1"/>
          </p:cNvSpPr>
          <p:nvPr>
            <p:ph sz="quarter" idx="10"/>
          </p:nvPr>
        </p:nvSpPr>
        <p:spPr>
          <a:prstGeom prst="rect">
            <a:avLst/>
          </a:prstGeom>
        </p:spPr>
        <p:txBody>
          <a:bodyPr/>
          <a:lstStyle/>
          <a:p>
            <a:r>
              <a:t>Evolution of density (assume velocity known)</a:t>
            </a:r>
          </a:p>
          <a:p>
            <a:endParaRPr/>
          </a:p>
          <a:p>
            <a:endParaRPr/>
          </a:p>
          <a:p>
            <a:endParaRPr/>
          </a:p>
          <a:p>
            <a:endParaRPr/>
          </a:p>
          <a:p>
            <a:r>
              <a:t>Density changes in the direction of the flow</a:t>
            </a:r>
          </a:p>
        </p:txBody>
      </p:sp>
      <p:pic>
        <p:nvPicPr>
          <p:cNvPr id="149" name="image.pdf"/>
          <p:cNvPicPr>
            <a:picLocks noChangeAspect="1"/>
          </p:cNvPicPr>
          <p:nvPr/>
        </p:nvPicPr>
        <p:blipFill>
          <a:blip r:embed="rId3">
            <a:extLst/>
          </a:blip>
          <a:stretch>
            <a:fillRect/>
          </a:stretch>
        </p:blipFill>
        <p:spPr>
          <a:xfrm>
            <a:off x="2384213" y="3321191"/>
            <a:ext cx="7261014" cy="144723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p:nvPr/>
        </p:nvSpPr>
        <p:spPr>
          <a:xfrm>
            <a:off x="6935892" y="3309902"/>
            <a:ext cx="1625602" cy="1408854"/>
          </a:xfrm>
          <a:prstGeom prst="rect">
            <a:avLst/>
          </a:prstGeom>
          <a:solidFill>
            <a:srgbClr val="FFFF66"/>
          </a:solidFill>
          <a:ln w="381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55" name="Shape 155"/>
          <p:cNvSpPr>
            <a:spLocks noGrp="1"/>
          </p:cNvSpPr>
          <p:nvPr>
            <p:ph type="title"/>
          </p:nvPr>
        </p:nvSpPr>
        <p:spPr>
          <a:prstGeom prst="rect">
            <a:avLst/>
          </a:prstGeom>
        </p:spPr>
        <p:txBody>
          <a:bodyPr/>
          <a:lstStyle/>
          <a:p>
            <a:r>
              <a:t>Equations</a:t>
            </a:r>
          </a:p>
        </p:txBody>
      </p:sp>
      <p:sp>
        <p:nvSpPr>
          <p:cNvPr id="154" name="Shape 154"/>
          <p:cNvSpPr>
            <a:spLocks noGrp="1"/>
          </p:cNvSpPr>
          <p:nvPr>
            <p:ph sz="quarter" idx="10"/>
          </p:nvPr>
        </p:nvSpPr>
        <p:spPr>
          <a:prstGeom prst="rect">
            <a:avLst/>
          </a:prstGeom>
        </p:spPr>
        <p:txBody>
          <a:bodyPr/>
          <a:lstStyle/>
          <a:p>
            <a:r>
              <a:t>Evolution of density (assume velocity known)</a:t>
            </a:r>
          </a:p>
          <a:p>
            <a:endParaRPr/>
          </a:p>
          <a:p>
            <a:endParaRPr/>
          </a:p>
          <a:p>
            <a:endParaRPr/>
          </a:p>
          <a:p>
            <a:endParaRPr/>
          </a:p>
          <a:p>
            <a:r>
              <a:t>Density diffuses over time</a:t>
            </a:r>
          </a:p>
        </p:txBody>
      </p:sp>
      <p:pic>
        <p:nvPicPr>
          <p:cNvPr id="156" name="image.pdf"/>
          <p:cNvPicPr>
            <a:picLocks noChangeAspect="1"/>
          </p:cNvPicPr>
          <p:nvPr/>
        </p:nvPicPr>
        <p:blipFill>
          <a:blip r:embed="rId3">
            <a:extLst/>
          </a:blip>
          <a:stretch>
            <a:fillRect/>
          </a:stretch>
        </p:blipFill>
        <p:spPr>
          <a:xfrm>
            <a:off x="2384213" y="3321191"/>
            <a:ext cx="7261014" cy="144723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p:nvPr/>
        </p:nvSpPr>
        <p:spPr>
          <a:xfrm>
            <a:off x="8886613" y="3526648"/>
            <a:ext cx="758614" cy="975361"/>
          </a:xfrm>
          <a:prstGeom prst="rect">
            <a:avLst/>
          </a:prstGeom>
          <a:solidFill>
            <a:srgbClr val="FFFF66"/>
          </a:solidFill>
          <a:ln w="381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62" name="Shape 162"/>
          <p:cNvSpPr>
            <a:spLocks noGrp="1"/>
          </p:cNvSpPr>
          <p:nvPr>
            <p:ph type="title"/>
          </p:nvPr>
        </p:nvSpPr>
        <p:spPr>
          <a:prstGeom prst="rect">
            <a:avLst/>
          </a:prstGeom>
        </p:spPr>
        <p:txBody>
          <a:bodyPr/>
          <a:lstStyle/>
          <a:p>
            <a:r>
              <a:t>Equations</a:t>
            </a:r>
          </a:p>
        </p:txBody>
      </p:sp>
      <p:sp>
        <p:nvSpPr>
          <p:cNvPr id="161" name="Shape 161"/>
          <p:cNvSpPr>
            <a:spLocks noGrp="1"/>
          </p:cNvSpPr>
          <p:nvPr>
            <p:ph sz="quarter" idx="10"/>
          </p:nvPr>
        </p:nvSpPr>
        <p:spPr>
          <a:prstGeom prst="rect">
            <a:avLst/>
          </a:prstGeom>
        </p:spPr>
        <p:txBody>
          <a:bodyPr/>
          <a:lstStyle/>
          <a:p>
            <a:r>
              <a:t>Evolution of density (assume velocity known)</a:t>
            </a:r>
          </a:p>
          <a:p>
            <a:endParaRPr/>
          </a:p>
          <a:p>
            <a:endParaRPr/>
          </a:p>
          <a:p>
            <a:endParaRPr/>
          </a:p>
          <a:p>
            <a:endParaRPr/>
          </a:p>
          <a:p>
            <a:r>
              <a:t>Increase due to sources from the UI</a:t>
            </a:r>
          </a:p>
        </p:txBody>
      </p:sp>
      <p:pic>
        <p:nvPicPr>
          <p:cNvPr id="163" name="image.pdf"/>
          <p:cNvPicPr>
            <a:picLocks noChangeAspect="1"/>
          </p:cNvPicPr>
          <p:nvPr/>
        </p:nvPicPr>
        <p:blipFill>
          <a:blip r:embed="rId3">
            <a:extLst/>
          </a:blip>
          <a:stretch>
            <a:fillRect/>
          </a:stretch>
        </p:blipFill>
        <p:spPr>
          <a:xfrm>
            <a:off x="2384213" y="3321191"/>
            <a:ext cx="7261014" cy="144723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p:cNvSpPr>
          <p:nvPr>
            <p:ph type="title"/>
          </p:nvPr>
        </p:nvSpPr>
        <p:spPr>
          <a:prstGeom prst="rect">
            <a:avLst/>
          </a:prstGeom>
        </p:spPr>
        <p:txBody>
          <a:bodyPr/>
          <a:lstStyle/>
          <a:p>
            <a:r>
              <a:t>Algorithm</a:t>
            </a:r>
          </a:p>
        </p:txBody>
      </p:sp>
      <p:sp>
        <p:nvSpPr>
          <p:cNvPr id="167" name="Shape 167"/>
          <p:cNvSpPr>
            <a:spLocks noGrp="1"/>
          </p:cNvSpPr>
          <p:nvPr>
            <p:ph sz="quarter" idx="10"/>
          </p:nvPr>
        </p:nvSpPr>
        <p:spPr>
          <a:prstGeom prst="rect">
            <a:avLst/>
          </a:prstGeom>
        </p:spPr>
        <p:txBody>
          <a:bodyPr/>
          <a:lstStyle/>
          <a:p>
            <a:pPr marL="246888" indent="-246888" defTabSz="473201">
              <a:spcBef>
                <a:spcPts val="3000"/>
              </a:spcBef>
              <a:defRPr sz="2916">
                <a:effectLst>
                  <a:outerShdw blurRad="20574" dist="20574" dir="2700000" rotWithShape="0">
                    <a:srgbClr val="000000">
                      <a:alpha val="50000"/>
                    </a:srgbClr>
                  </a:outerShdw>
                </a:effectLst>
              </a:defRPr>
            </a:pPr>
            <a:r>
              <a:t>Subdivide space into voxels</a:t>
            </a: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r>
              <a:t>velocity+density defined in the center of each voxel</a:t>
            </a:r>
          </a:p>
        </p:txBody>
      </p:sp>
      <p:grpSp>
        <p:nvGrpSpPr>
          <p:cNvPr id="219" name="Group 219"/>
          <p:cNvGrpSpPr/>
          <p:nvPr/>
        </p:nvGrpSpPr>
        <p:grpSpPr>
          <a:xfrm>
            <a:off x="3901439" y="3251200"/>
            <a:ext cx="4876801" cy="4876801"/>
            <a:chOff x="0" y="0"/>
            <a:chExt cx="4876800" cy="4876800"/>
          </a:xfrm>
        </p:grpSpPr>
        <p:sp>
          <p:nvSpPr>
            <p:cNvPr id="169" name="Shape 169"/>
            <p:cNvSpPr/>
            <p:nvPr/>
          </p:nvSpPr>
          <p:spPr>
            <a:xfrm>
              <a:off x="0" y="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0" name="Shape 170"/>
            <p:cNvSpPr/>
            <p:nvPr/>
          </p:nvSpPr>
          <p:spPr>
            <a:xfrm>
              <a:off x="433493" y="43349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1" name="Shape 171"/>
            <p:cNvSpPr/>
            <p:nvPr/>
          </p:nvSpPr>
          <p:spPr>
            <a:xfrm>
              <a:off x="975360" y="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2" name="Shape 172"/>
            <p:cNvSpPr/>
            <p:nvPr/>
          </p:nvSpPr>
          <p:spPr>
            <a:xfrm>
              <a:off x="1408853" y="43349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3" name="Shape 173"/>
            <p:cNvSpPr/>
            <p:nvPr/>
          </p:nvSpPr>
          <p:spPr>
            <a:xfrm>
              <a:off x="1950720" y="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4" name="Shape 174"/>
            <p:cNvSpPr/>
            <p:nvPr/>
          </p:nvSpPr>
          <p:spPr>
            <a:xfrm>
              <a:off x="2384213" y="43349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5" name="Shape 175"/>
            <p:cNvSpPr/>
            <p:nvPr/>
          </p:nvSpPr>
          <p:spPr>
            <a:xfrm>
              <a:off x="2926080" y="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6" name="Shape 176"/>
            <p:cNvSpPr/>
            <p:nvPr/>
          </p:nvSpPr>
          <p:spPr>
            <a:xfrm>
              <a:off x="3359573" y="43349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7" name="Shape 177"/>
            <p:cNvSpPr/>
            <p:nvPr/>
          </p:nvSpPr>
          <p:spPr>
            <a:xfrm>
              <a:off x="3901440" y="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8" name="Shape 178"/>
            <p:cNvSpPr/>
            <p:nvPr/>
          </p:nvSpPr>
          <p:spPr>
            <a:xfrm>
              <a:off x="4334933" y="43349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79" name="Shape 179"/>
            <p:cNvSpPr/>
            <p:nvPr/>
          </p:nvSpPr>
          <p:spPr>
            <a:xfrm>
              <a:off x="0" y="97536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0" name="Shape 180"/>
            <p:cNvSpPr/>
            <p:nvPr/>
          </p:nvSpPr>
          <p:spPr>
            <a:xfrm>
              <a:off x="433493" y="140885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1" name="Shape 181"/>
            <p:cNvSpPr/>
            <p:nvPr/>
          </p:nvSpPr>
          <p:spPr>
            <a:xfrm>
              <a:off x="975360" y="97536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2" name="Shape 182"/>
            <p:cNvSpPr/>
            <p:nvPr/>
          </p:nvSpPr>
          <p:spPr>
            <a:xfrm>
              <a:off x="1408853" y="140885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3" name="Shape 183"/>
            <p:cNvSpPr/>
            <p:nvPr/>
          </p:nvSpPr>
          <p:spPr>
            <a:xfrm>
              <a:off x="1950720" y="97536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4" name="Shape 184"/>
            <p:cNvSpPr/>
            <p:nvPr/>
          </p:nvSpPr>
          <p:spPr>
            <a:xfrm>
              <a:off x="2384213" y="140885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5" name="Shape 185"/>
            <p:cNvSpPr/>
            <p:nvPr/>
          </p:nvSpPr>
          <p:spPr>
            <a:xfrm>
              <a:off x="2926080" y="97536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6" name="Shape 186"/>
            <p:cNvSpPr/>
            <p:nvPr/>
          </p:nvSpPr>
          <p:spPr>
            <a:xfrm>
              <a:off x="3359573" y="140885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7" name="Shape 187"/>
            <p:cNvSpPr/>
            <p:nvPr/>
          </p:nvSpPr>
          <p:spPr>
            <a:xfrm>
              <a:off x="3901440" y="97536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8" name="Shape 188"/>
            <p:cNvSpPr/>
            <p:nvPr/>
          </p:nvSpPr>
          <p:spPr>
            <a:xfrm>
              <a:off x="4334933" y="140885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89" name="Shape 189"/>
            <p:cNvSpPr/>
            <p:nvPr/>
          </p:nvSpPr>
          <p:spPr>
            <a:xfrm>
              <a:off x="0" y="195072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0" name="Shape 190"/>
            <p:cNvSpPr/>
            <p:nvPr/>
          </p:nvSpPr>
          <p:spPr>
            <a:xfrm>
              <a:off x="433493" y="238421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1" name="Shape 191"/>
            <p:cNvSpPr/>
            <p:nvPr/>
          </p:nvSpPr>
          <p:spPr>
            <a:xfrm>
              <a:off x="975360" y="195072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2" name="Shape 192"/>
            <p:cNvSpPr/>
            <p:nvPr/>
          </p:nvSpPr>
          <p:spPr>
            <a:xfrm>
              <a:off x="1408853" y="238421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3" name="Shape 193"/>
            <p:cNvSpPr/>
            <p:nvPr/>
          </p:nvSpPr>
          <p:spPr>
            <a:xfrm>
              <a:off x="1950720" y="195072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4" name="Shape 194"/>
            <p:cNvSpPr/>
            <p:nvPr/>
          </p:nvSpPr>
          <p:spPr>
            <a:xfrm>
              <a:off x="2384213" y="238421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5" name="Shape 195"/>
            <p:cNvSpPr/>
            <p:nvPr/>
          </p:nvSpPr>
          <p:spPr>
            <a:xfrm>
              <a:off x="2926080" y="195072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6" name="Shape 196"/>
            <p:cNvSpPr/>
            <p:nvPr/>
          </p:nvSpPr>
          <p:spPr>
            <a:xfrm>
              <a:off x="3359573" y="238421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7" name="Shape 197"/>
            <p:cNvSpPr/>
            <p:nvPr/>
          </p:nvSpPr>
          <p:spPr>
            <a:xfrm>
              <a:off x="3901440" y="195072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8" name="Shape 198"/>
            <p:cNvSpPr/>
            <p:nvPr/>
          </p:nvSpPr>
          <p:spPr>
            <a:xfrm>
              <a:off x="4334933" y="238421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99" name="Shape 199"/>
            <p:cNvSpPr/>
            <p:nvPr/>
          </p:nvSpPr>
          <p:spPr>
            <a:xfrm>
              <a:off x="0" y="292608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0" name="Shape 200"/>
            <p:cNvSpPr/>
            <p:nvPr/>
          </p:nvSpPr>
          <p:spPr>
            <a:xfrm>
              <a:off x="433493" y="335957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1" name="Shape 201"/>
            <p:cNvSpPr/>
            <p:nvPr/>
          </p:nvSpPr>
          <p:spPr>
            <a:xfrm>
              <a:off x="975360" y="292608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2" name="Shape 202"/>
            <p:cNvSpPr/>
            <p:nvPr/>
          </p:nvSpPr>
          <p:spPr>
            <a:xfrm>
              <a:off x="1408853" y="335957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3" name="Shape 203"/>
            <p:cNvSpPr/>
            <p:nvPr/>
          </p:nvSpPr>
          <p:spPr>
            <a:xfrm>
              <a:off x="1950720" y="292608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4" name="Shape 204"/>
            <p:cNvSpPr/>
            <p:nvPr/>
          </p:nvSpPr>
          <p:spPr>
            <a:xfrm>
              <a:off x="2384213" y="335957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5" name="Shape 205"/>
            <p:cNvSpPr/>
            <p:nvPr/>
          </p:nvSpPr>
          <p:spPr>
            <a:xfrm>
              <a:off x="2926080" y="292608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6" name="Shape 206"/>
            <p:cNvSpPr/>
            <p:nvPr/>
          </p:nvSpPr>
          <p:spPr>
            <a:xfrm>
              <a:off x="3359573" y="335957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7" name="Shape 207"/>
            <p:cNvSpPr/>
            <p:nvPr/>
          </p:nvSpPr>
          <p:spPr>
            <a:xfrm>
              <a:off x="3901440" y="292608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8" name="Shape 208"/>
            <p:cNvSpPr/>
            <p:nvPr/>
          </p:nvSpPr>
          <p:spPr>
            <a:xfrm>
              <a:off x="4334933" y="335957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09" name="Shape 209"/>
            <p:cNvSpPr/>
            <p:nvPr/>
          </p:nvSpPr>
          <p:spPr>
            <a:xfrm>
              <a:off x="0" y="390144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10" name="Shape 210"/>
            <p:cNvSpPr/>
            <p:nvPr/>
          </p:nvSpPr>
          <p:spPr>
            <a:xfrm>
              <a:off x="433493" y="433493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11" name="Shape 211"/>
            <p:cNvSpPr/>
            <p:nvPr/>
          </p:nvSpPr>
          <p:spPr>
            <a:xfrm>
              <a:off x="975360" y="390144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12" name="Shape 212"/>
            <p:cNvSpPr/>
            <p:nvPr/>
          </p:nvSpPr>
          <p:spPr>
            <a:xfrm>
              <a:off x="1408853" y="433493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13" name="Shape 213"/>
            <p:cNvSpPr/>
            <p:nvPr/>
          </p:nvSpPr>
          <p:spPr>
            <a:xfrm>
              <a:off x="1950720" y="390144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14" name="Shape 214"/>
            <p:cNvSpPr/>
            <p:nvPr/>
          </p:nvSpPr>
          <p:spPr>
            <a:xfrm>
              <a:off x="2384213" y="433493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15" name="Shape 215"/>
            <p:cNvSpPr/>
            <p:nvPr/>
          </p:nvSpPr>
          <p:spPr>
            <a:xfrm>
              <a:off x="2926080" y="390144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16" name="Shape 216"/>
            <p:cNvSpPr/>
            <p:nvPr/>
          </p:nvSpPr>
          <p:spPr>
            <a:xfrm>
              <a:off x="3359573" y="433493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17" name="Shape 217"/>
            <p:cNvSpPr/>
            <p:nvPr/>
          </p:nvSpPr>
          <p:spPr>
            <a:xfrm>
              <a:off x="3901440" y="3901440"/>
              <a:ext cx="975361" cy="975361"/>
            </a:xfrm>
            <a:prstGeom prst="rect">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18" name="Shape 218"/>
            <p:cNvSpPr/>
            <p:nvPr/>
          </p:nvSpPr>
          <p:spPr>
            <a:xfrm>
              <a:off x="4334933" y="4334933"/>
              <a:ext cx="108374" cy="108374"/>
            </a:xfrm>
            <a:prstGeom prst="ellipse">
              <a:avLst/>
            </a:prstGeom>
            <a:solidFill>
              <a:srgbClr val="BBE0E3"/>
            </a:solidFill>
            <a:ln w="762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p:cNvSpPr>
          <p:nvPr>
            <p:ph type="title"/>
          </p:nvPr>
        </p:nvSpPr>
        <p:spPr>
          <a:prstGeom prst="rect">
            <a:avLst/>
          </a:prstGeom>
        </p:spPr>
        <p:txBody>
          <a:bodyPr/>
          <a:lstStyle/>
          <a:p>
            <a:r>
              <a:t>Algorithm</a:t>
            </a:r>
          </a:p>
        </p:txBody>
      </p:sp>
      <p:sp>
        <p:nvSpPr>
          <p:cNvPr id="2" name="Content Placeholder 1"/>
          <p:cNvSpPr>
            <a:spLocks noGrp="1"/>
          </p:cNvSpPr>
          <p:nvPr>
            <p:ph sz="quarter" idx="10"/>
          </p:nvPr>
        </p:nvSpPr>
        <p:spPr/>
        <p:txBody>
          <a:bodyPr/>
          <a:lstStyle/>
          <a:p>
            <a:endParaRPr lang="en-US"/>
          </a:p>
        </p:txBody>
      </p:sp>
      <p:grpSp>
        <p:nvGrpSpPr>
          <p:cNvPr id="275" name="Group 275"/>
          <p:cNvGrpSpPr/>
          <p:nvPr/>
        </p:nvGrpSpPr>
        <p:grpSpPr>
          <a:xfrm>
            <a:off x="758613" y="3576320"/>
            <a:ext cx="1950721" cy="2167467"/>
            <a:chOff x="0" y="0"/>
            <a:chExt cx="1950720" cy="2167466"/>
          </a:xfrm>
        </p:grpSpPr>
        <p:sp>
          <p:nvSpPr>
            <p:cNvPr id="225" name="Shape 225"/>
            <p:cNvSpPr/>
            <p:nvPr/>
          </p:nvSpPr>
          <p:spPr>
            <a:xfrm>
              <a:off x="-1"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26" name="Shape 226"/>
            <p:cNvSpPr/>
            <p:nvPr/>
          </p:nvSpPr>
          <p:spPr>
            <a:xfrm>
              <a:off x="173397"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27" name="Shape 227"/>
            <p:cNvSpPr/>
            <p:nvPr/>
          </p:nvSpPr>
          <p:spPr>
            <a:xfrm>
              <a:off x="390143"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28" name="Shape 228"/>
            <p:cNvSpPr/>
            <p:nvPr/>
          </p:nvSpPr>
          <p:spPr>
            <a:xfrm>
              <a:off x="563541"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29" name="Shape 229"/>
            <p:cNvSpPr/>
            <p:nvPr/>
          </p:nvSpPr>
          <p:spPr>
            <a:xfrm>
              <a:off x="780288"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0" name="Shape 230"/>
            <p:cNvSpPr/>
            <p:nvPr/>
          </p:nvSpPr>
          <p:spPr>
            <a:xfrm>
              <a:off x="953685"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1" name="Shape 231"/>
            <p:cNvSpPr/>
            <p:nvPr/>
          </p:nvSpPr>
          <p:spPr>
            <a:xfrm>
              <a:off x="1170432"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2" name="Shape 232"/>
            <p:cNvSpPr/>
            <p:nvPr/>
          </p:nvSpPr>
          <p:spPr>
            <a:xfrm>
              <a:off x="1343829"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3" name="Shape 233"/>
            <p:cNvSpPr/>
            <p:nvPr/>
          </p:nvSpPr>
          <p:spPr>
            <a:xfrm>
              <a:off x="1560576"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4" name="Shape 234"/>
            <p:cNvSpPr/>
            <p:nvPr/>
          </p:nvSpPr>
          <p:spPr>
            <a:xfrm>
              <a:off x="1733973"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5" name="Shape 235"/>
            <p:cNvSpPr/>
            <p:nvPr/>
          </p:nvSpPr>
          <p:spPr>
            <a:xfrm>
              <a:off x="-1"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6" name="Shape 236"/>
            <p:cNvSpPr/>
            <p:nvPr/>
          </p:nvSpPr>
          <p:spPr>
            <a:xfrm>
              <a:off x="173397"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7" name="Shape 237"/>
            <p:cNvSpPr/>
            <p:nvPr/>
          </p:nvSpPr>
          <p:spPr>
            <a:xfrm>
              <a:off x="390143"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8" name="Shape 238"/>
            <p:cNvSpPr/>
            <p:nvPr/>
          </p:nvSpPr>
          <p:spPr>
            <a:xfrm>
              <a:off x="563541"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39" name="Shape 239"/>
            <p:cNvSpPr/>
            <p:nvPr/>
          </p:nvSpPr>
          <p:spPr>
            <a:xfrm>
              <a:off x="780288"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0" name="Shape 240"/>
            <p:cNvSpPr/>
            <p:nvPr/>
          </p:nvSpPr>
          <p:spPr>
            <a:xfrm>
              <a:off x="953685"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1" name="Shape 241"/>
            <p:cNvSpPr/>
            <p:nvPr/>
          </p:nvSpPr>
          <p:spPr>
            <a:xfrm>
              <a:off x="1170432"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2" name="Shape 242"/>
            <p:cNvSpPr/>
            <p:nvPr/>
          </p:nvSpPr>
          <p:spPr>
            <a:xfrm>
              <a:off x="1343829"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3" name="Shape 243"/>
            <p:cNvSpPr/>
            <p:nvPr/>
          </p:nvSpPr>
          <p:spPr>
            <a:xfrm>
              <a:off x="1560576"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4" name="Shape 244"/>
            <p:cNvSpPr/>
            <p:nvPr/>
          </p:nvSpPr>
          <p:spPr>
            <a:xfrm>
              <a:off x="1733973"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5" name="Shape 245"/>
            <p:cNvSpPr/>
            <p:nvPr/>
          </p:nvSpPr>
          <p:spPr>
            <a:xfrm>
              <a:off x="-1"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6" name="Shape 246"/>
            <p:cNvSpPr/>
            <p:nvPr/>
          </p:nvSpPr>
          <p:spPr>
            <a:xfrm>
              <a:off x="173397"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7" name="Shape 247"/>
            <p:cNvSpPr/>
            <p:nvPr/>
          </p:nvSpPr>
          <p:spPr>
            <a:xfrm>
              <a:off x="390143"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8" name="Shape 248"/>
            <p:cNvSpPr/>
            <p:nvPr/>
          </p:nvSpPr>
          <p:spPr>
            <a:xfrm>
              <a:off x="563541"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49" name="Shape 249"/>
            <p:cNvSpPr/>
            <p:nvPr/>
          </p:nvSpPr>
          <p:spPr>
            <a:xfrm>
              <a:off x="780288"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0" name="Shape 250"/>
            <p:cNvSpPr/>
            <p:nvPr/>
          </p:nvSpPr>
          <p:spPr>
            <a:xfrm>
              <a:off x="953685"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1" name="Shape 251"/>
            <p:cNvSpPr/>
            <p:nvPr/>
          </p:nvSpPr>
          <p:spPr>
            <a:xfrm>
              <a:off x="1170432"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2" name="Shape 252"/>
            <p:cNvSpPr/>
            <p:nvPr/>
          </p:nvSpPr>
          <p:spPr>
            <a:xfrm>
              <a:off x="1343829"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3" name="Shape 253"/>
            <p:cNvSpPr/>
            <p:nvPr/>
          </p:nvSpPr>
          <p:spPr>
            <a:xfrm>
              <a:off x="1560576"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4" name="Shape 254"/>
            <p:cNvSpPr/>
            <p:nvPr/>
          </p:nvSpPr>
          <p:spPr>
            <a:xfrm>
              <a:off x="1733973"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5" name="Shape 255"/>
            <p:cNvSpPr/>
            <p:nvPr/>
          </p:nvSpPr>
          <p:spPr>
            <a:xfrm>
              <a:off x="-1"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6" name="Shape 256"/>
            <p:cNvSpPr/>
            <p:nvPr/>
          </p:nvSpPr>
          <p:spPr>
            <a:xfrm>
              <a:off x="173397"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7" name="Shape 257"/>
            <p:cNvSpPr/>
            <p:nvPr/>
          </p:nvSpPr>
          <p:spPr>
            <a:xfrm>
              <a:off x="390143"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8" name="Shape 258"/>
            <p:cNvSpPr/>
            <p:nvPr/>
          </p:nvSpPr>
          <p:spPr>
            <a:xfrm>
              <a:off x="563541"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59" name="Shape 259"/>
            <p:cNvSpPr/>
            <p:nvPr/>
          </p:nvSpPr>
          <p:spPr>
            <a:xfrm>
              <a:off x="780288"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0" name="Shape 260"/>
            <p:cNvSpPr/>
            <p:nvPr/>
          </p:nvSpPr>
          <p:spPr>
            <a:xfrm>
              <a:off x="953685"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1" name="Shape 261"/>
            <p:cNvSpPr/>
            <p:nvPr/>
          </p:nvSpPr>
          <p:spPr>
            <a:xfrm>
              <a:off x="1170432"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2" name="Shape 262"/>
            <p:cNvSpPr/>
            <p:nvPr/>
          </p:nvSpPr>
          <p:spPr>
            <a:xfrm>
              <a:off x="1343829"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3" name="Shape 263"/>
            <p:cNvSpPr/>
            <p:nvPr/>
          </p:nvSpPr>
          <p:spPr>
            <a:xfrm>
              <a:off x="1560576"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4" name="Shape 264"/>
            <p:cNvSpPr/>
            <p:nvPr/>
          </p:nvSpPr>
          <p:spPr>
            <a:xfrm>
              <a:off x="1733973"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5" name="Shape 265"/>
            <p:cNvSpPr/>
            <p:nvPr/>
          </p:nvSpPr>
          <p:spPr>
            <a:xfrm>
              <a:off x="-1"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6" name="Shape 266"/>
            <p:cNvSpPr/>
            <p:nvPr/>
          </p:nvSpPr>
          <p:spPr>
            <a:xfrm>
              <a:off x="173397"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7" name="Shape 267"/>
            <p:cNvSpPr/>
            <p:nvPr/>
          </p:nvSpPr>
          <p:spPr>
            <a:xfrm>
              <a:off x="390143"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8" name="Shape 268"/>
            <p:cNvSpPr/>
            <p:nvPr/>
          </p:nvSpPr>
          <p:spPr>
            <a:xfrm>
              <a:off x="563541"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69" name="Shape 269"/>
            <p:cNvSpPr/>
            <p:nvPr/>
          </p:nvSpPr>
          <p:spPr>
            <a:xfrm>
              <a:off x="780288"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70" name="Shape 270"/>
            <p:cNvSpPr/>
            <p:nvPr/>
          </p:nvSpPr>
          <p:spPr>
            <a:xfrm>
              <a:off x="953685"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71" name="Shape 271"/>
            <p:cNvSpPr/>
            <p:nvPr/>
          </p:nvSpPr>
          <p:spPr>
            <a:xfrm>
              <a:off x="1170432"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72" name="Shape 272"/>
            <p:cNvSpPr/>
            <p:nvPr/>
          </p:nvSpPr>
          <p:spPr>
            <a:xfrm>
              <a:off x="1343829"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73" name="Shape 273"/>
            <p:cNvSpPr/>
            <p:nvPr/>
          </p:nvSpPr>
          <p:spPr>
            <a:xfrm>
              <a:off x="1560576"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74" name="Shape 274"/>
            <p:cNvSpPr/>
            <p:nvPr/>
          </p:nvSpPr>
          <p:spPr>
            <a:xfrm>
              <a:off x="1733973"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grpSp>
        <p:nvGrpSpPr>
          <p:cNvPr id="326" name="Group 326"/>
          <p:cNvGrpSpPr/>
          <p:nvPr/>
        </p:nvGrpSpPr>
        <p:grpSpPr>
          <a:xfrm>
            <a:off x="4009813" y="3576320"/>
            <a:ext cx="1950721" cy="2167467"/>
            <a:chOff x="0" y="0"/>
            <a:chExt cx="1950720" cy="2167466"/>
          </a:xfrm>
        </p:grpSpPr>
        <p:sp>
          <p:nvSpPr>
            <p:cNvPr id="276" name="Shape 276"/>
            <p:cNvSpPr/>
            <p:nvPr/>
          </p:nvSpPr>
          <p:spPr>
            <a:xfrm>
              <a:off x="-1"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77" name="Shape 277"/>
            <p:cNvSpPr/>
            <p:nvPr/>
          </p:nvSpPr>
          <p:spPr>
            <a:xfrm>
              <a:off x="173397"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78" name="Shape 278"/>
            <p:cNvSpPr/>
            <p:nvPr/>
          </p:nvSpPr>
          <p:spPr>
            <a:xfrm>
              <a:off x="390143"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79" name="Shape 279"/>
            <p:cNvSpPr/>
            <p:nvPr/>
          </p:nvSpPr>
          <p:spPr>
            <a:xfrm>
              <a:off x="563541"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0" name="Shape 280"/>
            <p:cNvSpPr/>
            <p:nvPr/>
          </p:nvSpPr>
          <p:spPr>
            <a:xfrm>
              <a:off x="780288"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1" name="Shape 281"/>
            <p:cNvSpPr/>
            <p:nvPr/>
          </p:nvSpPr>
          <p:spPr>
            <a:xfrm>
              <a:off x="953685"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2" name="Shape 282"/>
            <p:cNvSpPr/>
            <p:nvPr/>
          </p:nvSpPr>
          <p:spPr>
            <a:xfrm>
              <a:off x="1170432"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3" name="Shape 283"/>
            <p:cNvSpPr/>
            <p:nvPr/>
          </p:nvSpPr>
          <p:spPr>
            <a:xfrm>
              <a:off x="1343829"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4" name="Shape 284"/>
            <p:cNvSpPr/>
            <p:nvPr/>
          </p:nvSpPr>
          <p:spPr>
            <a:xfrm>
              <a:off x="1560576"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5" name="Shape 285"/>
            <p:cNvSpPr/>
            <p:nvPr/>
          </p:nvSpPr>
          <p:spPr>
            <a:xfrm>
              <a:off x="1733973"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6" name="Shape 286"/>
            <p:cNvSpPr/>
            <p:nvPr/>
          </p:nvSpPr>
          <p:spPr>
            <a:xfrm>
              <a:off x="-1"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7" name="Shape 287"/>
            <p:cNvSpPr/>
            <p:nvPr/>
          </p:nvSpPr>
          <p:spPr>
            <a:xfrm>
              <a:off x="173397"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8" name="Shape 288"/>
            <p:cNvSpPr/>
            <p:nvPr/>
          </p:nvSpPr>
          <p:spPr>
            <a:xfrm>
              <a:off x="390143"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89" name="Shape 289"/>
            <p:cNvSpPr/>
            <p:nvPr/>
          </p:nvSpPr>
          <p:spPr>
            <a:xfrm>
              <a:off x="563541"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0" name="Shape 290"/>
            <p:cNvSpPr/>
            <p:nvPr/>
          </p:nvSpPr>
          <p:spPr>
            <a:xfrm>
              <a:off x="780288"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1" name="Shape 291"/>
            <p:cNvSpPr/>
            <p:nvPr/>
          </p:nvSpPr>
          <p:spPr>
            <a:xfrm>
              <a:off x="953685"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2" name="Shape 292"/>
            <p:cNvSpPr/>
            <p:nvPr/>
          </p:nvSpPr>
          <p:spPr>
            <a:xfrm>
              <a:off x="1170432"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3" name="Shape 293"/>
            <p:cNvSpPr/>
            <p:nvPr/>
          </p:nvSpPr>
          <p:spPr>
            <a:xfrm>
              <a:off x="1343829"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4" name="Shape 294"/>
            <p:cNvSpPr/>
            <p:nvPr/>
          </p:nvSpPr>
          <p:spPr>
            <a:xfrm>
              <a:off x="1560576"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5" name="Shape 295"/>
            <p:cNvSpPr/>
            <p:nvPr/>
          </p:nvSpPr>
          <p:spPr>
            <a:xfrm>
              <a:off x="1733973"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6" name="Shape 296"/>
            <p:cNvSpPr/>
            <p:nvPr/>
          </p:nvSpPr>
          <p:spPr>
            <a:xfrm>
              <a:off x="-1"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7" name="Shape 297"/>
            <p:cNvSpPr/>
            <p:nvPr/>
          </p:nvSpPr>
          <p:spPr>
            <a:xfrm>
              <a:off x="173397"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8" name="Shape 298"/>
            <p:cNvSpPr/>
            <p:nvPr/>
          </p:nvSpPr>
          <p:spPr>
            <a:xfrm>
              <a:off x="390143"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299" name="Shape 299"/>
            <p:cNvSpPr/>
            <p:nvPr/>
          </p:nvSpPr>
          <p:spPr>
            <a:xfrm>
              <a:off x="563541"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0" name="Shape 300"/>
            <p:cNvSpPr/>
            <p:nvPr/>
          </p:nvSpPr>
          <p:spPr>
            <a:xfrm>
              <a:off x="780288"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1" name="Shape 301"/>
            <p:cNvSpPr/>
            <p:nvPr/>
          </p:nvSpPr>
          <p:spPr>
            <a:xfrm>
              <a:off x="953685"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2" name="Shape 302"/>
            <p:cNvSpPr/>
            <p:nvPr/>
          </p:nvSpPr>
          <p:spPr>
            <a:xfrm>
              <a:off x="1170432"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3" name="Shape 303"/>
            <p:cNvSpPr/>
            <p:nvPr/>
          </p:nvSpPr>
          <p:spPr>
            <a:xfrm>
              <a:off x="1343829"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4" name="Shape 304"/>
            <p:cNvSpPr/>
            <p:nvPr/>
          </p:nvSpPr>
          <p:spPr>
            <a:xfrm>
              <a:off x="1560576"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5" name="Shape 305"/>
            <p:cNvSpPr/>
            <p:nvPr/>
          </p:nvSpPr>
          <p:spPr>
            <a:xfrm>
              <a:off x="1733973"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6" name="Shape 306"/>
            <p:cNvSpPr/>
            <p:nvPr/>
          </p:nvSpPr>
          <p:spPr>
            <a:xfrm>
              <a:off x="-1"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7" name="Shape 307"/>
            <p:cNvSpPr/>
            <p:nvPr/>
          </p:nvSpPr>
          <p:spPr>
            <a:xfrm>
              <a:off x="173397"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8" name="Shape 308"/>
            <p:cNvSpPr/>
            <p:nvPr/>
          </p:nvSpPr>
          <p:spPr>
            <a:xfrm>
              <a:off x="390143"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09" name="Shape 309"/>
            <p:cNvSpPr/>
            <p:nvPr/>
          </p:nvSpPr>
          <p:spPr>
            <a:xfrm>
              <a:off x="563541"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0" name="Shape 310"/>
            <p:cNvSpPr/>
            <p:nvPr/>
          </p:nvSpPr>
          <p:spPr>
            <a:xfrm>
              <a:off x="780288"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1" name="Shape 311"/>
            <p:cNvSpPr/>
            <p:nvPr/>
          </p:nvSpPr>
          <p:spPr>
            <a:xfrm>
              <a:off x="953685"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2" name="Shape 312"/>
            <p:cNvSpPr/>
            <p:nvPr/>
          </p:nvSpPr>
          <p:spPr>
            <a:xfrm>
              <a:off x="1170432"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3" name="Shape 313"/>
            <p:cNvSpPr/>
            <p:nvPr/>
          </p:nvSpPr>
          <p:spPr>
            <a:xfrm>
              <a:off x="1343829"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4" name="Shape 314"/>
            <p:cNvSpPr/>
            <p:nvPr/>
          </p:nvSpPr>
          <p:spPr>
            <a:xfrm>
              <a:off x="1560576"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5" name="Shape 315"/>
            <p:cNvSpPr/>
            <p:nvPr/>
          </p:nvSpPr>
          <p:spPr>
            <a:xfrm>
              <a:off x="1733973"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6" name="Shape 316"/>
            <p:cNvSpPr/>
            <p:nvPr/>
          </p:nvSpPr>
          <p:spPr>
            <a:xfrm>
              <a:off x="-1"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7" name="Shape 317"/>
            <p:cNvSpPr/>
            <p:nvPr/>
          </p:nvSpPr>
          <p:spPr>
            <a:xfrm>
              <a:off x="173397"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8" name="Shape 318"/>
            <p:cNvSpPr/>
            <p:nvPr/>
          </p:nvSpPr>
          <p:spPr>
            <a:xfrm>
              <a:off x="390143"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19" name="Shape 319"/>
            <p:cNvSpPr/>
            <p:nvPr/>
          </p:nvSpPr>
          <p:spPr>
            <a:xfrm>
              <a:off x="563541"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20" name="Shape 320"/>
            <p:cNvSpPr/>
            <p:nvPr/>
          </p:nvSpPr>
          <p:spPr>
            <a:xfrm>
              <a:off x="780288"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21" name="Shape 321"/>
            <p:cNvSpPr/>
            <p:nvPr/>
          </p:nvSpPr>
          <p:spPr>
            <a:xfrm>
              <a:off x="953685"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22" name="Shape 322"/>
            <p:cNvSpPr/>
            <p:nvPr/>
          </p:nvSpPr>
          <p:spPr>
            <a:xfrm>
              <a:off x="1170432"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23" name="Shape 323"/>
            <p:cNvSpPr/>
            <p:nvPr/>
          </p:nvSpPr>
          <p:spPr>
            <a:xfrm>
              <a:off x="1343829"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24" name="Shape 324"/>
            <p:cNvSpPr/>
            <p:nvPr/>
          </p:nvSpPr>
          <p:spPr>
            <a:xfrm>
              <a:off x="1560576"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25" name="Shape 325"/>
            <p:cNvSpPr/>
            <p:nvPr/>
          </p:nvSpPr>
          <p:spPr>
            <a:xfrm>
              <a:off x="1733973"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grpSp>
        <p:nvGrpSpPr>
          <p:cNvPr id="377" name="Group 377"/>
          <p:cNvGrpSpPr/>
          <p:nvPr/>
        </p:nvGrpSpPr>
        <p:grpSpPr>
          <a:xfrm>
            <a:off x="7152640" y="3576320"/>
            <a:ext cx="1950721" cy="2167467"/>
            <a:chOff x="0" y="0"/>
            <a:chExt cx="1950720" cy="2167466"/>
          </a:xfrm>
        </p:grpSpPr>
        <p:sp>
          <p:nvSpPr>
            <p:cNvPr id="327" name="Shape 327"/>
            <p:cNvSpPr/>
            <p:nvPr/>
          </p:nvSpPr>
          <p:spPr>
            <a:xfrm>
              <a:off x="-1"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28" name="Shape 328"/>
            <p:cNvSpPr/>
            <p:nvPr/>
          </p:nvSpPr>
          <p:spPr>
            <a:xfrm>
              <a:off x="173397"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29" name="Shape 329"/>
            <p:cNvSpPr/>
            <p:nvPr/>
          </p:nvSpPr>
          <p:spPr>
            <a:xfrm>
              <a:off x="390143"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0" name="Shape 330"/>
            <p:cNvSpPr/>
            <p:nvPr/>
          </p:nvSpPr>
          <p:spPr>
            <a:xfrm>
              <a:off x="563541"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1" name="Shape 331"/>
            <p:cNvSpPr/>
            <p:nvPr/>
          </p:nvSpPr>
          <p:spPr>
            <a:xfrm>
              <a:off x="780288"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2" name="Shape 332"/>
            <p:cNvSpPr/>
            <p:nvPr/>
          </p:nvSpPr>
          <p:spPr>
            <a:xfrm>
              <a:off x="953685"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3" name="Shape 333"/>
            <p:cNvSpPr/>
            <p:nvPr/>
          </p:nvSpPr>
          <p:spPr>
            <a:xfrm>
              <a:off x="1170432"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4" name="Shape 334"/>
            <p:cNvSpPr/>
            <p:nvPr/>
          </p:nvSpPr>
          <p:spPr>
            <a:xfrm>
              <a:off x="1343829"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5" name="Shape 335"/>
            <p:cNvSpPr/>
            <p:nvPr/>
          </p:nvSpPr>
          <p:spPr>
            <a:xfrm>
              <a:off x="1560576"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6" name="Shape 336"/>
            <p:cNvSpPr/>
            <p:nvPr/>
          </p:nvSpPr>
          <p:spPr>
            <a:xfrm>
              <a:off x="1733973"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7" name="Shape 337"/>
            <p:cNvSpPr/>
            <p:nvPr/>
          </p:nvSpPr>
          <p:spPr>
            <a:xfrm>
              <a:off x="-1"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8" name="Shape 338"/>
            <p:cNvSpPr/>
            <p:nvPr/>
          </p:nvSpPr>
          <p:spPr>
            <a:xfrm>
              <a:off x="173397"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39" name="Shape 339"/>
            <p:cNvSpPr/>
            <p:nvPr/>
          </p:nvSpPr>
          <p:spPr>
            <a:xfrm>
              <a:off x="390143"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0" name="Shape 340"/>
            <p:cNvSpPr/>
            <p:nvPr/>
          </p:nvSpPr>
          <p:spPr>
            <a:xfrm>
              <a:off x="563541"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1" name="Shape 341"/>
            <p:cNvSpPr/>
            <p:nvPr/>
          </p:nvSpPr>
          <p:spPr>
            <a:xfrm>
              <a:off x="780288"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2" name="Shape 342"/>
            <p:cNvSpPr/>
            <p:nvPr/>
          </p:nvSpPr>
          <p:spPr>
            <a:xfrm>
              <a:off x="953685"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3" name="Shape 343"/>
            <p:cNvSpPr/>
            <p:nvPr/>
          </p:nvSpPr>
          <p:spPr>
            <a:xfrm>
              <a:off x="1170432"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4" name="Shape 344"/>
            <p:cNvSpPr/>
            <p:nvPr/>
          </p:nvSpPr>
          <p:spPr>
            <a:xfrm>
              <a:off x="1343829"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5" name="Shape 345"/>
            <p:cNvSpPr/>
            <p:nvPr/>
          </p:nvSpPr>
          <p:spPr>
            <a:xfrm>
              <a:off x="1560576"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6" name="Shape 346"/>
            <p:cNvSpPr/>
            <p:nvPr/>
          </p:nvSpPr>
          <p:spPr>
            <a:xfrm>
              <a:off x="1733973"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7" name="Shape 347"/>
            <p:cNvSpPr/>
            <p:nvPr/>
          </p:nvSpPr>
          <p:spPr>
            <a:xfrm>
              <a:off x="-1"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8" name="Shape 348"/>
            <p:cNvSpPr/>
            <p:nvPr/>
          </p:nvSpPr>
          <p:spPr>
            <a:xfrm>
              <a:off x="173397"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49" name="Shape 349"/>
            <p:cNvSpPr/>
            <p:nvPr/>
          </p:nvSpPr>
          <p:spPr>
            <a:xfrm>
              <a:off x="390143"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0" name="Shape 350"/>
            <p:cNvSpPr/>
            <p:nvPr/>
          </p:nvSpPr>
          <p:spPr>
            <a:xfrm>
              <a:off x="563541"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1" name="Shape 351"/>
            <p:cNvSpPr/>
            <p:nvPr/>
          </p:nvSpPr>
          <p:spPr>
            <a:xfrm>
              <a:off x="780288"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2" name="Shape 352"/>
            <p:cNvSpPr/>
            <p:nvPr/>
          </p:nvSpPr>
          <p:spPr>
            <a:xfrm>
              <a:off x="953685"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3" name="Shape 353"/>
            <p:cNvSpPr/>
            <p:nvPr/>
          </p:nvSpPr>
          <p:spPr>
            <a:xfrm>
              <a:off x="1170432"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4" name="Shape 354"/>
            <p:cNvSpPr/>
            <p:nvPr/>
          </p:nvSpPr>
          <p:spPr>
            <a:xfrm>
              <a:off x="1343829"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5" name="Shape 355"/>
            <p:cNvSpPr/>
            <p:nvPr/>
          </p:nvSpPr>
          <p:spPr>
            <a:xfrm>
              <a:off x="1560576"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6" name="Shape 356"/>
            <p:cNvSpPr/>
            <p:nvPr/>
          </p:nvSpPr>
          <p:spPr>
            <a:xfrm>
              <a:off x="1733973"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7" name="Shape 357"/>
            <p:cNvSpPr/>
            <p:nvPr/>
          </p:nvSpPr>
          <p:spPr>
            <a:xfrm>
              <a:off x="-1"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8" name="Shape 358"/>
            <p:cNvSpPr/>
            <p:nvPr/>
          </p:nvSpPr>
          <p:spPr>
            <a:xfrm>
              <a:off x="173397"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59" name="Shape 359"/>
            <p:cNvSpPr/>
            <p:nvPr/>
          </p:nvSpPr>
          <p:spPr>
            <a:xfrm>
              <a:off x="390143"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0" name="Shape 360"/>
            <p:cNvSpPr/>
            <p:nvPr/>
          </p:nvSpPr>
          <p:spPr>
            <a:xfrm>
              <a:off x="563541"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1" name="Shape 361"/>
            <p:cNvSpPr/>
            <p:nvPr/>
          </p:nvSpPr>
          <p:spPr>
            <a:xfrm>
              <a:off x="780288"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2" name="Shape 362"/>
            <p:cNvSpPr/>
            <p:nvPr/>
          </p:nvSpPr>
          <p:spPr>
            <a:xfrm>
              <a:off x="953685"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3" name="Shape 363"/>
            <p:cNvSpPr/>
            <p:nvPr/>
          </p:nvSpPr>
          <p:spPr>
            <a:xfrm>
              <a:off x="1170432"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4" name="Shape 364"/>
            <p:cNvSpPr/>
            <p:nvPr/>
          </p:nvSpPr>
          <p:spPr>
            <a:xfrm>
              <a:off x="1343829"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5" name="Shape 365"/>
            <p:cNvSpPr/>
            <p:nvPr/>
          </p:nvSpPr>
          <p:spPr>
            <a:xfrm>
              <a:off x="1560576"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6" name="Shape 366"/>
            <p:cNvSpPr/>
            <p:nvPr/>
          </p:nvSpPr>
          <p:spPr>
            <a:xfrm>
              <a:off x="1733973"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7" name="Shape 367"/>
            <p:cNvSpPr/>
            <p:nvPr/>
          </p:nvSpPr>
          <p:spPr>
            <a:xfrm>
              <a:off x="-1"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8" name="Shape 368"/>
            <p:cNvSpPr/>
            <p:nvPr/>
          </p:nvSpPr>
          <p:spPr>
            <a:xfrm>
              <a:off x="173397"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69" name="Shape 369"/>
            <p:cNvSpPr/>
            <p:nvPr/>
          </p:nvSpPr>
          <p:spPr>
            <a:xfrm>
              <a:off x="390143"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70" name="Shape 370"/>
            <p:cNvSpPr/>
            <p:nvPr/>
          </p:nvSpPr>
          <p:spPr>
            <a:xfrm>
              <a:off x="563541"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71" name="Shape 371"/>
            <p:cNvSpPr/>
            <p:nvPr/>
          </p:nvSpPr>
          <p:spPr>
            <a:xfrm>
              <a:off x="780288"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72" name="Shape 372"/>
            <p:cNvSpPr/>
            <p:nvPr/>
          </p:nvSpPr>
          <p:spPr>
            <a:xfrm>
              <a:off x="953685"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73" name="Shape 373"/>
            <p:cNvSpPr/>
            <p:nvPr/>
          </p:nvSpPr>
          <p:spPr>
            <a:xfrm>
              <a:off x="1170432"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74" name="Shape 374"/>
            <p:cNvSpPr/>
            <p:nvPr/>
          </p:nvSpPr>
          <p:spPr>
            <a:xfrm>
              <a:off x="1343829"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75" name="Shape 375"/>
            <p:cNvSpPr/>
            <p:nvPr/>
          </p:nvSpPr>
          <p:spPr>
            <a:xfrm>
              <a:off x="1560576"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76" name="Shape 376"/>
            <p:cNvSpPr/>
            <p:nvPr/>
          </p:nvSpPr>
          <p:spPr>
            <a:xfrm>
              <a:off x="1733973"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grpSp>
        <p:nvGrpSpPr>
          <p:cNvPr id="428" name="Group 428"/>
          <p:cNvGrpSpPr/>
          <p:nvPr/>
        </p:nvGrpSpPr>
        <p:grpSpPr>
          <a:xfrm>
            <a:off x="10295466" y="3576320"/>
            <a:ext cx="1950722" cy="2167467"/>
            <a:chOff x="0" y="0"/>
            <a:chExt cx="1950720" cy="2167466"/>
          </a:xfrm>
        </p:grpSpPr>
        <p:sp>
          <p:nvSpPr>
            <p:cNvPr id="378" name="Shape 378"/>
            <p:cNvSpPr/>
            <p:nvPr/>
          </p:nvSpPr>
          <p:spPr>
            <a:xfrm>
              <a:off x="-1"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79" name="Shape 379"/>
            <p:cNvSpPr/>
            <p:nvPr/>
          </p:nvSpPr>
          <p:spPr>
            <a:xfrm>
              <a:off x="173397"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0" name="Shape 380"/>
            <p:cNvSpPr/>
            <p:nvPr/>
          </p:nvSpPr>
          <p:spPr>
            <a:xfrm>
              <a:off x="390143"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1" name="Shape 381"/>
            <p:cNvSpPr/>
            <p:nvPr/>
          </p:nvSpPr>
          <p:spPr>
            <a:xfrm>
              <a:off x="563541"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2" name="Shape 382"/>
            <p:cNvSpPr/>
            <p:nvPr/>
          </p:nvSpPr>
          <p:spPr>
            <a:xfrm>
              <a:off x="780288"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3" name="Shape 383"/>
            <p:cNvSpPr/>
            <p:nvPr/>
          </p:nvSpPr>
          <p:spPr>
            <a:xfrm>
              <a:off x="953685"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4" name="Shape 384"/>
            <p:cNvSpPr/>
            <p:nvPr/>
          </p:nvSpPr>
          <p:spPr>
            <a:xfrm>
              <a:off x="1170432"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5" name="Shape 385"/>
            <p:cNvSpPr/>
            <p:nvPr/>
          </p:nvSpPr>
          <p:spPr>
            <a:xfrm>
              <a:off x="1343829"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6" name="Shape 386"/>
            <p:cNvSpPr/>
            <p:nvPr/>
          </p:nvSpPr>
          <p:spPr>
            <a:xfrm>
              <a:off x="1560576"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7" name="Shape 387"/>
            <p:cNvSpPr/>
            <p:nvPr/>
          </p:nvSpPr>
          <p:spPr>
            <a:xfrm>
              <a:off x="1733973"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8" name="Shape 388"/>
            <p:cNvSpPr/>
            <p:nvPr/>
          </p:nvSpPr>
          <p:spPr>
            <a:xfrm>
              <a:off x="-1"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89" name="Shape 389"/>
            <p:cNvSpPr/>
            <p:nvPr/>
          </p:nvSpPr>
          <p:spPr>
            <a:xfrm>
              <a:off x="173397"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0" name="Shape 390"/>
            <p:cNvSpPr/>
            <p:nvPr/>
          </p:nvSpPr>
          <p:spPr>
            <a:xfrm>
              <a:off x="390143"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1" name="Shape 391"/>
            <p:cNvSpPr/>
            <p:nvPr/>
          </p:nvSpPr>
          <p:spPr>
            <a:xfrm>
              <a:off x="563541"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2" name="Shape 392"/>
            <p:cNvSpPr/>
            <p:nvPr/>
          </p:nvSpPr>
          <p:spPr>
            <a:xfrm>
              <a:off x="780288"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3" name="Shape 393"/>
            <p:cNvSpPr/>
            <p:nvPr/>
          </p:nvSpPr>
          <p:spPr>
            <a:xfrm>
              <a:off x="953685"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4" name="Shape 394"/>
            <p:cNvSpPr/>
            <p:nvPr/>
          </p:nvSpPr>
          <p:spPr>
            <a:xfrm>
              <a:off x="1170432"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5" name="Shape 395"/>
            <p:cNvSpPr/>
            <p:nvPr/>
          </p:nvSpPr>
          <p:spPr>
            <a:xfrm>
              <a:off x="1343829"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6" name="Shape 396"/>
            <p:cNvSpPr/>
            <p:nvPr/>
          </p:nvSpPr>
          <p:spPr>
            <a:xfrm>
              <a:off x="1560576"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7" name="Shape 397"/>
            <p:cNvSpPr/>
            <p:nvPr/>
          </p:nvSpPr>
          <p:spPr>
            <a:xfrm>
              <a:off x="1733973"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8" name="Shape 398"/>
            <p:cNvSpPr/>
            <p:nvPr/>
          </p:nvSpPr>
          <p:spPr>
            <a:xfrm>
              <a:off x="-1"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399" name="Shape 399"/>
            <p:cNvSpPr/>
            <p:nvPr/>
          </p:nvSpPr>
          <p:spPr>
            <a:xfrm>
              <a:off x="173397"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0" name="Shape 400"/>
            <p:cNvSpPr/>
            <p:nvPr/>
          </p:nvSpPr>
          <p:spPr>
            <a:xfrm>
              <a:off x="390143"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1" name="Shape 401"/>
            <p:cNvSpPr/>
            <p:nvPr/>
          </p:nvSpPr>
          <p:spPr>
            <a:xfrm>
              <a:off x="563541"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2" name="Shape 402"/>
            <p:cNvSpPr/>
            <p:nvPr/>
          </p:nvSpPr>
          <p:spPr>
            <a:xfrm>
              <a:off x="780288"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3" name="Shape 403"/>
            <p:cNvSpPr/>
            <p:nvPr/>
          </p:nvSpPr>
          <p:spPr>
            <a:xfrm>
              <a:off x="953685"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4" name="Shape 404"/>
            <p:cNvSpPr/>
            <p:nvPr/>
          </p:nvSpPr>
          <p:spPr>
            <a:xfrm>
              <a:off x="1170432"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5" name="Shape 405"/>
            <p:cNvSpPr/>
            <p:nvPr/>
          </p:nvSpPr>
          <p:spPr>
            <a:xfrm>
              <a:off x="1343829"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6" name="Shape 406"/>
            <p:cNvSpPr/>
            <p:nvPr/>
          </p:nvSpPr>
          <p:spPr>
            <a:xfrm>
              <a:off x="1560576"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7" name="Shape 407"/>
            <p:cNvSpPr/>
            <p:nvPr/>
          </p:nvSpPr>
          <p:spPr>
            <a:xfrm>
              <a:off x="1733973"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8" name="Shape 408"/>
            <p:cNvSpPr/>
            <p:nvPr/>
          </p:nvSpPr>
          <p:spPr>
            <a:xfrm>
              <a:off x="-1"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09" name="Shape 409"/>
            <p:cNvSpPr/>
            <p:nvPr/>
          </p:nvSpPr>
          <p:spPr>
            <a:xfrm>
              <a:off x="173397"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0" name="Shape 410"/>
            <p:cNvSpPr/>
            <p:nvPr/>
          </p:nvSpPr>
          <p:spPr>
            <a:xfrm>
              <a:off x="390143"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1" name="Shape 411"/>
            <p:cNvSpPr/>
            <p:nvPr/>
          </p:nvSpPr>
          <p:spPr>
            <a:xfrm>
              <a:off x="563541"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2" name="Shape 412"/>
            <p:cNvSpPr/>
            <p:nvPr/>
          </p:nvSpPr>
          <p:spPr>
            <a:xfrm>
              <a:off x="780288"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3" name="Shape 413"/>
            <p:cNvSpPr/>
            <p:nvPr/>
          </p:nvSpPr>
          <p:spPr>
            <a:xfrm>
              <a:off x="953685"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4" name="Shape 414"/>
            <p:cNvSpPr/>
            <p:nvPr/>
          </p:nvSpPr>
          <p:spPr>
            <a:xfrm>
              <a:off x="1170432"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5" name="Shape 415"/>
            <p:cNvSpPr/>
            <p:nvPr/>
          </p:nvSpPr>
          <p:spPr>
            <a:xfrm>
              <a:off x="1343829"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6" name="Shape 416"/>
            <p:cNvSpPr/>
            <p:nvPr/>
          </p:nvSpPr>
          <p:spPr>
            <a:xfrm>
              <a:off x="1560576"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7" name="Shape 417"/>
            <p:cNvSpPr/>
            <p:nvPr/>
          </p:nvSpPr>
          <p:spPr>
            <a:xfrm>
              <a:off x="1733973"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8" name="Shape 418"/>
            <p:cNvSpPr/>
            <p:nvPr/>
          </p:nvSpPr>
          <p:spPr>
            <a:xfrm>
              <a:off x="-1"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19" name="Shape 419"/>
            <p:cNvSpPr/>
            <p:nvPr/>
          </p:nvSpPr>
          <p:spPr>
            <a:xfrm>
              <a:off x="173397"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20" name="Shape 420"/>
            <p:cNvSpPr/>
            <p:nvPr/>
          </p:nvSpPr>
          <p:spPr>
            <a:xfrm>
              <a:off x="390143"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21" name="Shape 421"/>
            <p:cNvSpPr/>
            <p:nvPr/>
          </p:nvSpPr>
          <p:spPr>
            <a:xfrm>
              <a:off x="563541"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22" name="Shape 422"/>
            <p:cNvSpPr/>
            <p:nvPr/>
          </p:nvSpPr>
          <p:spPr>
            <a:xfrm>
              <a:off x="780288"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23" name="Shape 423"/>
            <p:cNvSpPr/>
            <p:nvPr/>
          </p:nvSpPr>
          <p:spPr>
            <a:xfrm>
              <a:off x="953685"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24" name="Shape 424"/>
            <p:cNvSpPr/>
            <p:nvPr/>
          </p:nvSpPr>
          <p:spPr>
            <a:xfrm>
              <a:off x="1170432"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25" name="Shape 425"/>
            <p:cNvSpPr/>
            <p:nvPr/>
          </p:nvSpPr>
          <p:spPr>
            <a:xfrm>
              <a:off x="1343829"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26" name="Shape 426"/>
            <p:cNvSpPr/>
            <p:nvPr/>
          </p:nvSpPr>
          <p:spPr>
            <a:xfrm>
              <a:off x="1560576"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27" name="Shape 427"/>
            <p:cNvSpPr/>
            <p:nvPr/>
          </p:nvSpPr>
          <p:spPr>
            <a:xfrm>
              <a:off x="1733973"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sp>
        <p:nvSpPr>
          <p:cNvPr id="429" name="Shape 429"/>
          <p:cNvSpPr/>
          <p:nvPr/>
        </p:nvSpPr>
        <p:spPr>
          <a:xfrm>
            <a:off x="3251200" y="2709333"/>
            <a:ext cx="9320107" cy="1950721"/>
          </a:xfrm>
          <a:custGeom>
            <a:avLst/>
            <a:gdLst/>
            <a:ahLst/>
            <a:cxnLst>
              <a:cxn ang="0">
                <a:pos x="wd2" y="hd2"/>
              </a:cxn>
              <a:cxn ang="5400000">
                <a:pos x="wd2" y="hd2"/>
              </a:cxn>
              <a:cxn ang="10800000">
                <a:pos x="wd2" y="hd2"/>
              </a:cxn>
              <a:cxn ang="16200000">
                <a:pos x="wd2" y="hd2"/>
              </a:cxn>
            </a:cxnLst>
            <a:rect l="0" t="0" r="r" b="b"/>
            <a:pathLst>
              <a:path w="21600" h="21600" extrusionOk="0">
                <a:moveTo>
                  <a:pt x="20847" y="21600"/>
                </a:moveTo>
                <a:lnTo>
                  <a:pt x="21600" y="21600"/>
                </a:lnTo>
                <a:lnTo>
                  <a:pt x="21600" y="0"/>
                </a:lnTo>
                <a:lnTo>
                  <a:pt x="0" y="0"/>
                </a:lnTo>
                <a:lnTo>
                  <a:pt x="0" y="21600"/>
                </a:lnTo>
              </a:path>
            </a:pathLst>
          </a:custGeom>
          <a:ln w="76200">
            <a:solidFill>
              <a:srgbClr val="000000"/>
            </a:solidFill>
            <a:tail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30" name="Shape 430"/>
          <p:cNvSpPr/>
          <p:nvPr/>
        </p:nvSpPr>
        <p:spPr>
          <a:xfrm>
            <a:off x="2992192" y="4641818"/>
            <a:ext cx="644452"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Δt</a:t>
            </a:r>
          </a:p>
        </p:txBody>
      </p:sp>
      <p:sp>
        <p:nvSpPr>
          <p:cNvPr id="431" name="Shape 431"/>
          <p:cNvSpPr/>
          <p:nvPr/>
        </p:nvSpPr>
        <p:spPr>
          <a:xfrm>
            <a:off x="6171143" y="4626013"/>
            <a:ext cx="644452"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Δt</a:t>
            </a:r>
          </a:p>
        </p:txBody>
      </p:sp>
      <p:sp>
        <p:nvSpPr>
          <p:cNvPr id="432" name="Shape 432"/>
          <p:cNvSpPr/>
          <p:nvPr/>
        </p:nvSpPr>
        <p:spPr>
          <a:xfrm>
            <a:off x="9295907" y="4626013"/>
            <a:ext cx="644452"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Δt</a:t>
            </a:r>
          </a:p>
        </p:txBody>
      </p:sp>
      <p:sp>
        <p:nvSpPr>
          <p:cNvPr id="440" name="Shape 440"/>
          <p:cNvSpPr/>
          <p:nvPr/>
        </p:nvSpPr>
        <p:spPr>
          <a:xfrm>
            <a:off x="2728303" y="4660053"/>
            <a:ext cx="126246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00"/>
            </a:solidFill>
            <a:tailEnd type="triangle"/>
          </a:ln>
        </p:spPr>
        <p:txBody>
          <a:bodyPr/>
          <a:lstStyle/>
          <a:p>
            <a:endParaRPr/>
          </a:p>
        </p:txBody>
      </p:sp>
      <p:sp>
        <p:nvSpPr>
          <p:cNvPr id="441" name="Shape 441"/>
          <p:cNvSpPr/>
          <p:nvPr/>
        </p:nvSpPr>
        <p:spPr>
          <a:xfrm>
            <a:off x="5979504" y="4660053"/>
            <a:ext cx="1154087"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00"/>
            </a:solidFill>
            <a:tailEnd type="triangle"/>
          </a:ln>
        </p:spPr>
        <p:txBody>
          <a:bodyPr/>
          <a:lstStyle/>
          <a:p>
            <a:endParaRPr/>
          </a:p>
        </p:txBody>
      </p:sp>
      <p:sp>
        <p:nvSpPr>
          <p:cNvPr id="442" name="Shape 442"/>
          <p:cNvSpPr/>
          <p:nvPr/>
        </p:nvSpPr>
        <p:spPr>
          <a:xfrm>
            <a:off x="9122330" y="4660053"/>
            <a:ext cx="1154087"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00"/>
            </a:solidFill>
            <a:tailEnd type="triangle"/>
          </a:ln>
        </p:spPr>
        <p:txBody>
          <a:bodyPr/>
          <a:lstStyle/>
          <a:p>
            <a:endParaRPr/>
          </a:p>
        </p:txBody>
      </p:sp>
      <p:sp>
        <p:nvSpPr>
          <p:cNvPr id="436" name="Shape 436"/>
          <p:cNvSpPr/>
          <p:nvPr/>
        </p:nvSpPr>
        <p:spPr>
          <a:xfrm>
            <a:off x="2132603" y="5612701"/>
            <a:ext cx="2250741" cy="5827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atin typeface="Arial"/>
                <a:ea typeface="Arial"/>
                <a:cs typeface="Arial"/>
                <a:sym typeface="Arial"/>
              </a:defRPr>
            </a:lvl1pPr>
          </a:lstStyle>
          <a:p>
            <a:r>
              <a:t>add source</a:t>
            </a:r>
          </a:p>
        </p:txBody>
      </p:sp>
      <p:sp>
        <p:nvSpPr>
          <p:cNvPr id="437" name="Shape 437"/>
          <p:cNvSpPr/>
          <p:nvPr/>
        </p:nvSpPr>
        <p:spPr>
          <a:xfrm>
            <a:off x="5760745" y="5557527"/>
            <a:ext cx="1424608" cy="620875"/>
          </a:xfrm>
          <a:prstGeom prst="rect">
            <a:avLst/>
          </a:prstGeom>
          <a:solidFill>
            <a:srgbClr val="FFFF66"/>
          </a:solidFill>
          <a:ln w="38100">
            <a:solidFill>
              <a:srgbClr val="333399"/>
            </a:solidFill>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atin typeface="Arial"/>
                <a:ea typeface="Arial"/>
                <a:cs typeface="Arial"/>
                <a:sym typeface="Arial"/>
              </a:defRPr>
            </a:lvl1pPr>
          </a:lstStyle>
          <a:p>
            <a:r>
              <a:t>diffuse</a:t>
            </a:r>
          </a:p>
        </p:txBody>
      </p:sp>
      <p:sp>
        <p:nvSpPr>
          <p:cNvPr id="438" name="Shape 438"/>
          <p:cNvSpPr/>
          <p:nvPr/>
        </p:nvSpPr>
        <p:spPr>
          <a:xfrm>
            <a:off x="9141414" y="5599155"/>
            <a:ext cx="1170187" cy="5827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atin typeface="Arial"/>
                <a:ea typeface="Arial"/>
                <a:cs typeface="Arial"/>
                <a:sym typeface="Arial"/>
              </a:defRPr>
            </a:lvl1pPr>
          </a:lstStyle>
          <a:p>
            <a:r>
              <a:t>move</a:t>
            </a:r>
          </a:p>
        </p:txBody>
      </p:sp>
      <p:pic>
        <p:nvPicPr>
          <p:cNvPr id="439" name="image.pdf"/>
          <p:cNvPicPr>
            <a:picLocks noChangeAspect="1"/>
          </p:cNvPicPr>
          <p:nvPr/>
        </p:nvPicPr>
        <p:blipFill>
          <a:blip r:embed="rId3">
            <a:extLst/>
          </a:blip>
          <a:stretch>
            <a:fillRect/>
          </a:stretch>
        </p:blipFill>
        <p:spPr>
          <a:xfrm>
            <a:off x="3034453" y="7044266"/>
            <a:ext cx="7261014" cy="144723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Shape 447"/>
          <p:cNvSpPr>
            <a:spLocks noGrp="1"/>
          </p:cNvSpPr>
          <p:nvPr>
            <p:ph type="title"/>
          </p:nvPr>
        </p:nvSpPr>
        <p:spPr>
          <a:prstGeom prst="rect">
            <a:avLst/>
          </a:prstGeom>
        </p:spPr>
        <p:txBody>
          <a:bodyPr/>
          <a:lstStyle/>
          <a:p>
            <a:r>
              <a:t>Diffusing Densities</a:t>
            </a:r>
          </a:p>
        </p:txBody>
      </p:sp>
      <p:sp>
        <p:nvSpPr>
          <p:cNvPr id="2" name="Content Placeholder 1"/>
          <p:cNvSpPr>
            <a:spLocks noGrp="1"/>
          </p:cNvSpPr>
          <p:nvPr>
            <p:ph sz="quarter" idx="10"/>
          </p:nvPr>
        </p:nvSpPr>
        <p:spPr/>
        <p:txBody>
          <a:bodyPr/>
          <a:lstStyle/>
          <a:p>
            <a:endParaRPr lang="en-US"/>
          </a:p>
        </p:txBody>
      </p:sp>
      <p:pic>
        <p:nvPicPr>
          <p:cNvPr id="448" name="slide0072_image112.png"/>
          <p:cNvPicPr>
            <a:picLocks noChangeAspect="1"/>
          </p:cNvPicPr>
          <p:nvPr/>
        </p:nvPicPr>
        <p:blipFill>
          <a:blip r:embed="rId3">
            <a:extLst/>
          </a:blip>
          <a:stretch>
            <a:fillRect/>
          </a:stretch>
        </p:blipFill>
        <p:spPr>
          <a:xfrm>
            <a:off x="1408853" y="3616959"/>
            <a:ext cx="3899183" cy="3899183"/>
          </a:xfrm>
          <a:prstGeom prst="rect">
            <a:avLst/>
          </a:prstGeom>
          <a:ln w="76200">
            <a:solidFill>
              <a:srgbClr val="BBE0E3"/>
            </a:solidFill>
          </a:ln>
        </p:spPr>
      </p:pic>
      <p:pic>
        <p:nvPicPr>
          <p:cNvPr id="449" name="slide0072_image114.png"/>
          <p:cNvPicPr>
            <a:picLocks noChangeAspect="1"/>
          </p:cNvPicPr>
          <p:nvPr/>
        </p:nvPicPr>
        <p:blipFill>
          <a:blip r:embed="rId4">
            <a:extLst/>
          </a:blip>
          <a:stretch>
            <a:fillRect/>
          </a:stretch>
        </p:blipFill>
        <p:spPr>
          <a:xfrm>
            <a:off x="7911253" y="3619217"/>
            <a:ext cx="3899183" cy="3899183"/>
          </a:xfrm>
          <a:prstGeom prst="rect">
            <a:avLst/>
          </a:prstGeom>
          <a:ln w="76200">
            <a:solidFill>
              <a:srgbClr val="BBE0E3"/>
            </a:solidFill>
          </a:ln>
        </p:spPr>
      </p:pic>
      <p:sp>
        <p:nvSpPr>
          <p:cNvPr id="454" name="Shape 454"/>
          <p:cNvSpPr/>
          <p:nvPr/>
        </p:nvSpPr>
        <p:spPr>
          <a:xfrm>
            <a:off x="5346250" y="5567324"/>
            <a:ext cx="2526905" cy="8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76200">
            <a:solidFill>
              <a:srgbClr val="000000"/>
            </a:solidFill>
            <a:tailEnd type="triangle"/>
          </a:ln>
        </p:spPr>
        <p:txBody>
          <a:bodyPr/>
          <a:lstStyle/>
          <a:p>
            <a:endParaRPr/>
          </a:p>
        </p:txBody>
      </p:sp>
      <p:sp>
        <p:nvSpPr>
          <p:cNvPr id="451" name="Shape 451"/>
          <p:cNvSpPr/>
          <p:nvPr/>
        </p:nvSpPr>
        <p:spPr>
          <a:xfrm>
            <a:off x="6171143" y="5425267"/>
            <a:ext cx="644452"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Δt</a:t>
            </a:r>
          </a:p>
        </p:txBody>
      </p:sp>
      <p:sp>
        <p:nvSpPr>
          <p:cNvPr id="452" name="Shape 452"/>
          <p:cNvSpPr/>
          <p:nvPr/>
        </p:nvSpPr>
        <p:spPr>
          <a:xfrm>
            <a:off x="2996222" y="7392097"/>
            <a:ext cx="731218" cy="631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r>
              <a:t>Dn</a:t>
            </a:r>
          </a:p>
        </p:txBody>
      </p:sp>
      <p:sp>
        <p:nvSpPr>
          <p:cNvPr id="453" name="Shape 453"/>
          <p:cNvSpPr/>
          <p:nvPr/>
        </p:nvSpPr>
        <p:spPr>
          <a:xfrm>
            <a:off x="9366025" y="7452258"/>
            <a:ext cx="912875"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Dn+1</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a:spLocks noGrp="1"/>
          </p:cNvSpPr>
          <p:nvPr>
            <p:ph type="title"/>
          </p:nvPr>
        </p:nvSpPr>
        <p:spPr>
          <a:prstGeom prst="rect">
            <a:avLst/>
          </a:prstGeom>
        </p:spPr>
        <p:txBody>
          <a:bodyPr/>
          <a:lstStyle/>
          <a:p>
            <a:r>
              <a:t>Diffusing Densities</a:t>
            </a:r>
          </a:p>
        </p:txBody>
      </p:sp>
      <p:sp>
        <p:nvSpPr>
          <p:cNvPr id="458" name="Shape 458"/>
          <p:cNvSpPr>
            <a:spLocks noGrp="1"/>
          </p:cNvSpPr>
          <p:nvPr>
            <p:ph sz="quarter" idx="10"/>
          </p:nvPr>
        </p:nvSpPr>
        <p:spPr>
          <a:prstGeom prst="rect">
            <a:avLst/>
          </a:prstGeom>
        </p:spPr>
        <p:txBody>
          <a:bodyPr/>
          <a:lstStyle/>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r>
              <a:rPr dirty="0"/>
              <a:t>Exchange of density between neighbors</a:t>
            </a:r>
          </a:p>
        </p:txBody>
      </p:sp>
      <p:sp>
        <p:nvSpPr>
          <p:cNvPr id="460" name="Shape 460"/>
          <p:cNvSpPr/>
          <p:nvPr/>
        </p:nvSpPr>
        <p:spPr>
          <a:xfrm>
            <a:off x="3901439" y="303445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61" name="Shape 461"/>
          <p:cNvSpPr/>
          <p:nvPr/>
        </p:nvSpPr>
        <p:spPr>
          <a:xfrm>
            <a:off x="4876800" y="303445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62" name="Shape 462"/>
          <p:cNvSpPr/>
          <p:nvPr/>
        </p:nvSpPr>
        <p:spPr>
          <a:xfrm>
            <a:off x="5852159" y="303445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63" name="Shape 463"/>
          <p:cNvSpPr/>
          <p:nvPr/>
        </p:nvSpPr>
        <p:spPr>
          <a:xfrm>
            <a:off x="6827519" y="303445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64" name="Shape 464"/>
          <p:cNvSpPr/>
          <p:nvPr/>
        </p:nvSpPr>
        <p:spPr>
          <a:xfrm>
            <a:off x="7802880" y="303445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65" name="Shape 465"/>
          <p:cNvSpPr/>
          <p:nvPr/>
        </p:nvSpPr>
        <p:spPr>
          <a:xfrm>
            <a:off x="3901439" y="400981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66" name="Shape 466"/>
          <p:cNvSpPr/>
          <p:nvPr/>
        </p:nvSpPr>
        <p:spPr>
          <a:xfrm>
            <a:off x="4876800" y="400981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67" name="Shape 467"/>
          <p:cNvSpPr/>
          <p:nvPr/>
        </p:nvSpPr>
        <p:spPr>
          <a:xfrm>
            <a:off x="6827519" y="400981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68" name="Shape 468"/>
          <p:cNvSpPr/>
          <p:nvPr/>
        </p:nvSpPr>
        <p:spPr>
          <a:xfrm>
            <a:off x="7802880" y="400981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69" name="Shape 469"/>
          <p:cNvSpPr/>
          <p:nvPr/>
        </p:nvSpPr>
        <p:spPr>
          <a:xfrm>
            <a:off x="3901439" y="498517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0" name="Shape 470"/>
          <p:cNvSpPr/>
          <p:nvPr/>
        </p:nvSpPr>
        <p:spPr>
          <a:xfrm>
            <a:off x="7802880" y="498517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1" name="Shape 471"/>
          <p:cNvSpPr/>
          <p:nvPr/>
        </p:nvSpPr>
        <p:spPr>
          <a:xfrm>
            <a:off x="3901439" y="596053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2" name="Shape 472"/>
          <p:cNvSpPr/>
          <p:nvPr/>
        </p:nvSpPr>
        <p:spPr>
          <a:xfrm>
            <a:off x="4876800" y="596053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3" name="Shape 473"/>
          <p:cNvSpPr/>
          <p:nvPr/>
        </p:nvSpPr>
        <p:spPr>
          <a:xfrm>
            <a:off x="6827519" y="596053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4" name="Shape 474"/>
          <p:cNvSpPr/>
          <p:nvPr/>
        </p:nvSpPr>
        <p:spPr>
          <a:xfrm>
            <a:off x="7802880" y="596053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5" name="Shape 475"/>
          <p:cNvSpPr/>
          <p:nvPr/>
        </p:nvSpPr>
        <p:spPr>
          <a:xfrm>
            <a:off x="3901439" y="693589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6" name="Shape 476"/>
          <p:cNvSpPr/>
          <p:nvPr/>
        </p:nvSpPr>
        <p:spPr>
          <a:xfrm>
            <a:off x="4876800" y="693589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7" name="Shape 477"/>
          <p:cNvSpPr/>
          <p:nvPr/>
        </p:nvSpPr>
        <p:spPr>
          <a:xfrm>
            <a:off x="5852159" y="693589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8" name="Shape 478"/>
          <p:cNvSpPr/>
          <p:nvPr/>
        </p:nvSpPr>
        <p:spPr>
          <a:xfrm>
            <a:off x="6827519" y="693589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79" name="Shape 479"/>
          <p:cNvSpPr/>
          <p:nvPr/>
        </p:nvSpPr>
        <p:spPr>
          <a:xfrm>
            <a:off x="7802880" y="6935893"/>
            <a:ext cx="975361" cy="975361"/>
          </a:xfrm>
          <a:prstGeom prst="rect">
            <a:avLst/>
          </a:prstGeom>
          <a:solidFill>
            <a:srgbClr val="FFFF66"/>
          </a:solidFill>
          <a:ln w="381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80" name="Shape 480"/>
          <p:cNvSpPr/>
          <p:nvPr/>
        </p:nvSpPr>
        <p:spPr>
          <a:xfrm>
            <a:off x="5852159" y="4009813"/>
            <a:ext cx="975361" cy="975361"/>
          </a:xfrm>
          <a:prstGeom prst="rect">
            <a:avLst/>
          </a:prstGeom>
          <a:solidFill>
            <a:srgbClr val="BBE0E3"/>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81" name="Shape 481"/>
          <p:cNvSpPr/>
          <p:nvPr/>
        </p:nvSpPr>
        <p:spPr>
          <a:xfrm>
            <a:off x="4876800" y="4985173"/>
            <a:ext cx="975361" cy="975361"/>
          </a:xfrm>
          <a:prstGeom prst="rect">
            <a:avLst/>
          </a:prstGeom>
          <a:solidFill>
            <a:srgbClr val="BBE0E3"/>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82" name="Shape 482"/>
          <p:cNvSpPr/>
          <p:nvPr/>
        </p:nvSpPr>
        <p:spPr>
          <a:xfrm>
            <a:off x="5852159" y="4985173"/>
            <a:ext cx="975361" cy="975361"/>
          </a:xfrm>
          <a:prstGeom prst="rect">
            <a:avLst/>
          </a:prstGeom>
          <a:solidFill>
            <a:srgbClr val="BBE0E3"/>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83" name="Shape 483"/>
          <p:cNvSpPr/>
          <p:nvPr/>
        </p:nvSpPr>
        <p:spPr>
          <a:xfrm>
            <a:off x="6827519" y="4985173"/>
            <a:ext cx="975361" cy="975361"/>
          </a:xfrm>
          <a:prstGeom prst="rect">
            <a:avLst/>
          </a:prstGeom>
          <a:solidFill>
            <a:srgbClr val="BBE0E3"/>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484" name="Shape 484"/>
          <p:cNvSpPr/>
          <p:nvPr/>
        </p:nvSpPr>
        <p:spPr>
          <a:xfrm>
            <a:off x="5852159" y="5960533"/>
            <a:ext cx="975361" cy="975361"/>
          </a:xfrm>
          <a:prstGeom prst="rect">
            <a:avLst/>
          </a:prstGeom>
          <a:solidFill>
            <a:srgbClr val="BBE0E3"/>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hape 489"/>
          <p:cNvSpPr>
            <a:spLocks noGrp="1"/>
          </p:cNvSpPr>
          <p:nvPr>
            <p:ph type="title"/>
          </p:nvPr>
        </p:nvSpPr>
        <p:spPr>
          <a:prstGeom prst="rect">
            <a:avLst/>
          </a:prstGeom>
        </p:spPr>
        <p:txBody>
          <a:bodyPr/>
          <a:lstStyle/>
          <a:p>
            <a:r>
              <a:t>Diffusing Densities</a:t>
            </a:r>
          </a:p>
        </p:txBody>
      </p:sp>
      <p:sp>
        <p:nvSpPr>
          <p:cNvPr id="488" name="Shape 488"/>
          <p:cNvSpPr>
            <a:spLocks noGrp="1"/>
          </p:cNvSpPr>
          <p:nvPr>
            <p:ph sz="quarter" idx="10"/>
          </p:nvPr>
        </p:nvSpPr>
        <p:spPr>
          <a:prstGeom prst="rect">
            <a:avLst/>
          </a:prstGeom>
          <a:effectLst/>
        </p:spPr>
        <p:txBody>
          <a:bodyPr/>
          <a:lstStyle/>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endParaRPr dirty="0"/>
          </a:p>
          <a:p>
            <a:pPr marL="246888" indent="-246888" defTabSz="473201">
              <a:spcBef>
                <a:spcPts val="3000"/>
              </a:spcBef>
              <a:defRPr sz="2916">
                <a:effectLst>
                  <a:outerShdw blurRad="20574" dist="20574" dir="2700000" rotWithShape="0">
                    <a:srgbClr val="000000">
                      <a:alpha val="50000"/>
                    </a:srgbClr>
                  </a:outerShdw>
                </a:effectLst>
              </a:defRPr>
            </a:pPr>
            <a:r>
              <a:rPr dirty="0"/>
              <a:t>Exchange of density between beighbors</a:t>
            </a:r>
          </a:p>
        </p:txBody>
      </p:sp>
      <p:grpSp>
        <p:nvGrpSpPr>
          <p:cNvPr id="495" name="Group 495"/>
          <p:cNvGrpSpPr/>
          <p:nvPr/>
        </p:nvGrpSpPr>
        <p:grpSpPr>
          <a:xfrm>
            <a:off x="3793066" y="3034453"/>
            <a:ext cx="4768428" cy="4768428"/>
            <a:chOff x="0" y="0"/>
            <a:chExt cx="4768426" cy="4768426"/>
          </a:xfrm>
        </p:grpSpPr>
        <p:sp>
          <p:nvSpPr>
            <p:cNvPr id="490" name="Shape 490"/>
            <p:cNvSpPr/>
            <p:nvPr/>
          </p:nvSpPr>
          <p:spPr>
            <a:xfrm>
              <a:off x="1589475" y="0"/>
              <a:ext cx="1589477" cy="1589476"/>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91" name="Shape 491"/>
            <p:cNvSpPr/>
            <p:nvPr/>
          </p:nvSpPr>
          <p:spPr>
            <a:xfrm>
              <a:off x="0" y="1589475"/>
              <a:ext cx="1589476" cy="1589477"/>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92" name="Shape 492"/>
            <p:cNvSpPr/>
            <p:nvPr/>
          </p:nvSpPr>
          <p:spPr>
            <a:xfrm>
              <a:off x="1589475" y="1589475"/>
              <a:ext cx="1589477" cy="1589477"/>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93" name="Shape 493"/>
            <p:cNvSpPr/>
            <p:nvPr/>
          </p:nvSpPr>
          <p:spPr>
            <a:xfrm>
              <a:off x="3178951" y="1589475"/>
              <a:ext cx="1589476" cy="1589477"/>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494" name="Shape 494"/>
            <p:cNvSpPr/>
            <p:nvPr/>
          </p:nvSpPr>
          <p:spPr>
            <a:xfrm>
              <a:off x="1589475" y="3178951"/>
              <a:ext cx="1589477" cy="1589476"/>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grpSp>
        <p:nvGrpSpPr>
          <p:cNvPr id="498" name="Group 498"/>
          <p:cNvGrpSpPr/>
          <p:nvPr/>
        </p:nvGrpSpPr>
        <p:grpSpPr>
          <a:xfrm>
            <a:off x="5960533" y="4118186"/>
            <a:ext cx="433494" cy="866988"/>
            <a:chOff x="0" y="0"/>
            <a:chExt cx="433493" cy="866986"/>
          </a:xfrm>
        </p:grpSpPr>
        <p:sp>
          <p:nvSpPr>
            <p:cNvPr id="496" name="Shape 496"/>
            <p:cNvSpPr/>
            <p:nvPr/>
          </p:nvSpPr>
          <p:spPr>
            <a:xfrm flipH="1">
              <a:off x="-1" y="0"/>
              <a:ext cx="2"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497" name="Shape 497"/>
            <p:cNvSpPr/>
            <p:nvPr/>
          </p:nvSpPr>
          <p:spPr>
            <a:xfrm flipV="1">
              <a:off x="433493" y="0"/>
              <a:ext cx="1"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grpSp>
        <p:nvGrpSpPr>
          <p:cNvPr id="501" name="Group 501"/>
          <p:cNvGrpSpPr/>
          <p:nvPr/>
        </p:nvGrpSpPr>
        <p:grpSpPr>
          <a:xfrm>
            <a:off x="4986076" y="5092643"/>
            <a:ext cx="866987" cy="433494"/>
            <a:chOff x="0" y="0"/>
            <a:chExt cx="866986" cy="433493"/>
          </a:xfrm>
        </p:grpSpPr>
        <p:sp>
          <p:nvSpPr>
            <p:cNvPr id="499" name="Shape 499"/>
            <p:cNvSpPr/>
            <p:nvPr/>
          </p:nvSpPr>
          <p:spPr>
            <a:xfrm flipH="1" flipV="1">
              <a:off x="0" y="-1"/>
              <a:ext cx="866987" cy="2"/>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500" name="Shape 500"/>
            <p:cNvSpPr/>
            <p:nvPr/>
          </p:nvSpPr>
          <p:spPr>
            <a:xfrm>
              <a:off x="0" y="433493"/>
              <a:ext cx="866987" cy="1"/>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grpSp>
        <p:nvGrpSpPr>
          <p:cNvPr id="504" name="Group 504"/>
          <p:cNvGrpSpPr/>
          <p:nvPr/>
        </p:nvGrpSpPr>
        <p:grpSpPr>
          <a:xfrm>
            <a:off x="6503303" y="5094449"/>
            <a:ext cx="866987" cy="433495"/>
            <a:chOff x="0" y="0"/>
            <a:chExt cx="866986" cy="433493"/>
          </a:xfrm>
        </p:grpSpPr>
        <p:sp>
          <p:nvSpPr>
            <p:cNvPr id="502" name="Shape 502"/>
            <p:cNvSpPr/>
            <p:nvPr/>
          </p:nvSpPr>
          <p:spPr>
            <a:xfrm>
              <a:off x="0" y="433493"/>
              <a:ext cx="866987" cy="1"/>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503" name="Shape 503"/>
            <p:cNvSpPr/>
            <p:nvPr/>
          </p:nvSpPr>
          <p:spPr>
            <a:xfrm flipH="1" flipV="1">
              <a:off x="0" y="-1"/>
              <a:ext cx="866987" cy="2"/>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grpSp>
        <p:nvGrpSpPr>
          <p:cNvPr id="507" name="Group 507"/>
          <p:cNvGrpSpPr/>
          <p:nvPr/>
        </p:nvGrpSpPr>
        <p:grpSpPr>
          <a:xfrm>
            <a:off x="5960533" y="5743786"/>
            <a:ext cx="433494" cy="866988"/>
            <a:chOff x="0" y="0"/>
            <a:chExt cx="433493" cy="866986"/>
          </a:xfrm>
        </p:grpSpPr>
        <p:sp>
          <p:nvSpPr>
            <p:cNvPr id="505" name="Shape 505"/>
            <p:cNvSpPr/>
            <p:nvPr/>
          </p:nvSpPr>
          <p:spPr>
            <a:xfrm flipH="1">
              <a:off x="-1" y="0"/>
              <a:ext cx="2"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506" name="Shape 506"/>
            <p:cNvSpPr/>
            <p:nvPr/>
          </p:nvSpPr>
          <p:spPr>
            <a:xfrm flipV="1">
              <a:off x="433493" y="0"/>
              <a:ext cx="1"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p:cNvSpPr>
          <p:nvPr>
            <p:ph type="title"/>
          </p:nvPr>
        </p:nvSpPr>
        <p:spPr>
          <a:prstGeom prst="rect">
            <a:avLst/>
          </a:prstGeom>
        </p:spPr>
        <p:txBody>
          <a:bodyPr/>
          <a:lstStyle/>
          <a:p>
            <a:r>
              <a:t>Diffusing Densities</a:t>
            </a:r>
          </a:p>
        </p:txBody>
      </p:sp>
      <p:sp>
        <p:nvSpPr>
          <p:cNvPr id="511" name="Shape 511"/>
          <p:cNvSpPr>
            <a:spLocks noGrp="1"/>
          </p:cNvSpPr>
          <p:nvPr>
            <p:ph sz="quarter" idx="10"/>
          </p:nvPr>
        </p:nvSpPr>
        <p:spPr>
          <a:prstGeom prst="rect">
            <a:avLst/>
          </a:prstGeom>
        </p:spPr>
        <p:txBody>
          <a:bodyPr/>
          <a:lstStyle/>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r>
              <a:t>Change = (density flux in)-(density flux out)</a:t>
            </a:r>
          </a:p>
          <a:p>
            <a:pPr marL="288035" indent="-288035" defTabSz="490727">
              <a:spcBef>
                <a:spcPts val="1000"/>
              </a:spcBef>
              <a:buSzTx/>
              <a:buNone/>
              <a:defRPr sz="3024">
                <a:effectLst>
                  <a:outerShdw blurRad="21336" dist="21336" dir="2700000" rotWithShape="0">
                    <a:srgbClr val="000000">
                      <a:alpha val="50000"/>
                    </a:srgbClr>
                  </a:outerShdw>
                </a:effectLst>
              </a:defRPr>
            </a:pPr>
            <a:r>
              <a:t>			= k dt (neighbor-center) / h2</a:t>
            </a:r>
          </a:p>
        </p:txBody>
      </p:sp>
      <p:sp>
        <p:nvSpPr>
          <p:cNvPr id="513" name="Shape 513"/>
          <p:cNvSpPr/>
          <p:nvPr/>
        </p:nvSpPr>
        <p:spPr>
          <a:xfrm>
            <a:off x="5382542" y="2600960"/>
            <a:ext cx="1589476" cy="1589476"/>
          </a:xfrm>
          <a:prstGeom prst="rect">
            <a:avLst/>
          </a:prstGeom>
          <a:solidFill>
            <a:srgbClr val="FFFF66"/>
          </a:solidFill>
          <a:ln w="762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514" name="Shape 514"/>
          <p:cNvSpPr/>
          <p:nvPr/>
        </p:nvSpPr>
        <p:spPr>
          <a:xfrm>
            <a:off x="6972017" y="4190435"/>
            <a:ext cx="1589477" cy="1589477"/>
          </a:xfrm>
          <a:prstGeom prst="rect">
            <a:avLst/>
          </a:prstGeom>
          <a:solidFill>
            <a:srgbClr val="FFFF66"/>
          </a:solidFill>
          <a:ln w="762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515" name="Shape 515"/>
          <p:cNvSpPr/>
          <p:nvPr/>
        </p:nvSpPr>
        <p:spPr>
          <a:xfrm>
            <a:off x="5382542" y="5779911"/>
            <a:ext cx="1589476" cy="1589476"/>
          </a:xfrm>
          <a:prstGeom prst="rect">
            <a:avLst/>
          </a:prstGeom>
          <a:solidFill>
            <a:srgbClr val="FFFF66"/>
          </a:solidFill>
          <a:ln w="76200">
            <a:solidFill>
              <a:srgbClr val="99CCFF"/>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516" name="Shape 516"/>
          <p:cNvSpPr/>
          <p:nvPr/>
        </p:nvSpPr>
        <p:spPr>
          <a:xfrm>
            <a:off x="3793066" y="4190435"/>
            <a:ext cx="1589476" cy="1589477"/>
          </a:xfrm>
          <a:prstGeom prst="rect">
            <a:avLst/>
          </a:prstGeom>
          <a:solidFill>
            <a:srgbClr val="BBE0E3"/>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517" name="Shape 517"/>
          <p:cNvSpPr/>
          <p:nvPr/>
        </p:nvSpPr>
        <p:spPr>
          <a:xfrm>
            <a:off x="5382542" y="4190435"/>
            <a:ext cx="1589476" cy="1589477"/>
          </a:xfrm>
          <a:prstGeom prst="rect">
            <a:avLst/>
          </a:prstGeom>
          <a:solidFill>
            <a:srgbClr val="BBE0E3"/>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grpSp>
        <p:nvGrpSpPr>
          <p:cNvPr id="520" name="Group 520"/>
          <p:cNvGrpSpPr/>
          <p:nvPr/>
        </p:nvGrpSpPr>
        <p:grpSpPr>
          <a:xfrm>
            <a:off x="4986076" y="4659150"/>
            <a:ext cx="866987" cy="433494"/>
            <a:chOff x="0" y="0"/>
            <a:chExt cx="866986" cy="433493"/>
          </a:xfrm>
        </p:grpSpPr>
        <p:sp>
          <p:nvSpPr>
            <p:cNvPr id="518" name="Shape 518"/>
            <p:cNvSpPr/>
            <p:nvPr/>
          </p:nvSpPr>
          <p:spPr>
            <a:xfrm flipH="1" flipV="1">
              <a:off x="0" y="-1"/>
              <a:ext cx="866987" cy="2"/>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519" name="Shape 519"/>
            <p:cNvSpPr/>
            <p:nvPr/>
          </p:nvSpPr>
          <p:spPr>
            <a:xfrm>
              <a:off x="0" y="433493"/>
              <a:ext cx="866987" cy="1"/>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sp>
        <p:nvSpPr>
          <p:cNvPr id="521" name="Shape 521"/>
          <p:cNvSpPr/>
          <p:nvPr/>
        </p:nvSpPr>
        <p:spPr>
          <a:xfrm flipH="1">
            <a:off x="3142826" y="4226559"/>
            <a:ext cx="1" cy="1625601"/>
          </a:xfrm>
          <a:prstGeom prst="line">
            <a:avLst/>
          </a:prstGeom>
          <a:ln w="76200">
            <a:solidFill>
              <a:srgbClr val="000000"/>
            </a:solidFill>
            <a:headEnd type="triangle"/>
            <a:tailEnd type="triangle"/>
          </a:ln>
        </p:spPr>
        <p:txBody>
          <a:bodyPr lIns="0" tIns="0" rIns="0" bIns="0"/>
          <a:lstStyle/>
          <a:p>
            <a:pPr algn="l" defTabSz="457200">
              <a:defRPr sz="1600" i="0">
                <a:solidFill>
                  <a:srgbClr val="000000"/>
                </a:solidFill>
              </a:defRPr>
            </a:pPr>
            <a:endParaRPr/>
          </a:p>
        </p:txBody>
      </p:sp>
      <p:sp>
        <p:nvSpPr>
          <p:cNvPr id="522" name="Shape 522"/>
          <p:cNvSpPr/>
          <p:nvPr/>
        </p:nvSpPr>
        <p:spPr>
          <a:xfrm>
            <a:off x="2237668" y="3986874"/>
            <a:ext cx="509837" cy="9038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600">
                <a:latin typeface="Arial"/>
                <a:ea typeface="Arial"/>
                <a:cs typeface="Arial"/>
                <a:sym typeface="Arial"/>
              </a:defRPr>
            </a:lvl1pPr>
          </a:lstStyle>
          <a:p>
            <a:r>
              <a:t>h</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Shape 527"/>
          <p:cNvSpPr>
            <a:spLocks noGrp="1"/>
          </p:cNvSpPr>
          <p:nvPr>
            <p:ph type="title"/>
          </p:nvPr>
        </p:nvSpPr>
        <p:spPr>
          <a:prstGeom prst="rect">
            <a:avLst/>
          </a:prstGeom>
        </p:spPr>
        <p:txBody>
          <a:bodyPr/>
          <a:lstStyle/>
          <a:p>
            <a:r>
              <a:t>Diffusing Densities</a:t>
            </a:r>
          </a:p>
        </p:txBody>
      </p:sp>
      <p:sp>
        <p:nvSpPr>
          <p:cNvPr id="2" name="Content Placeholder 1"/>
          <p:cNvSpPr>
            <a:spLocks noGrp="1"/>
          </p:cNvSpPr>
          <p:nvPr>
            <p:ph sz="quarter" idx="10"/>
          </p:nvPr>
        </p:nvSpPr>
        <p:spPr/>
        <p:txBody>
          <a:bodyPr/>
          <a:lstStyle/>
          <a:p>
            <a:endParaRPr lang="en-US"/>
          </a:p>
        </p:txBody>
      </p:sp>
      <p:grpSp>
        <p:nvGrpSpPr>
          <p:cNvPr id="533" name="Group 533"/>
          <p:cNvGrpSpPr/>
          <p:nvPr/>
        </p:nvGrpSpPr>
        <p:grpSpPr>
          <a:xfrm>
            <a:off x="3793066" y="2817706"/>
            <a:ext cx="4768428" cy="4768428"/>
            <a:chOff x="0" y="0"/>
            <a:chExt cx="4768426" cy="4768426"/>
          </a:xfrm>
        </p:grpSpPr>
        <p:sp>
          <p:nvSpPr>
            <p:cNvPr id="528" name="Shape 528"/>
            <p:cNvSpPr/>
            <p:nvPr/>
          </p:nvSpPr>
          <p:spPr>
            <a:xfrm>
              <a:off x="1589475" y="0"/>
              <a:ext cx="1589477" cy="1589476"/>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29" name="Shape 529"/>
            <p:cNvSpPr/>
            <p:nvPr/>
          </p:nvSpPr>
          <p:spPr>
            <a:xfrm>
              <a:off x="0" y="1589475"/>
              <a:ext cx="1589476" cy="1589477"/>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30" name="Shape 530"/>
            <p:cNvSpPr/>
            <p:nvPr/>
          </p:nvSpPr>
          <p:spPr>
            <a:xfrm>
              <a:off x="1589475" y="1589475"/>
              <a:ext cx="1589477" cy="1589477"/>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31" name="Shape 531"/>
            <p:cNvSpPr/>
            <p:nvPr/>
          </p:nvSpPr>
          <p:spPr>
            <a:xfrm>
              <a:off x="3178951" y="1589475"/>
              <a:ext cx="1589476" cy="1589477"/>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32" name="Shape 532"/>
            <p:cNvSpPr/>
            <p:nvPr/>
          </p:nvSpPr>
          <p:spPr>
            <a:xfrm>
              <a:off x="1589475" y="3178951"/>
              <a:ext cx="1589477" cy="1589476"/>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grpSp>
        <p:nvGrpSpPr>
          <p:cNvPr id="536" name="Group 536"/>
          <p:cNvGrpSpPr/>
          <p:nvPr/>
        </p:nvGrpSpPr>
        <p:grpSpPr>
          <a:xfrm>
            <a:off x="5960533" y="3901440"/>
            <a:ext cx="433494" cy="866987"/>
            <a:chOff x="0" y="0"/>
            <a:chExt cx="433493" cy="866986"/>
          </a:xfrm>
        </p:grpSpPr>
        <p:sp>
          <p:nvSpPr>
            <p:cNvPr id="534" name="Shape 534"/>
            <p:cNvSpPr/>
            <p:nvPr/>
          </p:nvSpPr>
          <p:spPr>
            <a:xfrm flipH="1">
              <a:off x="-1" y="0"/>
              <a:ext cx="2"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535" name="Shape 535"/>
            <p:cNvSpPr/>
            <p:nvPr/>
          </p:nvSpPr>
          <p:spPr>
            <a:xfrm flipV="1">
              <a:off x="433493" y="0"/>
              <a:ext cx="1"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grpSp>
        <p:nvGrpSpPr>
          <p:cNvPr id="539" name="Group 539"/>
          <p:cNvGrpSpPr/>
          <p:nvPr/>
        </p:nvGrpSpPr>
        <p:grpSpPr>
          <a:xfrm>
            <a:off x="4986076" y="4875896"/>
            <a:ext cx="866987" cy="433495"/>
            <a:chOff x="0" y="0"/>
            <a:chExt cx="866986" cy="433493"/>
          </a:xfrm>
        </p:grpSpPr>
        <p:sp>
          <p:nvSpPr>
            <p:cNvPr id="537" name="Shape 537"/>
            <p:cNvSpPr/>
            <p:nvPr/>
          </p:nvSpPr>
          <p:spPr>
            <a:xfrm flipH="1" flipV="1">
              <a:off x="0" y="-1"/>
              <a:ext cx="866987" cy="2"/>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538" name="Shape 538"/>
            <p:cNvSpPr/>
            <p:nvPr/>
          </p:nvSpPr>
          <p:spPr>
            <a:xfrm>
              <a:off x="0" y="433493"/>
              <a:ext cx="866987" cy="1"/>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grpSp>
        <p:nvGrpSpPr>
          <p:cNvPr id="542" name="Group 542"/>
          <p:cNvGrpSpPr/>
          <p:nvPr/>
        </p:nvGrpSpPr>
        <p:grpSpPr>
          <a:xfrm>
            <a:off x="6503303" y="4877703"/>
            <a:ext cx="866987" cy="433494"/>
            <a:chOff x="0" y="0"/>
            <a:chExt cx="866986" cy="433493"/>
          </a:xfrm>
        </p:grpSpPr>
        <p:sp>
          <p:nvSpPr>
            <p:cNvPr id="540" name="Shape 540"/>
            <p:cNvSpPr/>
            <p:nvPr/>
          </p:nvSpPr>
          <p:spPr>
            <a:xfrm>
              <a:off x="0" y="433493"/>
              <a:ext cx="866987" cy="1"/>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541" name="Shape 541"/>
            <p:cNvSpPr/>
            <p:nvPr/>
          </p:nvSpPr>
          <p:spPr>
            <a:xfrm flipH="1" flipV="1">
              <a:off x="0" y="-1"/>
              <a:ext cx="866987" cy="2"/>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grpSp>
        <p:nvGrpSpPr>
          <p:cNvPr id="545" name="Group 545"/>
          <p:cNvGrpSpPr/>
          <p:nvPr/>
        </p:nvGrpSpPr>
        <p:grpSpPr>
          <a:xfrm>
            <a:off x="5960533" y="5527040"/>
            <a:ext cx="433494" cy="866987"/>
            <a:chOff x="0" y="0"/>
            <a:chExt cx="433493" cy="866986"/>
          </a:xfrm>
        </p:grpSpPr>
        <p:sp>
          <p:nvSpPr>
            <p:cNvPr id="543" name="Shape 543"/>
            <p:cNvSpPr/>
            <p:nvPr/>
          </p:nvSpPr>
          <p:spPr>
            <a:xfrm flipH="1">
              <a:off x="-1" y="0"/>
              <a:ext cx="2"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544" name="Shape 544"/>
            <p:cNvSpPr/>
            <p:nvPr/>
          </p:nvSpPr>
          <p:spPr>
            <a:xfrm flipV="1">
              <a:off x="433493" y="0"/>
              <a:ext cx="1"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pic>
        <p:nvPicPr>
          <p:cNvPr id="546" name="image.pdf"/>
          <p:cNvPicPr>
            <a:picLocks noChangeAspect="1"/>
          </p:cNvPicPr>
          <p:nvPr/>
        </p:nvPicPr>
        <p:blipFill>
          <a:blip r:embed="rId3">
            <a:extLst/>
          </a:blip>
          <a:stretch>
            <a:fillRect/>
          </a:stretch>
        </p:blipFill>
        <p:spPr>
          <a:xfrm>
            <a:off x="519288" y="7694507"/>
            <a:ext cx="11963966" cy="86698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p:cNvSpPr>
          <p:nvPr>
            <p:ph type="title"/>
          </p:nvPr>
        </p:nvSpPr>
        <p:spPr>
          <a:prstGeom prst="rect">
            <a:avLst/>
          </a:prstGeom>
        </p:spPr>
        <p:txBody>
          <a:bodyPr/>
          <a:lstStyle/>
          <a:p>
            <a:r>
              <a:t>Fluids in Computer Graphics</a:t>
            </a:r>
          </a:p>
        </p:txBody>
      </p:sp>
      <p:sp>
        <p:nvSpPr>
          <p:cNvPr id="101" name="Shape 101"/>
          <p:cNvSpPr>
            <a:spLocks noGrp="1"/>
          </p:cNvSpPr>
          <p:nvPr>
            <p:ph sz="quarter" idx="10"/>
          </p:nvPr>
        </p:nvSpPr>
        <p:spPr>
          <a:prstGeom prst="rect">
            <a:avLst/>
          </a:prstGeom>
        </p:spPr>
        <p:txBody>
          <a:bodyPr/>
          <a:lstStyle/>
          <a:p>
            <a:r>
              <a:t>Fast.</a:t>
            </a:r>
          </a:p>
          <a:p>
            <a:r>
              <a:t>Looks good.</a:t>
            </a:r>
          </a:p>
          <a:p>
            <a:r>
              <a:t>Easy to code.</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Shape 551"/>
          <p:cNvSpPr>
            <a:spLocks noGrp="1"/>
          </p:cNvSpPr>
          <p:nvPr>
            <p:ph type="title"/>
          </p:nvPr>
        </p:nvSpPr>
        <p:spPr>
          <a:prstGeom prst="rect">
            <a:avLst/>
          </a:prstGeom>
        </p:spPr>
        <p:txBody>
          <a:bodyPr/>
          <a:lstStyle/>
          <a:p>
            <a:r>
              <a:t>Diffusing Densities</a:t>
            </a:r>
          </a:p>
        </p:txBody>
      </p:sp>
      <p:sp>
        <p:nvSpPr>
          <p:cNvPr id="550" name="Shape 550"/>
          <p:cNvSpPr>
            <a:spLocks noGrp="1"/>
          </p:cNvSpPr>
          <p:nvPr>
            <p:ph sz="quarter" idx="10"/>
          </p:nvPr>
        </p:nvSpPr>
        <p:spPr>
          <a:prstGeom prst="rect">
            <a:avLst/>
          </a:prstGeom>
        </p:spPr>
        <p:txBody>
          <a:bodyPr/>
          <a:lstStyle/>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3100"/>
              </a:spcBef>
              <a:defRPr sz="3024">
                <a:effectLst>
                  <a:outerShdw blurRad="21336" dist="21336" dir="2700000" rotWithShape="0">
                    <a:srgbClr val="000000">
                      <a:alpha val="50000"/>
                    </a:srgbClr>
                  </a:outerShdw>
                </a:effectLst>
              </a:defRPr>
            </a:pPr>
            <a:endParaRPr/>
          </a:p>
          <a:p>
            <a:pPr marL="256031" indent="-256031" defTabSz="490727">
              <a:spcBef>
                <a:spcPts val="1000"/>
              </a:spcBef>
              <a:defRPr sz="3024">
                <a:effectLst>
                  <a:outerShdw blurRad="21336" dist="21336" dir="2700000" rotWithShape="0">
                    <a:srgbClr val="000000">
                      <a:alpha val="50000"/>
                    </a:srgbClr>
                  </a:outerShdw>
                </a:effectLst>
              </a:defRPr>
            </a:pPr>
            <a:r>
              <a:t>Unstable when     k Δt / h2 &gt; 1/2</a:t>
            </a:r>
          </a:p>
        </p:txBody>
      </p:sp>
      <p:pic>
        <p:nvPicPr>
          <p:cNvPr id="552" name="slide0072_image114.png"/>
          <p:cNvPicPr>
            <a:picLocks noChangeAspect="1"/>
          </p:cNvPicPr>
          <p:nvPr/>
        </p:nvPicPr>
        <p:blipFill>
          <a:blip r:embed="rId3">
            <a:extLst/>
          </a:blip>
          <a:stretch>
            <a:fillRect/>
          </a:stretch>
        </p:blipFill>
        <p:spPr>
          <a:xfrm>
            <a:off x="4012070" y="2711591"/>
            <a:ext cx="5199664" cy="5199663"/>
          </a:xfrm>
          <a:prstGeom prst="rect">
            <a:avLst/>
          </a:prstGeom>
          <a:ln w="76200">
            <a:solidFill>
              <a:srgbClr val="BBE0E3"/>
            </a:solidFill>
          </a:ln>
        </p:spPr>
      </p:pic>
      <p:sp>
        <p:nvSpPr>
          <p:cNvPr id="553" name="Shape 553"/>
          <p:cNvSpPr/>
          <p:nvPr/>
        </p:nvSpPr>
        <p:spPr>
          <a:xfrm>
            <a:off x="6502400" y="4985173"/>
            <a:ext cx="975361" cy="216747"/>
          </a:xfrm>
          <a:prstGeom prst="rightArrow">
            <a:avLst>
              <a:gd name="adj1" fmla="val 50000"/>
              <a:gd name="adj2" fmla="val 79102"/>
            </a:avLst>
          </a:prstGeom>
          <a:solidFill>
            <a:srgbClr val="BBE0E3"/>
          </a:solidFill>
          <a:ln w="381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Shape 558"/>
          <p:cNvSpPr>
            <a:spLocks noGrp="1"/>
          </p:cNvSpPr>
          <p:nvPr>
            <p:ph type="title"/>
          </p:nvPr>
        </p:nvSpPr>
        <p:spPr>
          <a:prstGeom prst="rect">
            <a:avLst/>
          </a:prstGeom>
        </p:spPr>
        <p:txBody>
          <a:bodyPr/>
          <a:lstStyle/>
          <a:p>
            <a:r>
              <a:t>Diffusing Densities</a:t>
            </a:r>
          </a:p>
        </p:txBody>
      </p:sp>
      <p:sp>
        <p:nvSpPr>
          <p:cNvPr id="557" name="Shape 557"/>
          <p:cNvSpPr>
            <a:spLocks noGrp="1"/>
          </p:cNvSpPr>
          <p:nvPr>
            <p:ph sz="quarter" idx="10"/>
          </p:nvPr>
        </p:nvSpPr>
        <p:spPr>
          <a:prstGeom prst="rect">
            <a:avLst/>
          </a:prstGeom>
        </p:spPr>
        <p:txBody>
          <a:bodyPr/>
          <a:lstStyle/>
          <a:p>
            <a:pPr marL="246888" indent="-246888" defTabSz="473201">
              <a:lnSpc>
                <a:spcPct val="90000"/>
              </a:lnSpc>
              <a:spcBef>
                <a:spcPts val="3000"/>
              </a:spcBef>
              <a:defRPr sz="2916">
                <a:effectLst>
                  <a:outerShdw blurRad="20574" dist="20574" dir="2700000" rotWithShape="0">
                    <a:srgbClr val="000000">
                      <a:alpha val="50000"/>
                    </a:srgbClr>
                  </a:outerShdw>
                </a:effectLst>
              </a:defRPr>
            </a:pPr>
            <a:endParaRPr/>
          </a:p>
          <a:p>
            <a:pPr marL="246888" indent="-246888" defTabSz="473201">
              <a:lnSpc>
                <a:spcPct val="90000"/>
              </a:lnSpc>
              <a:spcBef>
                <a:spcPts val="3000"/>
              </a:spcBef>
              <a:defRPr sz="2916">
                <a:effectLst>
                  <a:outerShdw blurRad="20574" dist="20574" dir="2700000" rotWithShape="0">
                    <a:srgbClr val="000000">
                      <a:alpha val="50000"/>
                    </a:srgbClr>
                  </a:outerShdw>
                </a:effectLst>
              </a:defRPr>
            </a:pPr>
            <a:endParaRPr/>
          </a:p>
          <a:p>
            <a:pPr marL="246888" indent="-246888" defTabSz="473201">
              <a:lnSpc>
                <a:spcPct val="90000"/>
              </a:lnSpc>
              <a:spcBef>
                <a:spcPts val="3000"/>
              </a:spcBef>
              <a:defRPr sz="2916">
                <a:effectLst>
                  <a:outerShdw blurRad="20574" dist="20574" dir="2700000" rotWithShape="0">
                    <a:srgbClr val="000000">
                      <a:alpha val="50000"/>
                    </a:srgbClr>
                  </a:outerShdw>
                </a:effectLst>
              </a:defRPr>
            </a:pPr>
            <a:endParaRPr/>
          </a:p>
          <a:p>
            <a:pPr marL="246888" indent="-246888" defTabSz="473201">
              <a:lnSpc>
                <a:spcPct val="90000"/>
              </a:lnSpc>
              <a:spcBef>
                <a:spcPts val="3000"/>
              </a:spcBef>
              <a:defRPr sz="2916">
                <a:effectLst>
                  <a:outerShdw blurRad="20574" dist="20574" dir="2700000" rotWithShape="0">
                    <a:srgbClr val="000000">
                      <a:alpha val="50000"/>
                    </a:srgbClr>
                  </a:outerShdw>
                </a:effectLst>
              </a:defRPr>
            </a:pPr>
            <a:endParaRPr/>
          </a:p>
          <a:p>
            <a:pPr marL="246888" indent="-246888" defTabSz="473201">
              <a:lnSpc>
                <a:spcPct val="90000"/>
              </a:lnSpc>
              <a:spcBef>
                <a:spcPts val="3000"/>
              </a:spcBef>
              <a:defRPr sz="2916">
                <a:effectLst>
                  <a:outerShdw blurRad="20574" dist="20574" dir="2700000" rotWithShape="0">
                    <a:srgbClr val="000000">
                      <a:alpha val="50000"/>
                    </a:srgbClr>
                  </a:outerShdw>
                </a:effectLst>
              </a:defRPr>
            </a:pPr>
            <a:endParaRPr/>
          </a:p>
          <a:p>
            <a:pPr marL="246888" indent="-246888" defTabSz="473201">
              <a:lnSpc>
                <a:spcPct val="90000"/>
              </a:lnSpc>
              <a:spcBef>
                <a:spcPts val="3000"/>
              </a:spcBef>
              <a:defRPr sz="2916">
                <a:effectLst>
                  <a:outerShdw blurRad="20574" dist="20574" dir="2700000" rotWithShape="0">
                    <a:srgbClr val="000000">
                      <a:alpha val="50000"/>
                    </a:srgbClr>
                  </a:outerShdw>
                </a:effectLst>
              </a:defRPr>
            </a:pPr>
            <a:endParaRPr/>
          </a:p>
          <a:p>
            <a:pPr marL="246888" indent="-246888" defTabSz="473201">
              <a:lnSpc>
                <a:spcPct val="90000"/>
              </a:lnSpc>
              <a:spcBef>
                <a:spcPts val="3000"/>
              </a:spcBef>
              <a:defRPr sz="2916">
                <a:effectLst>
                  <a:outerShdw blurRad="20574" dist="20574" dir="2700000" rotWithShape="0">
                    <a:srgbClr val="000000">
                      <a:alpha val="50000"/>
                    </a:srgbClr>
                  </a:outerShdw>
                </a:effectLst>
              </a:defRPr>
            </a:pPr>
            <a:endParaRPr/>
          </a:p>
          <a:p>
            <a:pPr marL="246888" indent="-246888" defTabSz="473201">
              <a:lnSpc>
                <a:spcPct val="90000"/>
              </a:lnSpc>
              <a:spcBef>
                <a:spcPts val="3000"/>
              </a:spcBef>
              <a:defRPr sz="2916">
                <a:effectLst>
                  <a:outerShdw blurRad="20574" dist="20574" dir="2700000" rotWithShape="0">
                    <a:srgbClr val="000000">
                      <a:alpha val="50000"/>
                    </a:srgbClr>
                  </a:outerShdw>
                </a:effectLst>
              </a:defRPr>
            </a:pPr>
            <a:endParaRPr/>
          </a:p>
          <a:p>
            <a:pPr marL="246888" indent="-246888" defTabSz="473201">
              <a:lnSpc>
                <a:spcPct val="90000"/>
              </a:lnSpc>
              <a:spcBef>
                <a:spcPts val="3000"/>
              </a:spcBef>
              <a:defRPr sz="2916">
                <a:effectLst>
                  <a:outerShdw blurRad="20574" dist="20574" dir="2700000" rotWithShape="0">
                    <a:srgbClr val="000000">
                      <a:alpha val="50000"/>
                    </a:srgbClr>
                  </a:outerShdw>
                </a:effectLst>
              </a:defRPr>
            </a:pPr>
            <a:r>
              <a:t>Find densities which when diffused backward in time give the original densities.</a:t>
            </a:r>
          </a:p>
        </p:txBody>
      </p:sp>
      <p:pic>
        <p:nvPicPr>
          <p:cNvPr id="559" name="slide0072_image112.png"/>
          <p:cNvPicPr>
            <a:picLocks noChangeAspect="1"/>
          </p:cNvPicPr>
          <p:nvPr/>
        </p:nvPicPr>
        <p:blipFill>
          <a:blip r:embed="rId3">
            <a:extLst/>
          </a:blip>
          <a:stretch>
            <a:fillRect/>
          </a:stretch>
        </p:blipFill>
        <p:spPr>
          <a:xfrm>
            <a:off x="1408853" y="2817706"/>
            <a:ext cx="3899183" cy="3899183"/>
          </a:xfrm>
          <a:prstGeom prst="rect">
            <a:avLst/>
          </a:prstGeom>
          <a:ln w="76200">
            <a:solidFill>
              <a:srgbClr val="BBE0E3"/>
            </a:solidFill>
          </a:ln>
        </p:spPr>
      </p:pic>
      <p:pic>
        <p:nvPicPr>
          <p:cNvPr id="560" name="slide0072_image114.png"/>
          <p:cNvPicPr>
            <a:picLocks noChangeAspect="1"/>
          </p:cNvPicPr>
          <p:nvPr/>
        </p:nvPicPr>
        <p:blipFill>
          <a:blip r:embed="rId4">
            <a:extLst/>
          </a:blip>
          <a:stretch>
            <a:fillRect/>
          </a:stretch>
        </p:blipFill>
        <p:spPr>
          <a:xfrm>
            <a:off x="7911253" y="2819964"/>
            <a:ext cx="3899183" cy="3899183"/>
          </a:xfrm>
          <a:prstGeom prst="rect">
            <a:avLst/>
          </a:prstGeom>
          <a:ln w="76200">
            <a:solidFill>
              <a:srgbClr val="BBE0E3"/>
            </a:solidFill>
          </a:ln>
        </p:spPr>
      </p:pic>
      <p:sp>
        <p:nvSpPr>
          <p:cNvPr id="565" name="Shape 565"/>
          <p:cNvSpPr/>
          <p:nvPr/>
        </p:nvSpPr>
        <p:spPr>
          <a:xfrm>
            <a:off x="5346250" y="4768071"/>
            <a:ext cx="2526905" cy="8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ln w="76200">
            <a:solidFill>
              <a:srgbClr val="000000"/>
            </a:solidFill>
            <a:headEnd type="triangle"/>
          </a:ln>
        </p:spPr>
        <p:txBody>
          <a:bodyPr/>
          <a:lstStyle/>
          <a:p>
            <a:endParaRPr/>
          </a:p>
        </p:txBody>
      </p:sp>
      <p:sp>
        <p:nvSpPr>
          <p:cNvPr id="562" name="Shape 562"/>
          <p:cNvSpPr/>
          <p:nvPr/>
        </p:nvSpPr>
        <p:spPr>
          <a:xfrm>
            <a:off x="6010236" y="4626013"/>
            <a:ext cx="970782"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−Δt</a:t>
            </a:r>
          </a:p>
        </p:txBody>
      </p:sp>
      <p:sp>
        <p:nvSpPr>
          <p:cNvPr id="563" name="Shape 563"/>
          <p:cNvSpPr/>
          <p:nvPr/>
        </p:nvSpPr>
        <p:spPr>
          <a:xfrm>
            <a:off x="2996222" y="6643644"/>
            <a:ext cx="731218" cy="6319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r>
              <a:t>Dn</a:t>
            </a:r>
          </a:p>
        </p:txBody>
      </p:sp>
      <p:sp>
        <p:nvSpPr>
          <p:cNvPr id="564" name="Shape 564"/>
          <p:cNvSpPr/>
          <p:nvPr/>
        </p:nvSpPr>
        <p:spPr>
          <a:xfrm>
            <a:off x="9366025" y="6703804"/>
            <a:ext cx="912875" cy="4844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Dn+1</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a:spLocks noGrp="1"/>
          </p:cNvSpPr>
          <p:nvPr>
            <p:ph type="title"/>
          </p:nvPr>
        </p:nvSpPr>
        <p:spPr>
          <a:prstGeom prst="rect">
            <a:avLst/>
          </a:prstGeom>
        </p:spPr>
        <p:txBody>
          <a:bodyPr/>
          <a:lstStyle/>
          <a:p>
            <a:r>
              <a:t>Diffusing Densities</a:t>
            </a:r>
          </a:p>
        </p:txBody>
      </p:sp>
      <p:sp>
        <p:nvSpPr>
          <p:cNvPr id="569" name="Shape 569"/>
          <p:cNvSpPr>
            <a:spLocks noGrp="1"/>
          </p:cNvSpPr>
          <p:nvPr>
            <p:ph sz="quarter" idx="10"/>
          </p:nvPr>
        </p:nvSpPr>
        <p:spPr>
          <a:prstGeom prst="rect">
            <a:avLst/>
          </a:prstGeom>
        </p:spPr>
        <p:txBody>
          <a:bodyPr/>
          <a:lstStyle/>
          <a:p>
            <a:pPr marL="295656" indent="-295656" defTabSz="566674">
              <a:spcBef>
                <a:spcPts val="3600"/>
              </a:spcBef>
              <a:defRPr sz="3492">
                <a:effectLst>
                  <a:outerShdw blurRad="24638" dist="24638" dir="2700000" rotWithShape="0">
                    <a:srgbClr val="000000">
                      <a:alpha val="50000"/>
                    </a:srgbClr>
                  </a:outerShdw>
                </a:effectLst>
              </a:defRPr>
            </a:pPr>
            <a:r>
              <a:t>Linear system:</a:t>
            </a:r>
          </a:p>
          <a:p>
            <a:pPr marL="295656" indent="-295656" defTabSz="566674">
              <a:spcBef>
                <a:spcPts val="3600"/>
              </a:spcBef>
              <a:defRPr sz="3492">
                <a:effectLst>
                  <a:outerShdw blurRad="24638" dist="24638" dir="2700000" rotWithShape="0">
                    <a:srgbClr val="000000">
                      <a:alpha val="50000"/>
                    </a:srgbClr>
                  </a:outerShdw>
                </a:effectLst>
              </a:defRPr>
            </a:pPr>
            <a:endParaRPr/>
          </a:p>
          <a:p>
            <a:pPr marL="295656" indent="-295656" defTabSz="566674">
              <a:spcBef>
                <a:spcPts val="3600"/>
              </a:spcBef>
              <a:defRPr sz="3492">
                <a:effectLst>
                  <a:outerShdw blurRad="24638" dist="24638" dir="2700000" rotWithShape="0">
                    <a:srgbClr val="000000">
                      <a:alpha val="50000"/>
                    </a:srgbClr>
                  </a:outerShdw>
                </a:effectLst>
              </a:defRPr>
            </a:pPr>
            <a:endParaRPr/>
          </a:p>
          <a:p>
            <a:pPr marL="295656" indent="-295656" defTabSz="566674">
              <a:spcBef>
                <a:spcPts val="3600"/>
              </a:spcBef>
              <a:defRPr sz="3492">
                <a:effectLst>
                  <a:outerShdw blurRad="24638" dist="24638" dir="2700000" rotWithShape="0">
                    <a:srgbClr val="000000">
                      <a:alpha val="50000"/>
                    </a:srgbClr>
                  </a:outerShdw>
                </a:effectLst>
              </a:defRPr>
            </a:pPr>
            <a:endParaRPr/>
          </a:p>
          <a:p>
            <a:pPr marL="295656" indent="-295656" defTabSz="566674">
              <a:spcBef>
                <a:spcPts val="3600"/>
              </a:spcBef>
              <a:defRPr sz="3492">
                <a:effectLst>
                  <a:outerShdw blurRad="24638" dist="24638" dir="2700000" rotWithShape="0">
                    <a:srgbClr val="000000">
                      <a:alpha val="50000"/>
                    </a:srgbClr>
                  </a:outerShdw>
                </a:effectLst>
              </a:defRPr>
            </a:pPr>
            <a:endParaRPr/>
          </a:p>
          <a:p>
            <a:pPr marL="295656" indent="-295656" defTabSz="566674">
              <a:spcBef>
                <a:spcPts val="3600"/>
              </a:spcBef>
              <a:defRPr sz="3492">
                <a:effectLst>
                  <a:outerShdw blurRad="24638" dist="24638" dir="2700000" rotWithShape="0">
                    <a:srgbClr val="000000">
                      <a:alpha val="50000"/>
                    </a:srgbClr>
                  </a:outerShdw>
                </a:effectLst>
              </a:defRPr>
            </a:pPr>
            <a:endParaRPr/>
          </a:p>
          <a:p>
            <a:pPr marL="295656" indent="-295656" defTabSz="566674">
              <a:spcBef>
                <a:spcPts val="3600"/>
              </a:spcBef>
              <a:defRPr sz="3492">
                <a:effectLst>
                  <a:outerShdw blurRad="24638" dist="24638" dir="2700000" rotWithShape="0">
                    <a:srgbClr val="000000">
                      <a:alpha val="50000"/>
                    </a:srgbClr>
                  </a:outerShdw>
                </a:effectLst>
              </a:defRPr>
            </a:pPr>
            <a:r>
              <a:t>A can be huge but is sparse</a:t>
            </a:r>
          </a:p>
          <a:p>
            <a:pPr marL="683704" lvl="1" indent="-314134" defTabSz="566674">
              <a:spcBef>
                <a:spcPts val="1100"/>
              </a:spcBef>
              <a:buChar char="–"/>
              <a:defRPr sz="3298">
                <a:effectLst>
                  <a:outerShdw blurRad="24638" dist="24638" dir="2700000" rotWithShape="0">
                    <a:srgbClr val="000000">
                      <a:alpha val="50000"/>
                    </a:srgbClr>
                  </a:outerShdw>
                </a:effectLst>
              </a:defRPr>
            </a:pPr>
            <a:r>
              <a:t>requires fast linear solver</a:t>
            </a:r>
          </a:p>
        </p:txBody>
      </p:sp>
      <p:pic>
        <p:nvPicPr>
          <p:cNvPr id="571" name="image.pdf"/>
          <p:cNvPicPr>
            <a:picLocks noChangeAspect="1"/>
          </p:cNvPicPr>
          <p:nvPr/>
        </p:nvPicPr>
        <p:blipFill>
          <a:blip r:embed="rId3">
            <a:extLst/>
          </a:blip>
          <a:stretch>
            <a:fillRect/>
          </a:stretch>
        </p:blipFill>
        <p:spPr>
          <a:xfrm>
            <a:off x="584764" y="3684693"/>
            <a:ext cx="12094917" cy="866988"/>
          </a:xfrm>
          <a:prstGeom prst="rect">
            <a:avLst/>
          </a:prstGeom>
          <a:ln w="12700">
            <a:miter lim="400000"/>
          </a:ln>
        </p:spPr>
      </p:pic>
      <p:pic>
        <p:nvPicPr>
          <p:cNvPr id="2" name="Picture 1"/>
          <p:cNvPicPr>
            <a:picLocks noChangeAspect="1"/>
          </p:cNvPicPr>
          <p:nvPr/>
        </p:nvPicPr>
        <p:blipFill>
          <a:blip r:embed="rId4"/>
          <a:stretch>
            <a:fillRect/>
          </a:stretch>
        </p:blipFill>
        <p:spPr>
          <a:xfrm>
            <a:off x="4819650" y="4958250"/>
            <a:ext cx="3365500" cy="939800"/>
          </a:xfrm>
          <a:prstGeom prst="rect">
            <a:avLst/>
          </a:prstGeom>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prstGeom prst="rect">
            <a:avLst/>
          </a:prstGeom>
        </p:spPr>
        <p:txBody>
          <a:bodyPr/>
          <a:lstStyle/>
          <a:p>
            <a:r>
              <a:t>Diffusing Densities</a:t>
            </a:r>
          </a:p>
        </p:txBody>
      </p:sp>
      <p:sp>
        <p:nvSpPr>
          <p:cNvPr id="576" name="Shape 576"/>
          <p:cNvSpPr>
            <a:spLocks noGrp="1"/>
          </p:cNvSpPr>
          <p:nvPr>
            <p:ph sz="quarter" idx="10"/>
          </p:nvPr>
        </p:nvSpPr>
        <p:spPr>
          <a:prstGeom prst="rect">
            <a:avLst/>
          </a:prstGeom>
        </p:spPr>
        <p:txBody>
          <a:bodyPr/>
          <a:lstStyle/>
          <a:p>
            <a:r>
              <a:t>Linear solvers:</a:t>
            </a:r>
          </a:p>
        </p:txBody>
      </p:sp>
      <p:graphicFrame>
        <p:nvGraphicFramePr>
          <p:cNvPr id="578" name="Table 578"/>
          <p:cNvGraphicFramePr/>
          <p:nvPr/>
        </p:nvGraphicFramePr>
        <p:xfrm>
          <a:off x="541866" y="3142826"/>
          <a:ext cx="12000864" cy="6033556"/>
        </p:xfrm>
        <a:graphic>
          <a:graphicData uri="http://schemas.openxmlformats.org/drawingml/2006/table">
            <a:tbl>
              <a:tblPr>
                <a:tableStyleId>{4C3C2611-4C71-4FC5-86AE-919BDF0F9419}</a:tableStyleId>
              </a:tblPr>
              <a:tblGrid>
                <a:gridCol w="4000288"/>
                <a:gridCol w="1729854"/>
                <a:gridCol w="6270722"/>
              </a:tblGrid>
              <a:tr h="898854">
                <a:tc>
                  <a:txBody>
                    <a:bodyPr/>
                    <a:lstStyle/>
                    <a:p>
                      <a:pPr>
                        <a:defRPr>
                          <a:solidFill>
                            <a:srgbClr val="000000"/>
                          </a:solidFill>
                        </a:defRPr>
                      </a:pPr>
                      <a:r>
                        <a:rPr sz="2600">
                          <a:solidFill>
                            <a:srgbClr val="4D6266"/>
                          </a:solidFill>
                          <a:latin typeface="Arial"/>
                          <a:ea typeface="Arial"/>
                          <a:cs typeface="Arial"/>
                          <a:sym typeface="Arial"/>
                        </a:rPr>
                        <a:t>Name</a:t>
                      </a:r>
                    </a:p>
                  </a:txBody>
                  <a:tcPr marL="45720" marR="45720" anchor="ctr" horzOverflow="overflow">
                    <a:lnL w="28575">
                      <a:solidFill>
                        <a:srgbClr val="000000"/>
                      </a:solidFill>
                    </a:lnL>
                    <a:lnR w="12700">
                      <a:solidFill>
                        <a:srgbClr val="000000"/>
                      </a:solidFill>
                    </a:lnR>
                    <a:lnT w="28575">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Cost</a:t>
                      </a:r>
                    </a:p>
                  </a:txBody>
                  <a:tcPr marL="45720" marR="45720" anchor="ctr" horzOverflow="overflow">
                    <a:lnL w="12700">
                      <a:solidFill>
                        <a:srgbClr val="000000"/>
                      </a:solidFill>
                    </a:lnL>
                    <a:lnR w="12700">
                      <a:solidFill>
                        <a:srgbClr val="000000"/>
                      </a:solidFill>
                    </a:lnR>
                    <a:lnT w="28575">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Comments</a:t>
                      </a:r>
                    </a:p>
                  </a:txBody>
                  <a:tcPr marL="45720" marR="45720" anchor="ctr" horzOverflow="overflow">
                    <a:lnL w="12700">
                      <a:solidFill>
                        <a:srgbClr val="000000"/>
                      </a:solidFill>
                    </a:lnL>
                    <a:lnR w="28575">
                      <a:solidFill>
                        <a:srgbClr val="000000"/>
                      </a:solidFill>
                    </a:lnR>
                    <a:lnT w="28575">
                      <a:solidFill>
                        <a:srgbClr val="000000"/>
                      </a:solidFill>
                    </a:lnT>
                    <a:lnB w="12700">
                      <a:solidFill>
                        <a:srgbClr val="000000"/>
                      </a:solidFill>
                    </a:lnB>
                  </a:tcPr>
                </a:tc>
              </a:tr>
              <a:tr h="957279">
                <a:tc>
                  <a:txBody>
                    <a:bodyPr/>
                    <a:lstStyle/>
                    <a:p>
                      <a:pPr>
                        <a:defRPr>
                          <a:solidFill>
                            <a:srgbClr val="000000"/>
                          </a:solidFill>
                        </a:defRPr>
                      </a:pPr>
                      <a:r>
                        <a:rPr sz="2600">
                          <a:solidFill>
                            <a:srgbClr val="4D6266"/>
                          </a:solidFill>
                          <a:latin typeface="Arial"/>
                          <a:ea typeface="Arial"/>
                          <a:cs typeface="Arial"/>
                          <a:sym typeface="Arial"/>
                        </a:rPr>
                        <a:t>Gaussian elimination</a:t>
                      </a:r>
                    </a:p>
                  </a:txBody>
                  <a:tcPr marL="45720" marR="45720" anchor="ctr" horzOverflow="overflow">
                    <a:lnL w="28575">
                      <a:solidFill>
                        <a:srgbClr val="000000"/>
                      </a:solidFill>
                    </a:lnL>
                    <a:lnR w="12700">
                      <a:solidFill>
                        <a:srgbClr val="000000"/>
                      </a:solidFill>
                    </a:lnR>
                    <a:lnT w="12700">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N3</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Use only for very small N (test)</a:t>
                      </a:r>
                    </a:p>
                  </a:txBody>
                  <a:tcPr marL="45720" marR="45720" anchor="ctr" horzOverflow="overflow">
                    <a:lnL w="12700">
                      <a:solidFill>
                        <a:srgbClr val="000000"/>
                      </a:solidFill>
                    </a:lnL>
                    <a:lnR w="28575">
                      <a:solidFill>
                        <a:srgbClr val="000000"/>
                      </a:solidFill>
                    </a:lnR>
                    <a:lnT w="12700">
                      <a:solidFill>
                        <a:srgbClr val="000000"/>
                      </a:solidFill>
                    </a:lnT>
                    <a:lnB w="12700">
                      <a:solidFill>
                        <a:srgbClr val="000000"/>
                      </a:solidFill>
                    </a:lnB>
                  </a:tcPr>
                </a:tc>
              </a:tr>
              <a:tr h="898854">
                <a:tc>
                  <a:txBody>
                    <a:bodyPr/>
                    <a:lstStyle/>
                    <a:p>
                      <a:pPr>
                        <a:defRPr>
                          <a:solidFill>
                            <a:srgbClr val="000000"/>
                          </a:solidFill>
                        </a:defRPr>
                      </a:pPr>
                      <a:r>
                        <a:rPr sz="2600">
                          <a:solidFill>
                            <a:srgbClr val="4D6266"/>
                          </a:solidFill>
                          <a:latin typeface="Arial"/>
                          <a:ea typeface="Arial"/>
                          <a:cs typeface="Arial"/>
                          <a:sym typeface="Arial"/>
                        </a:rPr>
                        <a:t>Jacobi/SQR</a:t>
                      </a:r>
                    </a:p>
                  </a:txBody>
                  <a:tcPr marL="45720" marR="45720" anchor="ctr" horzOverflow="overflow">
                    <a:lnL w="28575">
                      <a:solidFill>
                        <a:srgbClr val="000000"/>
                      </a:solidFill>
                    </a:lnL>
                    <a:lnR w="12700">
                      <a:solidFill>
                        <a:srgbClr val="000000"/>
                      </a:solidFill>
                    </a:lnR>
                    <a:lnT w="12700">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N2</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Easy to code but slow</a:t>
                      </a:r>
                    </a:p>
                  </a:txBody>
                  <a:tcPr marL="45720" marR="45720" anchor="ctr" horzOverflow="overflow">
                    <a:lnL w="12700">
                      <a:solidFill>
                        <a:srgbClr val="000000"/>
                      </a:solidFill>
                    </a:lnL>
                    <a:lnR w="28575">
                      <a:solidFill>
                        <a:srgbClr val="000000"/>
                      </a:solidFill>
                    </a:lnR>
                    <a:lnT w="12700">
                      <a:solidFill>
                        <a:srgbClr val="000000"/>
                      </a:solidFill>
                    </a:lnT>
                    <a:lnB w="12700">
                      <a:solidFill>
                        <a:srgbClr val="000000"/>
                      </a:solidFill>
                    </a:lnB>
                  </a:tcPr>
                </a:tc>
              </a:tr>
              <a:tr h="959526">
                <a:tc>
                  <a:txBody>
                    <a:bodyPr/>
                    <a:lstStyle/>
                    <a:p>
                      <a:pPr>
                        <a:defRPr>
                          <a:solidFill>
                            <a:srgbClr val="000000"/>
                          </a:solidFill>
                        </a:defRPr>
                      </a:pPr>
                      <a:r>
                        <a:rPr sz="2600">
                          <a:solidFill>
                            <a:srgbClr val="4D6266"/>
                          </a:solidFill>
                          <a:latin typeface="Arial"/>
                          <a:ea typeface="Arial"/>
                          <a:cs typeface="Arial"/>
                          <a:sym typeface="Arial"/>
                        </a:rPr>
                        <a:t>FFT/cyclical reduction</a:t>
                      </a:r>
                    </a:p>
                  </a:txBody>
                  <a:tcPr marL="45720" marR="45720" anchor="ctr" horzOverflow="overflow">
                    <a:lnL w="28575">
                      <a:solidFill>
                        <a:srgbClr val="000000"/>
                      </a:solidFill>
                    </a:lnL>
                    <a:lnR w="12700">
                      <a:solidFill>
                        <a:srgbClr val="000000"/>
                      </a:solidFill>
                    </a:lnR>
                    <a:lnT w="12700">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N logN</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Use when no internal boundaries</a:t>
                      </a:r>
                    </a:p>
                  </a:txBody>
                  <a:tcPr marL="45720" marR="45720" anchor="ctr" horzOverflow="overflow">
                    <a:lnL w="12700">
                      <a:solidFill>
                        <a:srgbClr val="000000"/>
                      </a:solidFill>
                    </a:lnL>
                    <a:lnR w="28575">
                      <a:solidFill>
                        <a:srgbClr val="000000"/>
                      </a:solidFill>
                    </a:lnR>
                    <a:lnT w="12700">
                      <a:solidFill>
                        <a:srgbClr val="000000"/>
                      </a:solidFill>
                    </a:lnT>
                    <a:lnB w="12700">
                      <a:solidFill>
                        <a:srgbClr val="000000"/>
                      </a:solidFill>
                    </a:lnB>
                  </a:tcPr>
                </a:tc>
              </a:tr>
              <a:tr h="896607">
                <a:tc>
                  <a:txBody>
                    <a:bodyPr/>
                    <a:lstStyle/>
                    <a:p>
                      <a:pPr>
                        <a:defRPr>
                          <a:solidFill>
                            <a:srgbClr val="000000"/>
                          </a:solidFill>
                        </a:defRPr>
                      </a:pPr>
                      <a:r>
                        <a:rPr sz="2600">
                          <a:solidFill>
                            <a:srgbClr val="4D6266"/>
                          </a:solidFill>
                          <a:latin typeface="Arial"/>
                          <a:ea typeface="Arial"/>
                          <a:cs typeface="Arial"/>
                          <a:sym typeface="Arial"/>
                        </a:rPr>
                        <a:t>Conjugate gradient</a:t>
                      </a:r>
                    </a:p>
                  </a:txBody>
                  <a:tcPr marL="45720" marR="45720" anchor="ctr" horzOverflow="overflow">
                    <a:lnL w="28575">
                      <a:solidFill>
                        <a:srgbClr val="000000"/>
                      </a:solidFill>
                    </a:lnL>
                    <a:lnR w="12700">
                      <a:solidFill>
                        <a:srgbClr val="000000"/>
                      </a:solidFill>
                    </a:lnR>
                    <a:lnT w="12700">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N1.5</a:t>
                      </a:r>
                    </a:p>
                  </a:txBody>
                  <a:tcPr marL="45720" marR="45720" anchor="ctr" horzOverflow="overflow">
                    <a:lnL w="12700">
                      <a:solidFill>
                        <a:srgbClr val="000000"/>
                      </a:solidFill>
                    </a:lnL>
                    <a:lnR w="12700">
                      <a:solidFill>
                        <a:srgbClr val="000000"/>
                      </a:solidFill>
                    </a:lnR>
                    <a:lnT w="12700">
                      <a:solidFill>
                        <a:srgbClr val="000000"/>
                      </a:solidFill>
                    </a:lnT>
                    <a:lnB w="12700">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Use when internal boundaries</a:t>
                      </a:r>
                    </a:p>
                  </a:txBody>
                  <a:tcPr marL="45720" marR="45720" anchor="ctr" horzOverflow="overflow">
                    <a:lnL w="12700">
                      <a:solidFill>
                        <a:srgbClr val="000000"/>
                      </a:solidFill>
                    </a:lnL>
                    <a:lnR w="28575">
                      <a:solidFill>
                        <a:srgbClr val="000000"/>
                      </a:solidFill>
                    </a:lnR>
                    <a:lnT w="12700">
                      <a:solidFill>
                        <a:srgbClr val="000000"/>
                      </a:solidFill>
                    </a:lnT>
                    <a:lnB w="12700">
                      <a:solidFill>
                        <a:srgbClr val="000000"/>
                      </a:solidFill>
                    </a:lnB>
                  </a:tcPr>
                </a:tc>
              </a:tr>
              <a:tr h="1422436">
                <a:tc>
                  <a:txBody>
                    <a:bodyPr/>
                    <a:lstStyle/>
                    <a:p>
                      <a:pPr>
                        <a:defRPr>
                          <a:solidFill>
                            <a:srgbClr val="000000"/>
                          </a:solidFill>
                        </a:defRPr>
                      </a:pPr>
                      <a:r>
                        <a:rPr sz="2600">
                          <a:solidFill>
                            <a:srgbClr val="4D6266"/>
                          </a:solidFill>
                          <a:latin typeface="Arial"/>
                          <a:ea typeface="Arial"/>
                          <a:cs typeface="Arial"/>
                          <a:sym typeface="Arial"/>
                        </a:rPr>
                        <a:t>Multi-grid</a:t>
                      </a:r>
                    </a:p>
                  </a:txBody>
                  <a:tcPr marL="45720" marR="45720" anchor="ctr" horzOverflow="overflow">
                    <a:lnL w="28575">
                      <a:solidFill>
                        <a:srgbClr val="000000"/>
                      </a:solidFill>
                    </a:lnL>
                    <a:lnR w="12700">
                      <a:solidFill>
                        <a:srgbClr val="000000"/>
                      </a:solidFill>
                    </a:lnR>
                    <a:lnT w="12700">
                      <a:solidFill>
                        <a:srgbClr val="000000"/>
                      </a:solidFill>
                    </a:lnT>
                    <a:lnB w="28575">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N</a:t>
                      </a:r>
                    </a:p>
                  </a:txBody>
                  <a:tcPr marL="45720" marR="45720" anchor="ctr" horzOverflow="overflow">
                    <a:lnL w="12700">
                      <a:solidFill>
                        <a:srgbClr val="000000"/>
                      </a:solidFill>
                    </a:lnL>
                    <a:lnR w="12700">
                      <a:solidFill>
                        <a:srgbClr val="000000"/>
                      </a:solidFill>
                    </a:lnR>
                    <a:lnT w="12700">
                      <a:solidFill>
                        <a:srgbClr val="000000"/>
                      </a:solidFill>
                    </a:lnT>
                    <a:lnB w="28575">
                      <a:solidFill>
                        <a:srgbClr val="000000"/>
                      </a:solidFill>
                    </a:lnB>
                  </a:tcPr>
                </a:tc>
                <a:tc>
                  <a:txBody>
                    <a:bodyPr/>
                    <a:lstStyle/>
                    <a:p>
                      <a:pPr>
                        <a:defRPr>
                          <a:solidFill>
                            <a:srgbClr val="000000"/>
                          </a:solidFill>
                        </a:defRPr>
                      </a:pPr>
                      <a:r>
                        <a:rPr sz="2600">
                          <a:solidFill>
                            <a:srgbClr val="4D6266"/>
                          </a:solidFill>
                          <a:latin typeface="Arial"/>
                          <a:ea typeface="Arial"/>
                          <a:cs typeface="Arial"/>
                          <a:sym typeface="Arial"/>
                        </a:rPr>
                        <a:t>Slower than FFT in practice. Hard to code when internal boundaries present</a:t>
                      </a:r>
                    </a:p>
                  </a:txBody>
                  <a:tcPr marL="45720" marR="45720" anchor="ctr" horzOverflow="overflow">
                    <a:lnL w="12700">
                      <a:solidFill>
                        <a:srgbClr val="000000"/>
                      </a:solidFill>
                    </a:lnL>
                    <a:lnR w="28575">
                      <a:solidFill>
                        <a:srgbClr val="000000"/>
                      </a:solidFill>
                    </a:lnR>
                    <a:lnT w="12700">
                      <a:solidFill>
                        <a:srgbClr val="000000"/>
                      </a:solidFill>
                    </a:lnT>
                    <a:lnB w="28575">
                      <a:solidFill>
                        <a:srgbClr val="000000"/>
                      </a:solidFill>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Shape 583"/>
          <p:cNvSpPr>
            <a:spLocks noGrp="1"/>
          </p:cNvSpPr>
          <p:nvPr>
            <p:ph type="title"/>
          </p:nvPr>
        </p:nvSpPr>
        <p:spPr>
          <a:prstGeom prst="rect">
            <a:avLst/>
          </a:prstGeom>
        </p:spPr>
        <p:txBody>
          <a:bodyPr/>
          <a:lstStyle/>
          <a:p>
            <a:r>
              <a:t>Algorithm</a:t>
            </a:r>
          </a:p>
        </p:txBody>
      </p:sp>
      <p:sp>
        <p:nvSpPr>
          <p:cNvPr id="2" name="Content Placeholder 1"/>
          <p:cNvSpPr>
            <a:spLocks noGrp="1"/>
          </p:cNvSpPr>
          <p:nvPr>
            <p:ph sz="quarter" idx="10"/>
          </p:nvPr>
        </p:nvSpPr>
        <p:spPr/>
        <p:txBody>
          <a:bodyPr/>
          <a:lstStyle/>
          <a:p>
            <a:endParaRPr lang="en-US"/>
          </a:p>
        </p:txBody>
      </p:sp>
      <p:grpSp>
        <p:nvGrpSpPr>
          <p:cNvPr id="634" name="Group 634"/>
          <p:cNvGrpSpPr/>
          <p:nvPr/>
        </p:nvGrpSpPr>
        <p:grpSpPr>
          <a:xfrm>
            <a:off x="758613" y="3576320"/>
            <a:ext cx="1950721" cy="2167467"/>
            <a:chOff x="0" y="0"/>
            <a:chExt cx="1950720" cy="2167466"/>
          </a:xfrm>
        </p:grpSpPr>
        <p:sp>
          <p:nvSpPr>
            <p:cNvPr id="584" name="Shape 584"/>
            <p:cNvSpPr/>
            <p:nvPr/>
          </p:nvSpPr>
          <p:spPr>
            <a:xfrm>
              <a:off x="-1"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85" name="Shape 585"/>
            <p:cNvSpPr/>
            <p:nvPr/>
          </p:nvSpPr>
          <p:spPr>
            <a:xfrm>
              <a:off x="173397"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86" name="Shape 586"/>
            <p:cNvSpPr/>
            <p:nvPr/>
          </p:nvSpPr>
          <p:spPr>
            <a:xfrm>
              <a:off x="390143"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87" name="Shape 587"/>
            <p:cNvSpPr/>
            <p:nvPr/>
          </p:nvSpPr>
          <p:spPr>
            <a:xfrm>
              <a:off x="563541"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88" name="Shape 588"/>
            <p:cNvSpPr/>
            <p:nvPr/>
          </p:nvSpPr>
          <p:spPr>
            <a:xfrm>
              <a:off x="780288"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89" name="Shape 589"/>
            <p:cNvSpPr/>
            <p:nvPr/>
          </p:nvSpPr>
          <p:spPr>
            <a:xfrm>
              <a:off x="953685"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0" name="Shape 590"/>
            <p:cNvSpPr/>
            <p:nvPr/>
          </p:nvSpPr>
          <p:spPr>
            <a:xfrm>
              <a:off x="1170432"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1" name="Shape 591"/>
            <p:cNvSpPr/>
            <p:nvPr/>
          </p:nvSpPr>
          <p:spPr>
            <a:xfrm>
              <a:off x="1343829"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2" name="Shape 592"/>
            <p:cNvSpPr/>
            <p:nvPr/>
          </p:nvSpPr>
          <p:spPr>
            <a:xfrm>
              <a:off x="1560576"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3" name="Shape 593"/>
            <p:cNvSpPr/>
            <p:nvPr/>
          </p:nvSpPr>
          <p:spPr>
            <a:xfrm>
              <a:off x="1733973"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4" name="Shape 594"/>
            <p:cNvSpPr/>
            <p:nvPr/>
          </p:nvSpPr>
          <p:spPr>
            <a:xfrm>
              <a:off x="-1"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5" name="Shape 595"/>
            <p:cNvSpPr/>
            <p:nvPr/>
          </p:nvSpPr>
          <p:spPr>
            <a:xfrm>
              <a:off x="173397"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6" name="Shape 596"/>
            <p:cNvSpPr/>
            <p:nvPr/>
          </p:nvSpPr>
          <p:spPr>
            <a:xfrm>
              <a:off x="390143"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7" name="Shape 597"/>
            <p:cNvSpPr/>
            <p:nvPr/>
          </p:nvSpPr>
          <p:spPr>
            <a:xfrm>
              <a:off x="563541"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8" name="Shape 598"/>
            <p:cNvSpPr/>
            <p:nvPr/>
          </p:nvSpPr>
          <p:spPr>
            <a:xfrm>
              <a:off x="780288"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599" name="Shape 599"/>
            <p:cNvSpPr/>
            <p:nvPr/>
          </p:nvSpPr>
          <p:spPr>
            <a:xfrm>
              <a:off x="953685"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0" name="Shape 600"/>
            <p:cNvSpPr/>
            <p:nvPr/>
          </p:nvSpPr>
          <p:spPr>
            <a:xfrm>
              <a:off x="1170432"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1" name="Shape 601"/>
            <p:cNvSpPr/>
            <p:nvPr/>
          </p:nvSpPr>
          <p:spPr>
            <a:xfrm>
              <a:off x="1343829"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2" name="Shape 602"/>
            <p:cNvSpPr/>
            <p:nvPr/>
          </p:nvSpPr>
          <p:spPr>
            <a:xfrm>
              <a:off x="1560576"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3" name="Shape 603"/>
            <p:cNvSpPr/>
            <p:nvPr/>
          </p:nvSpPr>
          <p:spPr>
            <a:xfrm>
              <a:off x="1733973"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4" name="Shape 604"/>
            <p:cNvSpPr/>
            <p:nvPr/>
          </p:nvSpPr>
          <p:spPr>
            <a:xfrm>
              <a:off x="-1"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5" name="Shape 605"/>
            <p:cNvSpPr/>
            <p:nvPr/>
          </p:nvSpPr>
          <p:spPr>
            <a:xfrm>
              <a:off x="173397"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6" name="Shape 606"/>
            <p:cNvSpPr/>
            <p:nvPr/>
          </p:nvSpPr>
          <p:spPr>
            <a:xfrm>
              <a:off x="390143"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7" name="Shape 607"/>
            <p:cNvSpPr/>
            <p:nvPr/>
          </p:nvSpPr>
          <p:spPr>
            <a:xfrm>
              <a:off x="563541"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8" name="Shape 608"/>
            <p:cNvSpPr/>
            <p:nvPr/>
          </p:nvSpPr>
          <p:spPr>
            <a:xfrm>
              <a:off x="780288"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09" name="Shape 609"/>
            <p:cNvSpPr/>
            <p:nvPr/>
          </p:nvSpPr>
          <p:spPr>
            <a:xfrm>
              <a:off x="953685"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0" name="Shape 610"/>
            <p:cNvSpPr/>
            <p:nvPr/>
          </p:nvSpPr>
          <p:spPr>
            <a:xfrm>
              <a:off x="1170432"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1" name="Shape 611"/>
            <p:cNvSpPr/>
            <p:nvPr/>
          </p:nvSpPr>
          <p:spPr>
            <a:xfrm>
              <a:off x="1343829"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2" name="Shape 612"/>
            <p:cNvSpPr/>
            <p:nvPr/>
          </p:nvSpPr>
          <p:spPr>
            <a:xfrm>
              <a:off x="1560576"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3" name="Shape 613"/>
            <p:cNvSpPr/>
            <p:nvPr/>
          </p:nvSpPr>
          <p:spPr>
            <a:xfrm>
              <a:off x="1733973"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4" name="Shape 614"/>
            <p:cNvSpPr/>
            <p:nvPr/>
          </p:nvSpPr>
          <p:spPr>
            <a:xfrm>
              <a:off x="-1"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5" name="Shape 615"/>
            <p:cNvSpPr/>
            <p:nvPr/>
          </p:nvSpPr>
          <p:spPr>
            <a:xfrm>
              <a:off x="173397"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6" name="Shape 616"/>
            <p:cNvSpPr/>
            <p:nvPr/>
          </p:nvSpPr>
          <p:spPr>
            <a:xfrm>
              <a:off x="390143"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7" name="Shape 617"/>
            <p:cNvSpPr/>
            <p:nvPr/>
          </p:nvSpPr>
          <p:spPr>
            <a:xfrm>
              <a:off x="563541"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8" name="Shape 618"/>
            <p:cNvSpPr/>
            <p:nvPr/>
          </p:nvSpPr>
          <p:spPr>
            <a:xfrm>
              <a:off x="780288"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19" name="Shape 619"/>
            <p:cNvSpPr/>
            <p:nvPr/>
          </p:nvSpPr>
          <p:spPr>
            <a:xfrm>
              <a:off x="953685"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0" name="Shape 620"/>
            <p:cNvSpPr/>
            <p:nvPr/>
          </p:nvSpPr>
          <p:spPr>
            <a:xfrm>
              <a:off x="1170432"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1" name="Shape 621"/>
            <p:cNvSpPr/>
            <p:nvPr/>
          </p:nvSpPr>
          <p:spPr>
            <a:xfrm>
              <a:off x="1343829"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2" name="Shape 622"/>
            <p:cNvSpPr/>
            <p:nvPr/>
          </p:nvSpPr>
          <p:spPr>
            <a:xfrm>
              <a:off x="1560576"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3" name="Shape 623"/>
            <p:cNvSpPr/>
            <p:nvPr/>
          </p:nvSpPr>
          <p:spPr>
            <a:xfrm>
              <a:off x="1733973"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4" name="Shape 624"/>
            <p:cNvSpPr/>
            <p:nvPr/>
          </p:nvSpPr>
          <p:spPr>
            <a:xfrm>
              <a:off x="-1"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5" name="Shape 625"/>
            <p:cNvSpPr/>
            <p:nvPr/>
          </p:nvSpPr>
          <p:spPr>
            <a:xfrm>
              <a:off x="173397"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6" name="Shape 626"/>
            <p:cNvSpPr/>
            <p:nvPr/>
          </p:nvSpPr>
          <p:spPr>
            <a:xfrm>
              <a:off x="390143"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7" name="Shape 627"/>
            <p:cNvSpPr/>
            <p:nvPr/>
          </p:nvSpPr>
          <p:spPr>
            <a:xfrm>
              <a:off x="563541"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8" name="Shape 628"/>
            <p:cNvSpPr/>
            <p:nvPr/>
          </p:nvSpPr>
          <p:spPr>
            <a:xfrm>
              <a:off x="780288"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29" name="Shape 629"/>
            <p:cNvSpPr/>
            <p:nvPr/>
          </p:nvSpPr>
          <p:spPr>
            <a:xfrm>
              <a:off x="953685"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30" name="Shape 630"/>
            <p:cNvSpPr/>
            <p:nvPr/>
          </p:nvSpPr>
          <p:spPr>
            <a:xfrm>
              <a:off x="1170432"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31" name="Shape 631"/>
            <p:cNvSpPr/>
            <p:nvPr/>
          </p:nvSpPr>
          <p:spPr>
            <a:xfrm>
              <a:off x="1343829"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32" name="Shape 632"/>
            <p:cNvSpPr/>
            <p:nvPr/>
          </p:nvSpPr>
          <p:spPr>
            <a:xfrm>
              <a:off x="1560576"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33" name="Shape 633"/>
            <p:cNvSpPr/>
            <p:nvPr/>
          </p:nvSpPr>
          <p:spPr>
            <a:xfrm>
              <a:off x="1733973"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grpSp>
        <p:nvGrpSpPr>
          <p:cNvPr id="685" name="Group 685"/>
          <p:cNvGrpSpPr/>
          <p:nvPr/>
        </p:nvGrpSpPr>
        <p:grpSpPr>
          <a:xfrm>
            <a:off x="4009813" y="3576320"/>
            <a:ext cx="1950721" cy="2167467"/>
            <a:chOff x="0" y="0"/>
            <a:chExt cx="1950720" cy="2167466"/>
          </a:xfrm>
        </p:grpSpPr>
        <p:sp>
          <p:nvSpPr>
            <p:cNvPr id="635" name="Shape 635"/>
            <p:cNvSpPr/>
            <p:nvPr/>
          </p:nvSpPr>
          <p:spPr>
            <a:xfrm>
              <a:off x="-1"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36" name="Shape 636"/>
            <p:cNvSpPr/>
            <p:nvPr/>
          </p:nvSpPr>
          <p:spPr>
            <a:xfrm>
              <a:off x="173397"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37" name="Shape 637"/>
            <p:cNvSpPr/>
            <p:nvPr/>
          </p:nvSpPr>
          <p:spPr>
            <a:xfrm>
              <a:off x="390143"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38" name="Shape 638"/>
            <p:cNvSpPr/>
            <p:nvPr/>
          </p:nvSpPr>
          <p:spPr>
            <a:xfrm>
              <a:off x="563541"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39" name="Shape 639"/>
            <p:cNvSpPr/>
            <p:nvPr/>
          </p:nvSpPr>
          <p:spPr>
            <a:xfrm>
              <a:off x="780288"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0" name="Shape 640"/>
            <p:cNvSpPr/>
            <p:nvPr/>
          </p:nvSpPr>
          <p:spPr>
            <a:xfrm>
              <a:off x="953685"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1" name="Shape 641"/>
            <p:cNvSpPr/>
            <p:nvPr/>
          </p:nvSpPr>
          <p:spPr>
            <a:xfrm>
              <a:off x="1170432"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2" name="Shape 642"/>
            <p:cNvSpPr/>
            <p:nvPr/>
          </p:nvSpPr>
          <p:spPr>
            <a:xfrm>
              <a:off x="1343829"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3" name="Shape 643"/>
            <p:cNvSpPr/>
            <p:nvPr/>
          </p:nvSpPr>
          <p:spPr>
            <a:xfrm>
              <a:off x="1560576"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4" name="Shape 644"/>
            <p:cNvSpPr/>
            <p:nvPr/>
          </p:nvSpPr>
          <p:spPr>
            <a:xfrm>
              <a:off x="1733973"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5" name="Shape 645"/>
            <p:cNvSpPr/>
            <p:nvPr/>
          </p:nvSpPr>
          <p:spPr>
            <a:xfrm>
              <a:off x="-1"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6" name="Shape 646"/>
            <p:cNvSpPr/>
            <p:nvPr/>
          </p:nvSpPr>
          <p:spPr>
            <a:xfrm>
              <a:off x="173397"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7" name="Shape 647"/>
            <p:cNvSpPr/>
            <p:nvPr/>
          </p:nvSpPr>
          <p:spPr>
            <a:xfrm>
              <a:off x="390143"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8" name="Shape 648"/>
            <p:cNvSpPr/>
            <p:nvPr/>
          </p:nvSpPr>
          <p:spPr>
            <a:xfrm>
              <a:off x="563541"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49" name="Shape 649"/>
            <p:cNvSpPr/>
            <p:nvPr/>
          </p:nvSpPr>
          <p:spPr>
            <a:xfrm>
              <a:off x="780288"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0" name="Shape 650"/>
            <p:cNvSpPr/>
            <p:nvPr/>
          </p:nvSpPr>
          <p:spPr>
            <a:xfrm>
              <a:off x="953685"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1" name="Shape 651"/>
            <p:cNvSpPr/>
            <p:nvPr/>
          </p:nvSpPr>
          <p:spPr>
            <a:xfrm>
              <a:off x="1170432"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2" name="Shape 652"/>
            <p:cNvSpPr/>
            <p:nvPr/>
          </p:nvSpPr>
          <p:spPr>
            <a:xfrm>
              <a:off x="1343829"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3" name="Shape 653"/>
            <p:cNvSpPr/>
            <p:nvPr/>
          </p:nvSpPr>
          <p:spPr>
            <a:xfrm>
              <a:off x="1560576"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4" name="Shape 654"/>
            <p:cNvSpPr/>
            <p:nvPr/>
          </p:nvSpPr>
          <p:spPr>
            <a:xfrm>
              <a:off x="1733973"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5" name="Shape 655"/>
            <p:cNvSpPr/>
            <p:nvPr/>
          </p:nvSpPr>
          <p:spPr>
            <a:xfrm>
              <a:off x="-1"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6" name="Shape 656"/>
            <p:cNvSpPr/>
            <p:nvPr/>
          </p:nvSpPr>
          <p:spPr>
            <a:xfrm>
              <a:off x="173397"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7" name="Shape 657"/>
            <p:cNvSpPr/>
            <p:nvPr/>
          </p:nvSpPr>
          <p:spPr>
            <a:xfrm>
              <a:off x="390143"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8" name="Shape 658"/>
            <p:cNvSpPr/>
            <p:nvPr/>
          </p:nvSpPr>
          <p:spPr>
            <a:xfrm>
              <a:off x="563541"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59" name="Shape 659"/>
            <p:cNvSpPr/>
            <p:nvPr/>
          </p:nvSpPr>
          <p:spPr>
            <a:xfrm>
              <a:off x="780288"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0" name="Shape 660"/>
            <p:cNvSpPr/>
            <p:nvPr/>
          </p:nvSpPr>
          <p:spPr>
            <a:xfrm>
              <a:off x="953685"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1" name="Shape 661"/>
            <p:cNvSpPr/>
            <p:nvPr/>
          </p:nvSpPr>
          <p:spPr>
            <a:xfrm>
              <a:off x="1170432"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2" name="Shape 662"/>
            <p:cNvSpPr/>
            <p:nvPr/>
          </p:nvSpPr>
          <p:spPr>
            <a:xfrm>
              <a:off x="1343829"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3" name="Shape 663"/>
            <p:cNvSpPr/>
            <p:nvPr/>
          </p:nvSpPr>
          <p:spPr>
            <a:xfrm>
              <a:off x="1560576"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4" name="Shape 664"/>
            <p:cNvSpPr/>
            <p:nvPr/>
          </p:nvSpPr>
          <p:spPr>
            <a:xfrm>
              <a:off x="1733973"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5" name="Shape 665"/>
            <p:cNvSpPr/>
            <p:nvPr/>
          </p:nvSpPr>
          <p:spPr>
            <a:xfrm>
              <a:off x="-1"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6" name="Shape 666"/>
            <p:cNvSpPr/>
            <p:nvPr/>
          </p:nvSpPr>
          <p:spPr>
            <a:xfrm>
              <a:off x="173397"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7" name="Shape 667"/>
            <p:cNvSpPr/>
            <p:nvPr/>
          </p:nvSpPr>
          <p:spPr>
            <a:xfrm>
              <a:off x="390143"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8" name="Shape 668"/>
            <p:cNvSpPr/>
            <p:nvPr/>
          </p:nvSpPr>
          <p:spPr>
            <a:xfrm>
              <a:off x="563541"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69" name="Shape 669"/>
            <p:cNvSpPr/>
            <p:nvPr/>
          </p:nvSpPr>
          <p:spPr>
            <a:xfrm>
              <a:off x="780288"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0" name="Shape 670"/>
            <p:cNvSpPr/>
            <p:nvPr/>
          </p:nvSpPr>
          <p:spPr>
            <a:xfrm>
              <a:off x="953685"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1" name="Shape 671"/>
            <p:cNvSpPr/>
            <p:nvPr/>
          </p:nvSpPr>
          <p:spPr>
            <a:xfrm>
              <a:off x="1170432"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2" name="Shape 672"/>
            <p:cNvSpPr/>
            <p:nvPr/>
          </p:nvSpPr>
          <p:spPr>
            <a:xfrm>
              <a:off x="1343829"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3" name="Shape 673"/>
            <p:cNvSpPr/>
            <p:nvPr/>
          </p:nvSpPr>
          <p:spPr>
            <a:xfrm>
              <a:off x="1560576"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4" name="Shape 674"/>
            <p:cNvSpPr/>
            <p:nvPr/>
          </p:nvSpPr>
          <p:spPr>
            <a:xfrm>
              <a:off x="1733973"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5" name="Shape 675"/>
            <p:cNvSpPr/>
            <p:nvPr/>
          </p:nvSpPr>
          <p:spPr>
            <a:xfrm>
              <a:off x="-1"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6" name="Shape 676"/>
            <p:cNvSpPr/>
            <p:nvPr/>
          </p:nvSpPr>
          <p:spPr>
            <a:xfrm>
              <a:off x="173397"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7" name="Shape 677"/>
            <p:cNvSpPr/>
            <p:nvPr/>
          </p:nvSpPr>
          <p:spPr>
            <a:xfrm>
              <a:off x="390143"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8" name="Shape 678"/>
            <p:cNvSpPr/>
            <p:nvPr/>
          </p:nvSpPr>
          <p:spPr>
            <a:xfrm>
              <a:off x="563541"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79" name="Shape 679"/>
            <p:cNvSpPr/>
            <p:nvPr/>
          </p:nvSpPr>
          <p:spPr>
            <a:xfrm>
              <a:off x="780288"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80" name="Shape 680"/>
            <p:cNvSpPr/>
            <p:nvPr/>
          </p:nvSpPr>
          <p:spPr>
            <a:xfrm>
              <a:off x="953685"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81" name="Shape 681"/>
            <p:cNvSpPr/>
            <p:nvPr/>
          </p:nvSpPr>
          <p:spPr>
            <a:xfrm>
              <a:off x="1170432"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82" name="Shape 682"/>
            <p:cNvSpPr/>
            <p:nvPr/>
          </p:nvSpPr>
          <p:spPr>
            <a:xfrm>
              <a:off x="1343829"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83" name="Shape 683"/>
            <p:cNvSpPr/>
            <p:nvPr/>
          </p:nvSpPr>
          <p:spPr>
            <a:xfrm>
              <a:off x="1560576"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84" name="Shape 684"/>
            <p:cNvSpPr/>
            <p:nvPr/>
          </p:nvSpPr>
          <p:spPr>
            <a:xfrm>
              <a:off x="1733973"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grpSp>
        <p:nvGrpSpPr>
          <p:cNvPr id="736" name="Group 736"/>
          <p:cNvGrpSpPr/>
          <p:nvPr/>
        </p:nvGrpSpPr>
        <p:grpSpPr>
          <a:xfrm>
            <a:off x="7152640" y="3576320"/>
            <a:ext cx="1950721" cy="2167467"/>
            <a:chOff x="0" y="0"/>
            <a:chExt cx="1950720" cy="2167466"/>
          </a:xfrm>
        </p:grpSpPr>
        <p:sp>
          <p:nvSpPr>
            <p:cNvPr id="686" name="Shape 686"/>
            <p:cNvSpPr/>
            <p:nvPr/>
          </p:nvSpPr>
          <p:spPr>
            <a:xfrm>
              <a:off x="-1"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87" name="Shape 687"/>
            <p:cNvSpPr/>
            <p:nvPr/>
          </p:nvSpPr>
          <p:spPr>
            <a:xfrm>
              <a:off x="173397"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88" name="Shape 688"/>
            <p:cNvSpPr/>
            <p:nvPr/>
          </p:nvSpPr>
          <p:spPr>
            <a:xfrm>
              <a:off x="390143"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89" name="Shape 689"/>
            <p:cNvSpPr/>
            <p:nvPr/>
          </p:nvSpPr>
          <p:spPr>
            <a:xfrm>
              <a:off x="563541"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0" name="Shape 690"/>
            <p:cNvSpPr/>
            <p:nvPr/>
          </p:nvSpPr>
          <p:spPr>
            <a:xfrm>
              <a:off x="780288"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1" name="Shape 691"/>
            <p:cNvSpPr/>
            <p:nvPr/>
          </p:nvSpPr>
          <p:spPr>
            <a:xfrm>
              <a:off x="953685"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2" name="Shape 692"/>
            <p:cNvSpPr/>
            <p:nvPr/>
          </p:nvSpPr>
          <p:spPr>
            <a:xfrm>
              <a:off x="1170432"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3" name="Shape 693"/>
            <p:cNvSpPr/>
            <p:nvPr/>
          </p:nvSpPr>
          <p:spPr>
            <a:xfrm>
              <a:off x="1343829"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4" name="Shape 694"/>
            <p:cNvSpPr/>
            <p:nvPr/>
          </p:nvSpPr>
          <p:spPr>
            <a:xfrm>
              <a:off x="1560576"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5" name="Shape 695"/>
            <p:cNvSpPr/>
            <p:nvPr/>
          </p:nvSpPr>
          <p:spPr>
            <a:xfrm>
              <a:off x="1733973"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6" name="Shape 696"/>
            <p:cNvSpPr/>
            <p:nvPr/>
          </p:nvSpPr>
          <p:spPr>
            <a:xfrm>
              <a:off x="-1"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7" name="Shape 697"/>
            <p:cNvSpPr/>
            <p:nvPr/>
          </p:nvSpPr>
          <p:spPr>
            <a:xfrm>
              <a:off x="173397"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8" name="Shape 698"/>
            <p:cNvSpPr/>
            <p:nvPr/>
          </p:nvSpPr>
          <p:spPr>
            <a:xfrm>
              <a:off x="390143"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699" name="Shape 699"/>
            <p:cNvSpPr/>
            <p:nvPr/>
          </p:nvSpPr>
          <p:spPr>
            <a:xfrm>
              <a:off x="563541"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0" name="Shape 700"/>
            <p:cNvSpPr/>
            <p:nvPr/>
          </p:nvSpPr>
          <p:spPr>
            <a:xfrm>
              <a:off x="780288"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1" name="Shape 701"/>
            <p:cNvSpPr/>
            <p:nvPr/>
          </p:nvSpPr>
          <p:spPr>
            <a:xfrm>
              <a:off x="953685"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2" name="Shape 702"/>
            <p:cNvSpPr/>
            <p:nvPr/>
          </p:nvSpPr>
          <p:spPr>
            <a:xfrm>
              <a:off x="1170432"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3" name="Shape 703"/>
            <p:cNvSpPr/>
            <p:nvPr/>
          </p:nvSpPr>
          <p:spPr>
            <a:xfrm>
              <a:off x="1343829"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4" name="Shape 704"/>
            <p:cNvSpPr/>
            <p:nvPr/>
          </p:nvSpPr>
          <p:spPr>
            <a:xfrm>
              <a:off x="1560576"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5" name="Shape 705"/>
            <p:cNvSpPr/>
            <p:nvPr/>
          </p:nvSpPr>
          <p:spPr>
            <a:xfrm>
              <a:off x="1733973"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6" name="Shape 706"/>
            <p:cNvSpPr/>
            <p:nvPr/>
          </p:nvSpPr>
          <p:spPr>
            <a:xfrm>
              <a:off x="-1"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7" name="Shape 707"/>
            <p:cNvSpPr/>
            <p:nvPr/>
          </p:nvSpPr>
          <p:spPr>
            <a:xfrm>
              <a:off x="173397"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8" name="Shape 708"/>
            <p:cNvSpPr/>
            <p:nvPr/>
          </p:nvSpPr>
          <p:spPr>
            <a:xfrm>
              <a:off x="390143"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09" name="Shape 709"/>
            <p:cNvSpPr/>
            <p:nvPr/>
          </p:nvSpPr>
          <p:spPr>
            <a:xfrm>
              <a:off x="563541"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0" name="Shape 710"/>
            <p:cNvSpPr/>
            <p:nvPr/>
          </p:nvSpPr>
          <p:spPr>
            <a:xfrm>
              <a:off x="780288"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1" name="Shape 711"/>
            <p:cNvSpPr/>
            <p:nvPr/>
          </p:nvSpPr>
          <p:spPr>
            <a:xfrm>
              <a:off x="953685"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2" name="Shape 712"/>
            <p:cNvSpPr/>
            <p:nvPr/>
          </p:nvSpPr>
          <p:spPr>
            <a:xfrm>
              <a:off x="1170432"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3" name="Shape 713"/>
            <p:cNvSpPr/>
            <p:nvPr/>
          </p:nvSpPr>
          <p:spPr>
            <a:xfrm>
              <a:off x="1343829"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4" name="Shape 714"/>
            <p:cNvSpPr/>
            <p:nvPr/>
          </p:nvSpPr>
          <p:spPr>
            <a:xfrm>
              <a:off x="1560576"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5" name="Shape 715"/>
            <p:cNvSpPr/>
            <p:nvPr/>
          </p:nvSpPr>
          <p:spPr>
            <a:xfrm>
              <a:off x="1733973"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6" name="Shape 716"/>
            <p:cNvSpPr/>
            <p:nvPr/>
          </p:nvSpPr>
          <p:spPr>
            <a:xfrm>
              <a:off x="-1"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7" name="Shape 717"/>
            <p:cNvSpPr/>
            <p:nvPr/>
          </p:nvSpPr>
          <p:spPr>
            <a:xfrm>
              <a:off x="173397"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8" name="Shape 718"/>
            <p:cNvSpPr/>
            <p:nvPr/>
          </p:nvSpPr>
          <p:spPr>
            <a:xfrm>
              <a:off x="390143"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19" name="Shape 719"/>
            <p:cNvSpPr/>
            <p:nvPr/>
          </p:nvSpPr>
          <p:spPr>
            <a:xfrm>
              <a:off x="563541"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0" name="Shape 720"/>
            <p:cNvSpPr/>
            <p:nvPr/>
          </p:nvSpPr>
          <p:spPr>
            <a:xfrm>
              <a:off x="780288"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1" name="Shape 721"/>
            <p:cNvSpPr/>
            <p:nvPr/>
          </p:nvSpPr>
          <p:spPr>
            <a:xfrm>
              <a:off x="953685"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2" name="Shape 722"/>
            <p:cNvSpPr/>
            <p:nvPr/>
          </p:nvSpPr>
          <p:spPr>
            <a:xfrm>
              <a:off x="1170432"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3" name="Shape 723"/>
            <p:cNvSpPr/>
            <p:nvPr/>
          </p:nvSpPr>
          <p:spPr>
            <a:xfrm>
              <a:off x="1343829"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4" name="Shape 724"/>
            <p:cNvSpPr/>
            <p:nvPr/>
          </p:nvSpPr>
          <p:spPr>
            <a:xfrm>
              <a:off x="1560576"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5" name="Shape 725"/>
            <p:cNvSpPr/>
            <p:nvPr/>
          </p:nvSpPr>
          <p:spPr>
            <a:xfrm>
              <a:off x="1733973"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6" name="Shape 726"/>
            <p:cNvSpPr/>
            <p:nvPr/>
          </p:nvSpPr>
          <p:spPr>
            <a:xfrm>
              <a:off x="-1"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7" name="Shape 727"/>
            <p:cNvSpPr/>
            <p:nvPr/>
          </p:nvSpPr>
          <p:spPr>
            <a:xfrm>
              <a:off x="173397"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8" name="Shape 728"/>
            <p:cNvSpPr/>
            <p:nvPr/>
          </p:nvSpPr>
          <p:spPr>
            <a:xfrm>
              <a:off x="390143"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29" name="Shape 729"/>
            <p:cNvSpPr/>
            <p:nvPr/>
          </p:nvSpPr>
          <p:spPr>
            <a:xfrm>
              <a:off x="563541"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30" name="Shape 730"/>
            <p:cNvSpPr/>
            <p:nvPr/>
          </p:nvSpPr>
          <p:spPr>
            <a:xfrm>
              <a:off x="780288"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31" name="Shape 731"/>
            <p:cNvSpPr/>
            <p:nvPr/>
          </p:nvSpPr>
          <p:spPr>
            <a:xfrm>
              <a:off x="953685"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32" name="Shape 732"/>
            <p:cNvSpPr/>
            <p:nvPr/>
          </p:nvSpPr>
          <p:spPr>
            <a:xfrm>
              <a:off x="1170432"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33" name="Shape 733"/>
            <p:cNvSpPr/>
            <p:nvPr/>
          </p:nvSpPr>
          <p:spPr>
            <a:xfrm>
              <a:off x="1343829"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34" name="Shape 734"/>
            <p:cNvSpPr/>
            <p:nvPr/>
          </p:nvSpPr>
          <p:spPr>
            <a:xfrm>
              <a:off x="1560576"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35" name="Shape 735"/>
            <p:cNvSpPr/>
            <p:nvPr/>
          </p:nvSpPr>
          <p:spPr>
            <a:xfrm>
              <a:off x="1733973"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grpSp>
        <p:nvGrpSpPr>
          <p:cNvPr id="787" name="Group 787"/>
          <p:cNvGrpSpPr/>
          <p:nvPr/>
        </p:nvGrpSpPr>
        <p:grpSpPr>
          <a:xfrm>
            <a:off x="10295466" y="3576320"/>
            <a:ext cx="1950722" cy="2167467"/>
            <a:chOff x="0" y="0"/>
            <a:chExt cx="1950720" cy="2167466"/>
          </a:xfrm>
        </p:grpSpPr>
        <p:sp>
          <p:nvSpPr>
            <p:cNvPr id="737" name="Shape 737"/>
            <p:cNvSpPr/>
            <p:nvPr/>
          </p:nvSpPr>
          <p:spPr>
            <a:xfrm>
              <a:off x="-1"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38" name="Shape 738"/>
            <p:cNvSpPr/>
            <p:nvPr/>
          </p:nvSpPr>
          <p:spPr>
            <a:xfrm>
              <a:off x="173397"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39" name="Shape 739"/>
            <p:cNvSpPr/>
            <p:nvPr/>
          </p:nvSpPr>
          <p:spPr>
            <a:xfrm>
              <a:off x="390143" y="-1"/>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0" name="Shape 740"/>
            <p:cNvSpPr/>
            <p:nvPr/>
          </p:nvSpPr>
          <p:spPr>
            <a:xfrm>
              <a:off x="563541"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1" name="Shape 741"/>
            <p:cNvSpPr/>
            <p:nvPr/>
          </p:nvSpPr>
          <p:spPr>
            <a:xfrm>
              <a:off x="780288"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2" name="Shape 742"/>
            <p:cNvSpPr/>
            <p:nvPr/>
          </p:nvSpPr>
          <p:spPr>
            <a:xfrm>
              <a:off x="953685"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3" name="Shape 743"/>
            <p:cNvSpPr/>
            <p:nvPr/>
          </p:nvSpPr>
          <p:spPr>
            <a:xfrm>
              <a:off x="1170432"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4" name="Shape 744"/>
            <p:cNvSpPr/>
            <p:nvPr/>
          </p:nvSpPr>
          <p:spPr>
            <a:xfrm>
              <a:off x="1343829"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5" name="Shape 745"/>
            <p:cNvSpPr/>
            <p:nvPr/>
          </p:nvSpPr>
          <p:spPr>
            <a:xfrm>
              <a:off x="1560576" y="-1"/>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6" name="Shape 746"/>
            <p:cNvSpPr/>
            <p:nvPr/>
          </p:nvSpPr>
          <p:spPr>
            <a:xfrm>
              <a:off x="1733973" y="19266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7" name="Shape 747"/>
            <p:cNvSpPr/>
            <p:nvPr/>
          </p:nvSpPr>
          <p:spPr>
            <a:xfrm>
              <a:off x="-1"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8" name="Shape 748"/>
            <p:cNvSpPr/>
            <p:nvPr/>
          </p:nvSpPr>
          <p:spPr>
            <a:xfrm>
              <a:off x="173397"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49" name="Shape 749"/>
            <p:cNvSpPr/>
            <p:nvPr/>
          </p:nvSpPr>
          <p:spPr>
            <a:xfrm>
              <a:off x="390143" y="43349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0" name="Shape 750"/>
            <p:cNvSpPr/>
            <p:nvPr/>
          </p:nvSpPr>
          <p:spPr>
            <a:xfrm>
              <a:off x="563541"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1" name="Shape 751"/>
            <p:cNvSpPr/>
            <p:nvPr/>
          </p:nvSpPr>
          <p:spPr>
            <a:xfrm>
              <a:off x="780288"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2" name="Shape 752"/>
            <p:cNvSpPr/>
            <p:nvPr/>
          </p:nvSpPr>
          <p:spPr>
            <a:xfrm>
              <a:off x="953685"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3" name="Shape 753"/>
            <p:cNvSpPr/>
            <p:nvPr/>
          </p:nvSpPr>
          <p:spPr>
            <a:xfrm>
              <a:off x="1170432"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4" name="Shape 754"/>
            <p:cNvSpPr/>
            <p:nvPr/>
          </p:nvSpPr>
          <p:spPr>
            <a:xfrm>
              <a:off x="1343829"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5" name="Shape 755"/>
            <p:cNvSpPr/>
            <p:nvPr/>
          </p:nvSpPr>
          <p:spPr>
            <a:xfrm>
              <a:off x="1560576" y="43349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6" name="Shape 756"/>
            <p:cNvSpPr/>
            <p:nvPr/>
          </p:nvSpPr>
          <p:spPr>
            <a:xfrm>
              <a:off x="1733973" y="62615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7" name="Shape 757"/>
            <p:cNvSpPr/>
            <p:nvPr/>
          </p:nvSpPr>
          <p:spPr>
            <a:xfrm>
              <a:off x="-1"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8" name="Shape 758"/>
            <p:cNvSpPr/>
            <p:nvPr/>
          </p:nvSpPr>
          <p:spPr>
            <a:xfrm>
              <a:off x="173397"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59" name="Shape 759"/>
            <p:cNvSpPr/>
            <p:nvPr/>
          </p:nvSpPr>
          <p:spPr>
            <a:xfrm>
              <a:off x="390143" y="866986"/>
              <a:ext cx="390146"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0" name="Shape 760"/>
            <p:cNvSpPr/>
            <p:nvPr/>
          </p:nvSpPr>
          <p:spPr>
            <a:xfrm>
              <a:off x="563541"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1" name="Shape 761"/>
            <p:cNvSpPr/>
            <p:nvPr/>
          </p:nvSpPr>
          <p:spPr>
            <a:xfrm>
              <a:off x="780288"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2" name="Shape 762"/>
            <p:cNvSpPr/>
            <p:nvPr/>
          </p:nvSpPr>
          <p:spPr>
            <a:xfrm>
              <a:off x="953685"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3" name="Shape 763"/>
            <p:cNvSpPr/>
            <p:nvPr/>
          </p:nvSpPr>
          <p:spPr>
            <a:xfrm>
              <a:off x="1170432"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4" name="Shape 764"/>
            <p:cNvSpPr/>
            <p:nvPr/>
          </p:nvSpPr>
          <p:spPr>
            <a:xfrm>
              <a:off x="1343829"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5" name="Shape 765"/>
            <p:cNvSpPr/>
            <p:nvPr/>
          </p:nvSpPr>
          <p:spPr>
            <a:xfrm>
              <a:off x="1560576" y="866986"/>
              <a:ext cx="390145" cy="433495"/>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6" name="Shape 766"/>
            <p:cNvSpPr/>
            <p:nvPr/>
          </p:nvSpPr>
          <p:spPr>
            <a:xfrm>
              <a:off x="1733973" y="1059650"/>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7" name="Shape 767"/>
            <p:cNvSpPr/>
            <p:nvPr/>
          </p:nvSpPr>
          <p:spPr>
            <a:xfrm>
              <a:off x="-1"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8" name="Shape 768"/>
            <p:cNvSpPr/>
            <p:nvPr/>
          </p:nvSpPr>
          <p:spPr>
            <a:xfrm>
              <a:off x="173397"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69" name="Shape 769"/>
            <p:cNvSpPr/>
            <p:nvPr/>
          </p:nvSpPr>
          <p:spPr>
            <a:xfrm>
              <a:off x="390143" y="1300480"/>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0" name="Shape 770"/>
            <p:cNvSpPr/>
            <p:nvPr/>
          </p:nvSpPr>
          <p:spPr>
            <a:xfrm>
              <a:off x="563541"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1" name="Shape 771"/>
            <p:cNvSpPr/>
            <p:nvPr/>
          </p:nvSpPr>
          <p:spPr>
            <a:xfrm>
              <a:off x="780288"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2" name="Shape 772"/>
            <p:cNvSpPr/>
            <p:nvPr/>
          </p:nvSpPr>
          <p:spPr>
            <a:xfrm>
              <a:off x="953685"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3" name="Shape 773"/>
            <p:cNvSpPr/>
            <p:nvPr/>
          </p:nvSpPr>
          <p:spPr>
            <a:xfrm>
              <a:off x="1170432"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4" name="Shape 774"/>
            <p:cNvSpPr/>
            <p:nvPr/>
          </p:nvSpPr>
          <p:spPr>
            <a:xfrm>
              <a:off x="1343829"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5" name="Shape 775"/>
            <p:cNvSpPr/>
            <p:nvPr/>
          </p:nvSpPr>
          <p:spPr>
            <a:xfrm>
              <a:off x="1560576" y="1300480"/>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6" name="Shape 776"/>
            <p:cNvSpPr/>
            <p:nvPr/>
          </p:nvSpPr>
          <p:spPr>
            <a:xfrm>
              <a:off x="1733973" y="1493143"/>
              <a:ext cx="43350" cy="48167"/>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7" name="Shape 777"/>
            <p:cNvSpPr/>
            <p:nvPr/>
          </p:nvSpPr>
          <p:spPr>
            <a:xfrm>
              <a:off x="-1"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8" name="Shape 778"/>
            <p:cNvSpPr/>
            <p:nvPr/>
          </p:nvSpPr>
          <p:spPr>
            <a:xfrm>
              <a:off x="173397"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79" name="Shape 779"/>
            <p:cNvSpPr/>
            <p:nvPr/>
          </p:nvSpPr>
          <p:spPr>
            <a:xfrm>
              <a:off x="390143" y="1733973"/>
              <a:ext cx="390146"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80" name="Shape 780"/>
            <p:cNvSpPr/>
            <p:nvPr/>
          </p:nvSpPr>
          <p:spPr>
            <a:xfrm>
              <a:off x="563541"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81" name="Shape 781"/>
            <p:cNvSpPr/>
            <p:nvPr/>
          </p:nvSpPr>
          <p:spPr>
            <a:xfrm>
              <a:off x="780288"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82" name="Shape 782"/>
            <p:cNvSpPr/>
            <p:nvPr/>
          </p:nvSpPr>
          <p:spPr>
            <a:xfrm>
              <a:off x="953685"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83" name="Shape 783"/>
            <p:cNvSpPr/>
            <p:nvPr/>
          </p:nvSpPr>
          <p:spPr>
            <a:xfrm>
              <a:off x="1170432"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84" name="Shape 784"/>
            <p:cNvSpPr/>
            <p:nvPr/>
          </p:nvSpPr>
          <p:spPr>
            <a:xfrm>
              <a:off x="1343829"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85" name="Shape 785"/>
            <p:cNvSpPr/>
            <p:nvPr/>
          </p:nvSpPr>
          <p:spPr>
            <a:xfrm>
              <a:off x="1560576" y="1733973"/>
              <a:ext cx="390145" cy="433494"/>
            </a:xfrm>
            <a:prstGeom prst="rect">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786" name="Shape 786"/>
            <p:cNvSpPr/>
            <p:nvPr/>
          </p:nvSpPr>
          <p:spPr>
            <a:xfrm>
              <a:off x="1733973" y="1926637"/>
              <a:ext cx="43350" cy="48166"/>
            </a:xfrm>
            <a:prstGeom prst="ellipse">
              <a:avLst/>
            </a:prstGeom>
            <a:solidFill>
              <a:srgbClr val="BBE0E3"/>
            </a:solidFill>
            <a:ln w="38100" cap="flat">
              <a:solidFill>
                <a:srgbClr val="000000"/>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sp>
        <p:nvSpPr>
          <p:cNvPr id="788" name="Shape 788"/>
          <p:cNvSpPr/>
          <p:nvPr/>
        </p:nvSpPr>
        <p:spPr>
          <a:xfrm>
            <a:off x="3251200" y="2709333"/>
            <a:ext cx="9320107" cy="1950721"/>
          </a:xfrm>
          <a:custGeom>
            <a:avLst/>
            <a:gdLst/>
            <a:ahLst/>
            <a:cxnLst>
              <a:cxn ang="0">
                <a:pos x="wd2" y="hd2"/>
              </a:cxn>
              <a:cxn ang="5400000">
                <a:pos x="wd2" y="hd2"/>
              </a:cxn>
              <a:cxn ang="10800000">
                <a:pos x="wd2" y="hd2"/>
              </a:cxn>
              <a:cxn ang="16200000">
                <a:pos x="wd2" y="hd2"/>
              </a:cxn>
            </a:cxnLst>
            <a:rect l="0" t="0" r="r" b="b"/>
            <a:pathLst>
              <a:path w="21600" h="21600" extrusionOk="0">
                <a:moveTo>
                  <a:pt x="20847" y="21600"/>
                </a:moveTo>
                <a:lnTo>
                  <a:pt x="21600" y="21600"/>
                </a:lnTo>
                <a:lnTo>
                  <a:pt x="21600" y="0"/>
                </a:lnTo>
                <a:lnTo>
                  <a:pt x="0" y="0"/>
                </a:lnTo>
                <a:lnTo>
                  <a:pt x="0" y="21600"/>
                </a:lnTo>
              </a:path>
            </a:pathLst>
          </a:custGeom>
          <a:ln w="76200">
            <a:solidFill>
              <a:srgbClr val="000000"/>
            </a:solidFill>
            <a:tail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789" name="Shape 789"/>
          <p:cNvSpPr/>
          <p:nvPr/>
        </p:nvSpPr>
        <p:spPr>
          <a:xfrm>
            <a:off x="2992192" y="4641818"/>
            <a:ext cx="644452"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Δt</a:t>
            </a:r>
          </a:p>
        </p:txBody>
      </p:sp>
      <p:sp>
        <p:nvSpPr>
          <p:cNvPr id="790" name="Shape 790"/>
          <p:cNvSpPr/>
          <p:nvPr/>
        </p:nvSpPr>
        <p:spPr>
          <a:xfrm>
            <a:off x="6171143" y="4626013"/>
            <a:ext cx="644452"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Δt</a:t>
            </a:r>
          </a:p>
        </p:txBody>
      </p:sp>
      <p:sp>
        <p:nvSpPr>
          <p:cNvPr id="791" name="Shape 791"/>
          <p:cNvSpPr/>
          <p:nvPr/>
        </p:nvSpPr>
        <p:spPr>
          <a:xfrm>
            <a:off x="9295907" y="4626013"/>
            <a:ext cx="644452"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Δt</a:t>
            </a:r>
          </a:p>
        </p:txBody>
      </p:sp>
      <p:sp>
        <p:nvSpPr>
          <p:cNvPr id="799" name="Shape 799"/>
          <p:cNvSpPr/>
          <p:nvPr/>
        </p:nvSpPr>
        <p:spPr>
          <a:xfrm>
            <a:off x="2728303" y="4660053"/>
            <a:ext cx="1262461"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00"/>
            </a:solidFill>
            <a:tailEnd type="triangle"/>
          </a:ln>
        </p:spPr>
        <p:txBody>
          <a:bodyPr/>
          <a:lstStyle/>
          <a:p>
            <a:endParaRPr/>
          </a:p>
        </p:txBody>
      </p:sp>
      <p:sp>
        <p:nvSpPr>
          <p:cNvPr id="800" name="Shape 800"/>
          <p:cNvSpPr/>
          <p:nvPr/>
        </p:nvSpPr>
        <p:spPr>
          <a:xfrm>
            <a:off x="5979504" y="4660053"/>
            <a:ext cx="1154087"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00"/>
            </a:solidFill>
            <a:tailEnd type="triangle"/>
          </a:ln>
        </p:spPr>
        <p:txBody>
          <a:bodyPr/>
          <a:lstStyle/>
          <a:p>
            <a:endParaRPr/>
          </a:p>
        </p:txBody>
      </p:sp>
      <p:sp>
        <p:nvSpPr>
          <p:cNvPr id="801" name="Shape 801"/>
          <p:cNvSpPr/>
          <p:nvPr/>
        </p:nvSpPr>
        <p:spPr>
          <a:xfrm>
            <a:off x="9122330" y="4660053"/>
            <a:ext cx="1154087"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00"/>
            </a:solidFill>
            <a:tailEnd type="triangle"/>
          </a:ln>
        </p:spPr>
        <p:txBody>
          <a:bodyPr/>
          <a:lstStyle/>
          <a:p>
            <a:endParaRPr/>
          </a:p>
        </p:txBody>
      </p:sp>
      <p:sp>
        <p:nvSpPr>
          <p:cNvPr id="795" name="Shape 795"/>
          <p:cNvSpPr/>
          <p:nvPr/>
        </p:nvSpPr>
        <p:spPr>
          <a:xfrm>
            <a:off x="2132603" y="5612701"/>
            <a:ext cx="2250741" cy="5827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atin typeface="Arial"/>
                <a:ea typeface="Arial"/>
                <a:cs typeface="Arial"/>
                <a:sym typeface="Arial"/>
              </a:defRPr>
            </a:lvl1pPr>
          </a:lstStyle>
          <a:p>
            <a:r>
              <a:t>add source</a:t>
            </a:r>
          </a:p>
        </p:txBody>
      </p:sp>
      <p:sp>
        <p:nvSpPr>
          <p:cNvPr id="796" name="Shape 796"/>
          <p:cNvSpPr/>
          <p:nvPr/>
        </p:nvSpPr>
        <p:spPr>
          <a:xfrm>
            <a:off x="5779795" y="5576577"/>
            <a:ext cx="1386508" cy="5827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atin typeface="Arial"/>
                <a:ea typeface="Arial"/>
                <a:cs typeface="Arial"/>
                <a:sym typeface="Arial"/>
              </a:defRPr>
            </a:lvl1pPr>
          </a:lstStyle>
          <a:p>
            <a:r>
              <a:t>diffuse</a:t>
            </a:r>
          </a:p>
        </p:txBody>
      </p:sp>
      <p:sp>
        <p:nvSpPr>
          <p:cNvPr id="797" name="Shape 797"/>
          <p:cNvSpPr/>
          <p:nvPr/>
        </p:nvSpPr>
        <p:spPr>
          <a:xfrm>
            <a:off x="9122364" y="5580105"/>
            <a:ext cx="1208287" cy="620875"/>
          </a:xfrm>
          <a:prstGeom prst="rect">
            <a:avLst/>
          </a:prstGeom>
          <a:solidFill>
            <a:srgbClr val="FFFF66"/>
          </a:solidFill>
          <a:ln w="38100">
            <a:solidFill>
              <a:srgbClr val="333399"/>
            </a:solidFill>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atin typeface="Arial"/>
                <a:ea typeface="Arial"/>
                <a:cs typeface="Arial"/>
                <a:sym typeface="Arial"/>
              </a:defRPr>
            </a:lvl1pPr>
          </a:lstStyle>
          <a:p>
            <a:r>
              <a:t>move</a:t>
            </a:r>
          </a:p>
        </p:txBody>
      </p:sp>
      <p:pic>
        <p:nvPicPr>
          <p:cNvPr id="798" name="image.pdf"/>
          <p:cNvPicPr>
            <a:picLocks noChangeAspect="1"/>
          </p:cNvPicPr>
          <p:nvPr/>
        </p:nvPicPr>
        <p:blipFill>
          <a:blip r:embed="rId3">
            <a:extLst/>
          </a:blip>
          <a:stretch>
            <a:fillRect/>
          </a:stretch>
        </p:blipFill>
        <p:spPr>
          <a:xfrm>
            <a:off x="3034453" y="7044266"/>
            <a:ext cx="7261014" cy="144723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Shape 806"/>
          <p:cNvSpPr>
            <a:spLocks noGrp="1"/>
          </p:cNvSpPr>
          <p:nvPr>
            <p:ph type="title"/>
          </p:nvPr>
        </p:nvSpPr>
        <p:spPr>
          <a:prstGeom prst="rect">
            <a:avLst/>
          </a:prstGeom>
        </p:spPr>
        <p:txBody>
          <a:bodyPr/>
          <a:lstStyle/>
          <a:p>
            <a:r>
              <a:t>Moving Densities</a:t>
            </a:r>
          </a:p>
        </p:txBody>
      </p:sp>
      <p:sp>
        <p:nvSpPr>
          <p:cNvPr id="805" name="Shape 805"/>
          <p:cNvSpPr>
            <a:spLocks noGrp="1"/>
          </p:cNvSpPr>
          <p:nvPr>
            <p:ph sz="quarter" idx="10"/>
          </p:nvPr>
        </p:nvSpPr>
        <p:spPr>
          <a:prstGeom prst="rect">
            <a:avLst/>
          </a:prstGeom>
        </p:spPr>
        <p:txBody>
          <a:bodyPr/>
          <a:lstStyle/>
          <a:p>
            <a:pPr marL="234695" indent="-234695" defTabSz="449833">
              <a:lnSpc>
                <a:spcPct val="90000"/>
              </a:lnSpc>
              <a:spcBef>
                <a:spcPts val="2900"/>
              </a:spcBef>
              <a:defRPr sz="2772">
                <a:effectLst>
                  <a:outerShdw blurRad="19558" dist="19558" dir="2700000" rotWithShape="0">
                    <a:srgbClr val="000000">
                      <a:alpha val="50000"/>
                    </a:srgbClr>
                  </a:outerShdw>
                </a:effectLst>
              </a:defRPr>
            </a:pPr>
            <a:endParaRPr/>
          </a:p>
          <a:p>
            <a:pPr marL="234695" indent="-234695" defTabSz="449833">
              <a:lnSpc>
                <a:spcPct val="90000"/>
              </a:lnSpc>
              <a:spcBef>
                <a:spcPts val="2900"/>
              </a:spcBef>
              <a:defRPr sz="2772">
                <a:effectLst>
                  <a:outerShdw blurRad="19558" dist="19558" dir="2700000" rotWithShape="0">
                    <a:srgbClr val="000000">
                      <a:alpha val="50000"/>
                    </a:srgbClr>
                  </a:outerShdw>
                </a:effectLst>
              </a:defRPr>
            </a:pPr>
            <a:endParaRPr/>
          </a:p>
          <a:p>
            <a:pPr marL="234695" indent="-234695" defTabSz="449833">
              <a:lnSpc>
                <a:spcPct val="90000"/>
              </a:lnSpc>
              <a:spcBef>
                <a:spcPts val="2900"/>
              </a:spcBef>
              <a:defRPr sz="2772">
                <a:effectLst>
                  <a:outerShdw blurRad="19558" dist="19558" dir="2700000" rotWithShape="0">
                    <a:srgbClr val="000000">
                      <a:alpha val="50000"/>
                    </a:srgbClr>
                  </a:outerShdw>
                </a:effectLst>
              </a:defRPr>
            </a:pPr>
            <a:endParaRPr/>
          </a:p>
          <a:p>
            <a:pPr marL="234695" indent="-234695" defTabSz="449833">
              <a:lnSpc>
                <a:spcPct val="90000"/>
              </a:lnSpc>
              <a:spcBef>
                <a:spcPts val="2900"/>
              </a:spcBef>
              <a:defRPr sz="2772">
                <a:effectLst>
                  <a:outerShdw blurRad="19558" dist="19558" dir="2700000" rotWithShape="0">
                    <a:srgbClr val="000000">
                      <a:alpha val="50000"/>
                    </a:srgbClr>
                  </a:outerShdw>
                </a:effectLst>
              </a:defRPr>
            </a:pPr>
            <a:endParaRPr/>
          </a:p>
          <a:p>
            <a:pPr marL="234695" indent="-234695" defTabSz="449833">
              <a:lnSpc>
                <a:spcPct val="90000"/>
              </a:lnSpc>
              <a:spcBef>
                <a:spcPts val="2900"/>
              </a:spcBef>
              <a:defRPr sz="2772">
                <a:effectLst>
                  <a:outerShdw blurRad="19558" dist="19558" dir="2700000" rotWithShape="0">
                    <a:srgbClr val="000000">
                      <a:alpha val="50000"/>
                    </a:srgbClr>
                  </a:outerShdw>
                </a:effectLst>
              </a:defRPr>
            </a:pPr>
            <a:endParaRPr/>
          </a:p>
          <a:p>
            <a:pPr marL="234695" indent="-234695" defTabSz="449833">
              <a:lnSpc>
                <a:spcPct val="90000"/>
              </a:lnSpc>
              <a:spcBef>
                <a:spcPts val="2900"/>
              </a:spcBef>
              <a:defRPr sz="2772">
                <a:effectLst>
                  <a:outerShdw blurRad="19558" dist="19558" dir="2700000" rotWithShape="0">
                    <a:srgbClr val="000000">
                      <a:alpha val="50000"/>
                    </a:srgbClr>
                  </a:outerShdw>
                </a:effectLst>
              </a:defRPr>
            </a:pPr>
            <a:endParaRPr/>
          </a:p>
          <a:p>
            <a:pPr marL="234695" indent="-234695" defTabSz="449833">
              <a:lnSpc>
                <a:spcPct val="90000"/>
              </a:lnSpc>
              <a:spcBef>
                <a:spcPts val="2900"/>
              </a:spcBef>
              <a:defRPr sz="2772">
                <a:effectLst>
                  <a:outerShdw blurRad="19558" dist="19558" dir="2700000" rotWithShape="0">
                    <a:srgbClr val="000000">
                      <a:alpha val="50000"/>
                    </a:srgbClr>
                  </a:outerShdw>
                </a:effectLst>
              </a:defRPr>
            </a:pPr>
            <a:endParaRPr/>
          </a:p>
          <a:p>
            <a:pPr marL="234695" indent="-234695" defTabSz="449833">
              <a:lnSpc>
                <a:spcPct val="90000"/>
              </a:lnSpc>
              <a:spcBef>
                <a:spcPts val="2900"/>
              </a:spcBef>
              <a:defRPr sz="2772">
                <a:effectLst>
                  <a:outerShdw blurRad="19558" dist="19558" dir="2700000" rotWithShape="0">
                    <a:srgbClr val="000000">
                      <a:alpha val="50000"/>
                    </a:srgbClr>
                  </a:outerShdw>
                </a:effectLst>
              </a:defRPr>
            </a:pPr>
            <a:endParaRPr/>
          </a:p>
          <a:p>
            <a:pPr marL="234695" indent="-234695" defTabSz="449833">
              <a:lnSpc>
                <a:spcPct val="90000"/>
              </a:lnSpc>
              <a:spcBef>
                <a:spcPts val="2900"/>
              </a:spcBef>
              <a:defRPr sz="2772">
                <a:effectLst>
                  <a:outerShdw blurRad="19558" dist="19558" dir="2700000" rotWithShape="0">
                    <a:srgbClr val="000000">
                      <a:alpha val="50000"/>
                    </a:srgbClr>
                  </a:outerShdw>
                </a:effectLst>
              </a:defRPr>
            </a:pPr>
            <a:endParaRPr/>
          </a:p>
          <a:p>
            <a:pPr marL="234695" indent="-234695" defTabSz="449833">
              <a:lnSpc>
                <a:spcPct val="90000"/>
              </a:lnSpc>
              <a:spcBef>
                <a:spcPts val="2900"/>
              </a:spcBef>
              <a:defRPr sz="2772">
                <a:effectLst>
                  <a:outerShdw blurRad="19558" dist="19558" dir="2700000" rotWithShape="0">
                    <a:srgbClr val="000000">
                      <a:alpha val="50000"/>
                    </a:srgbClr>
                  </a:outerShdw>
                </a:effectLst>
              </a:defRPr>
            </a:pPr>
            <a:r>
              <a:t>Velocity known</a:t>
            </a:r>
          </a:p>
        </p:txBody>
      </p:sp>
      <p:pic>
        <p:nvPicPr>
          <p:cNvPr id="807" name="slide0071_image134.png"/>
          <p:cNvPicPr>
            <a:picLocks noChangeAspect="1"/>
          </p:cNvPicPr>
          <p:nvPr/>
        </p:nvPicPr>
        <p:blipFill>
          <a:blip r:embed="rId3">
            <a:extLst/>
          </a:blip>
          <a:stretch>
            <a:fillRect/>
          </a:stretch>
        </p:blipFill>
        <p:spPr>
          <a:xfrm>
            <a:off x="541866" y="2819964"/>
            <a:ext cx="5199664" cy="5199663"/>
          </a:xfrm>
          <a:prstGeom prst="rect">
            <a:avLst/>
          </a:prstGeom>
          <a:ln w="76200">
            <a:solidFill>
              <a:srgbClr val="BBE0E3"/>
            </a:solidFill>
          </a:ln>
        </p:spPr>
      </p:pic>
      <p:pic>
        <p:nvPicPr>
          <p:cNvPr id="808" name="slide0071_image136.png"/>
          <p:cNvPicPr>
            <a:picLocks noChangeAspect="1"/>
          </p:cNvPicPr>
          <p:nvPr/>
        </p:nvPicPr>
        <p:blipFill>
          <a:blip r:embed="rId4">
            <a:extLst/>
          </a:blip>
          <a:stretch>
            <a:fillRect/>
          </a:stretch>
        </p:blipFill>
        <p:spPr>
          <a:xfrm>
            <a:off x="7371644" y="2819964"/>
            <a:ext cx="5199664" cy="5199663"/>
          </a:xfrm>
          <a:prstGeom prst="rect">
            <a:avLst/>
          </a:prstGeom>
          <a:ln w="76200">
            <a:solidFill>
              <a:srgbClr val="BBE0E3"/>
            </a:solidFill>
          </a:ln>
        </p:spPr>
      </p:pic>
      <p:sp>
        <p:nvSpPr>
          <p:cNvPr id="811" name="Shape 811"/>
          <p:cNvSpPr/>
          <p:nvPr/>
        </p:nvSpPr>
        <p:spPr>
          <a:xfrm>
            <a:off x="5779823" y="5419918"/>
            <a:ext cx="1553723" cy="1"/>
          </a:xfrm>
          <a:custGeom>
            <a:avLst/>
            <a:gdLst/>
            <a:ahLst/>
            <a:cxnLst>
              <a:cxn ang="0">
                <a:pos x="wd2" y="hd2"/>
              </a:cxn>
              <a:cxn ang="5400000">
                <a:pos x="wd2" y="hd2"/>
              </a:cxn>
              <a:cxn ang="10800000">
                <a:pos x="wd2" y="hd2"/>
              </a:cxn>
              <a:cxn ang="16200000">
                <a:pos x="wd2" y="hd2"/>
              </a:cxn>
            </a:cxnLst>
            <a:rect l="0" t="0" r="r" b="b"/>
            <a:pathLst>
              <a:path w="21600" extrusionOk="0">
                <a:moveTo>
                  <a:pt x="0" y="0"/>
                </a:moveTo>
                <a:cubicBezTo>
                  <a:pt x="7200" y="0"/>
                  <a:pt x="14400" y="0"/>
                  <a:pt x="21600" y="0"/>
                </a:cubicBezTo>
              </a:path>
            </a:pathLst>
          </a:custGeom>
          <a:ln w="76200">
            <a:solidFill>
              <a:srgbClr val="000000"/>
            </a:solidFill>
            <a:tailEnd type="triangle"/>
          </a:ln>
        </p:spPr>
        <p:txBody>
          <a:bodyPr/>
          <a:lstStyle/>
          <a:p>
            <a:endParaRPr/>
          </a:p>
        </p:txBody>
      </p:sp>
      <p:sp>
        <p:nvSpPr>
          <p:cNvPr id="810" name="Shape 810"/>
          <p:cNvSpPr/>
          <p:nvPr/>
        </p:nvSpPr>
        <p:spPr>
          <a:xfrm>
            <a:off x="6171143" y="5170138"/>
            <a:ext cx="644452"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Δt</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Shape 816"/>
          <p:cNvSpPr>
            <a:spLocks noGrp="1"/>
          </p:cNvSpPr>
          <p:nvPr>
            <p:ph type="title"/>
          </p:nvPr>
        </p:nvSpPr>
        <p:spPr>
          <a:prstGeom prst="rect">
            <a:avLst/>
          </a:prstGeom>
        </p:spPr>
        <p:txBody>
          <a:bodyPr/>
          <a:lstStyle/>
          <a:p>
            <a:r>
              <a:t>Moving Densities</a:t>
            </a:r>
          </a:p>
        </p:txBody>
      </p:sp>
      <p:sp>
        <p:nvSpPr>
          <p:cNvPr id="815" name="Shape 815"/>
          <p:cNvSpPr>
            <a:spLocks noGrp="1"/>
          </p:cNvSpPr>
          <p:nvPr>
            <p:ph sz="quarter" idx="10"/>
          </p:nvPr>
        </p:nvSpPr>
        <p:spPr>
          <a:prstGeom prst="rect">
            <a:avLst/>
          </a:prstGeom>
        </p:spPr>
        <p:txBody>
          <a:bodyPr/>
          <a:lstStyle/>
          <a:p>
            <a:r>
              <a:t>Finite differences: transfer only between neighbors</a:t>
            </a:r>
          </a:p>
        </p:txBody>
      </p:sp>
      <p:sp>
        <p:nvSpPr>
          <p:cNvPr id="817" name="Shape 817"/>
          <p:cNvSpPr/>
          <p:nvPr/>
        </p:nvSpPr>
        <p:spPr>
          <a:xfrm>
            <a:off x="4876800" y="3576320"/>
            <a:ext cx="975361" cy="975361"/>
          </a:xfrm>
          <a:prstGeom prst="rect">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18" name="Shape 818"/>
          <p:cNvSpPr/>
          <p:nvPr/>
        </p:nvSpPr>
        <p:spPr>
          <a:xfrm>
            <a:off x="5310293" y="4009813"/>
            <a:ext cx="108374" cy="108374"/>
          </a:xfrm>
          <a:prstGeom prst="ellipse">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19" name="Shape 819"/>
          <p:cNvSpPr/>
          <p:nvPr/>
        </p:nvSpPr>
        <p:spPr>
          <a:xfrm>
            <a:off x="5852159" y="3576320"/>
            <a:ext cx="975361" cy="975361"/>
          </a:xfrm>
          <a:prstGeom prst="rect">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0" name="Shape 820"/>
          <p:cNvSpPr/>
          <p:nvPr/>
        </p:nvSpPr>
        <p:spPr>
          <a:xfrm>
            <a:off x="6285653" y="4009813"/>
            <a:ext cx="108374" cy="108374"/>
          </a:xfrm>
          <a:prstGeom prst="ellipse">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1" name="Shape 821"/>
          <p:cNvSpPr/>
          <p:nvPr/>
        </p:nvSpPr>
        <p:spPr>
          <a:xfrm>
            <a:off x="6827519" y="3576320"/>
            <a:ext cx="975361" cy="975361"/>
          </a:xfrm>
          <a:prstGeom prst="rect">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2" name="Shape 822"/>
          <p:cNvSpPr/>
          <p:nvPr/>
        </p:nvSpPr>
        <p:spPr>
          <a:xfrm>
            <a:off x="7261013" y="4009813"/>
            <a:ext cx="108374" cy="108374"/>
          </a:xfrm>
          <a:prstGeom prst="ellipse">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3" name="Shape 823"/>
          <p:cNvSpPr/>
          <p:nvPr/>
        </p:nvSpPr>
        <p:spPr>
          <a:xfrm>
            <a:off x="4876800" y="4551679"/>
            <a:ext cx="975361" cy="975361"/>
          </a:xfrm>
          <a:prstGeom prst="rect">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4" name="Shape 824"/>
          <p:cNvSpPr/>
          <p:nvPr/>
        </p:nvSpPr>
        <p:spPr>
          <a:xfrm>
            <a:off x="5310293" y="4985173"/>
            <a:ext cx="108374" cy="108374"/>
          </a:xfrm>
          <a:prstGeom prst="ellipse">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5" name="Shape 825"/>
          <p:cNvSpPr/>
          <p:nvPr/>
        </p:nvSpPr>
        <p:spPr>
          <a:xfrm>
            <a:off x="5852159" y="4551679"/>
            <a:ext cx="975361" cy="975361"/>
          </a:xfrm>
          <a:prstGeom prst="rect">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6" name="Shape 826"/>
          <p:cNvSpPr/>
          <p:nvPr/>
        </p:nvSpPr>
        <p:spPr>
          <a:xfrm>
            <a:off x="6285653" y="4985173"/>
            <a:ext cx="108374" cy="108374"/>
          </a:xfrm>
          <a:prstGeom prst="ellipse">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7" name="Shape 827"/>
          <p:cNvSpPr/>
          <p:nvPr/>
        </p:nvSpPr>
        <p:spPr>
          <a:xfrm>
            <a:off x="6827519" y="4551679"/>
            <a:ext cx="975361" cy="975361"/>
          </a:xfrm>
          <a:prstGeom prst="rect">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8" name="Shape 828"/>
          <p:cNvSpPr/>
          <p:nvPr/>
        </p:nvSpPr>
        <p:spPr>
          <a:xfrm>
            <a:off x="7261013" y="4985173"/>
            <a:ext cx="108374" cy="108374"/>
          </a:xfrm>
          <a:prstGeom prst="ellipse">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29" name="Shape 829"/>
          <p:cNvSpPr/>
          <p:nvPr/>
        </p:nvSpPr>
        <p:spPr>
          <a:xfrm>
            <a:off x="4876800" y="5527040"/>
            <a:ext cx="975361" cy="975361"/>
          </a:xfrm>
          <a:prstGeom prst="rect">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30" name="Shape 830"/>
          <p:cNvSpPr/>
          <p:nvPr/>
        </p:nvSpPr>
        <p:spPr>
          <a:xfrm>
            <a:off x="5310293" y="5960533"/>
            <a:ext cx="108374" cy="108374"/>
          </a:xfrm>
          <a:prstGeom prst="ellipse">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31" name="Shape 831"/>
          <p:cNvSpPr/>
          <p:nvPr/>
        </p:nvSpPr>
        <p:spPr>
          <a:xfrm>
            <a:off x="5852159" y="5527040"/>
            <a:ext cx="975361" cy="975361"/>
          </a:xfrm>
          <a:prstGeom prst="rect">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32" name="Shape 832"/>
          <p:cNvSpPr/>
          <p:nvPr/>
        </p:nvSpPr>
        <p:spPr>
          <a:xfrm>
            <a:off x="6285653" y="5960533"/>
            <a:ext cx="108374" cy="108374"/>
          </a:xfrm>
          <a:prstGeom prst="ellipse">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33" name="Shape 833"/>
          <p:cNvSpPr/>
          <p:nvPr/>
        </p:nvSpPr>
        <p:spPr>
          <a:xfrm>
            <a:off x="6827519" y="5527040"/>
            <a:ext cx="975361" cy="975361"/>
          </a:xfrm>
          <a:prstGeom prst="rect">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34" name="Shape 834"/>
          <p:cNvSpPr/>
          <p:nvPr/>
        </p:nvSpPr>
        <p:spPr>
          <a:xfrm>
            <a:off x="7261013" y="5960533"/>
            <a:ext cx="108374" cy="108374"/>
          </a:xfrm>
          <a:prstGeom prst="ellipse">
            <a:avLst/>
          </a:prstGeom>
          <a:solidFill>
            <a:srgbClr val="BBE0E3"/>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35" name="Shape 835"/>
          <p:cNvSpPr/>
          <p:nvPr/>
        </p:nvSpPr>
        <p:spPr>
          <a:xfrm>
            <a:off x="4538133" y="5542844"/>
            <a:ext cx="2258" cy="851183"/>
          </a:xfrm>
          <a:prstGeom prst="line">
            <a:avLst/>
          </a:prstGeom>
          <a:ln w="76200">
            <a:solidFill>
              <a:srgbClr val="000000"/>
            </a:solidFill>
            <a:headEnd type="triangle"/>
            <a:tailEnd type="triangle"/>
          </a:ln>
        </p:spPr>
        <p:txBody>
          <a:bodyPr lIns="0" tIns="0" rIns="0" bIns="0"/>
          <a:lstStyle/>
          <a:p>
            <a:pPr algn="l" defTabSz="457200">
              <a:defRPr sz="1600" i="0">
                <a:solidFill>
                  <a:srgbClr val="000000"/>
                </a:solidFill>
              </a:defRPr>
            </a:pPr>
            <a:endParaRPr/>
          </a:p>
        </p:txBody>
      </p:sp>
      <p:sp>
        <p:nvSpPr>
          <p:cNvPr id="836" name="Shape 836"/>
          <p:cNvSpPr/>
          <p:nvPr/>
        </p:nvSpPr>
        <p:spPr>
          <a:xfrm>
            <a:off x="8953955" y="3406319"/>
            <a:ext cx="702953" cy="4844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Δt u</a:t>
            </a:r>
          </a:p>
        </p:txBody>
      </p:sp>
      <p:sp>
        <p:nvSpPr>
          <p:cNvPr id="837" name="Shape 837"/>
          <p:cNvSpPr/>
          <p:nvPr/>
        </p:nvSpPr>
        <p:spPr>
          <a:xfrm flipV="1">
            <a:off x="6312746" y="4172373"/>
            <a:ext cx="2384214" cy="866987"/>
          </a:xfrm>
          <a:prstGeom prst="line">
            <a:avLst/>
          </a:prstGeom>
          <a:ln w="76200">
            <a:solidFill>
              <a:srgbClr val="000000"/>
            </a:solidFill>
            <a:tailEnd type="triangle"/>
          </a:ln>
        </p:spPr>
        <p:txBody>
          <a:bodyPr lIns="0" tIns="0" rIns="0" bIns="0"/>
          <a:lstStyle/>
          <a:p>
            <a:pPr algn="l" defTabSz="457200">
              <a:defRPr sz="1600" i="0">
                <a:solidFill>
                  <a:srgbClr val="000000"/>
                </a:solidFill>
              </a:defRPr>
            </a:pPr>
            <a:endParaRPr/>
          </a:p>
        </p:txBody>
      </p:sp>
      <p:sp>
        <p:nvSpPr>
          <p:cNvPr id="838" name="Shape 838"/>
          <p:cNvSpPr/>
          <p:nvPr/>
        </p:nvSpPr>
        <p:spPr>
          <a:xfrm>
            <a:off x="3768442" y="4966749"/>
            <a:ext cx="509836" cy="90383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600">
                <a:latin typeface="Arial"/>
                <a:ea typeface="Arial"/>
                <a:cs typeface="Arial"/>
                <a:sym typeface="Arial"/>
              </a:defRPr>
            </a:lvl1pPr>
          </a:lstStyle>
          <a:p>
            <a:r>
              <a:t>h</a:t>
            </a:r>
          </a:p>
        </p:txBody>
      </p:sp>
      <p:sp>
        <p:nvSpPr>
          <p:cNvPr id="839" name="Shape 839"/>
          <p:cNvSpPr/>
          <p:nvPr/>
        </p:nvSpPr>
        <p:spPr>
          <a:xfrm>
            <a:off x="4362337" y="7235511"/>
            <a:ext cx="3815024"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unstable when Δt ||u|| &gt; h</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 name="Shape 844"/>
          <p:cNvSpPr>
            <a:spLocks noGrp="1"/>
          </p:cNvSpPr>
          <p:nvPr>
            <p:ph type="title"/>
          </p:nvPr>
        </p:nvSpPr>
        <p:spPr>
          <a:prstGeom prst="rect">
            <a:avLst/>
          </a:prstGeom>
        </p:spPr>
        <p:txBody>
          <a:bodyPr/>
          <a:lstStyle/>
          <a:p>
            <a:r>
              <a:t>Moving Densities</a:t>
            </a:r>
          </a:p>
        </p:txBody>
      </p:sp>
      <p:sp>
        <p:nvSpPr>
          <p:cNvPr id="843" name="Shape 843"/>
          <p:cNvSpPr>
            <a:spLocks noGrp="1"/>
          </p:cNvSpPr>
          <p:nvPr>
            <p:ph sz="quarter" idx="10"/>
          </p:nvPr>
        </p:nvSpPr>
        <p:spPr>
          <a:prstGeom prst="rect">
            <a:avLst/>
          </a:prstGeom>
        </p:spPr>
        <p:txBody>
          <a:bodyPr/>
          <a:lstStyle/>
          <a:p>
            <a:pPr marL="246888" indent="-246888" defTabSz="473201">
              <a:spcBef>
                <a:spcPts val="3000"/>
              </a:spcBef>
              <a:defRPr sz="2916">
                <a:effectLst>
                  <a:outerShdw blurRad="20574" dist="20574" dir="2700000" rotWithShape="0">
                    <a:srgbClr val="000000">
                      <a:alpha val="50000"/>
                    </a:srgbClr>
                  </a:outerShdw>
                </a:effectLst>
              </a:defRPr>
            </a:pPr>
            <a:r>
              <a:t>Easy if density defined on particles</a:t>
            </a: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r>
              <a:t>Any time step okay</a:t>
            </a:r>
          </a:p>
        </p:txBody>
      </p:sp>
      <p:sp>
        <p:nvSpPr>
          <p:cNvPr id="845" name="Shape 845"/>
          <p:cNvSpPr/>
          <p:nvPr/>
        </p:nvSpPr>
        <p:spPr>
          <a:xfrm>
            <a:off x="3305386" y="6502400"/>
            <a:ext cx="325121" cy="325121"/>
          </a:xfrm>
          <a:prstGeom prst="ellipse">
            <a:avLst/>
          </a:prstGeom>
          <a:solidFill>
            <a:srgbClr val="3333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46" name="Shape 846"/>
          <p:cNvSpPr/>
          <p:nvPr/>
        </p:nvSpPr>
        <p:spPr>
          <a:xfrm>
            <a:off x="8019626" y="4768426"/>
            <a:ext cx="325121" cy="325121"/>
          </a:xfrm>
          <a:prstGeom prst="ellipse">
            <a:avLst/>
          </a:prstGeom>
          <a:solidFill>
            <a:srgbClr val="BBE0E3"/>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47" name="Shape 847"/>
          <p:cNvSpPr/>
          <p:nvPr/>
        </p:nvSpPr>
        <p:spPr>
          <a:xfrm>
            <a:off x="3467946" y="4651784"/>
            <a:ext cx="5573350" cy="2504334"/>
          </a:xfrm>
          <a:custGeom>
            <a:avLst/>
            <a:gdLst/>
            <a:ahLst/>
            <a:cxnLst>
              <a:cxn ang="0">
                <a:pos x="wd2" y="hd2"/>
              </a:cxn>
              <a:cxn ang="5400000">
                <a:pos x="wd2" y="hd2"/>
              </a:cxn>
              <a:cxn ang="10800000">
                <a:pos x="wd2" y="hd2"/>
              </a:cxn>
              <a:cxn ang="16200000">
                <a:pos x="wd2" y="hd2"/>
              </a:cxn>
            </a:cxnLst>
            <a:rect l="0" t="0" r="r" b="b"/>
            <a:pathLst>
              <a:path w="20320" h="20235" extrusionOk="0">
                <a:moveTo>
                  <a:pt x="0" y="14953"/>
                </a:moveTo>
                <a:cubicBezTo>
                  <a:pt x="362" y="7072"/>
                  <a:pt x="724" y="-809"/>
                  <a:pt x="3951" y="67"/>
                </a:cubicBezTo>
                <a:cubicBezTo>
                  <a:pt x="7178" y="942"/>
                  <a:pt x="17122" y="19623"/>
                  <a:pt x="19361" y="20207"/>
                </a:cubicBezTo>
                <a:cubicBezTo>
                  <a:pt x="21600" y="20791"/>
                  <a:pt x="19493" y="12180"/>
                  <a:pt x="17385" y="3569"/>
                </a:cubicBezTo>
              </a:path>
            </a:pathLst>
          </a:custGeom>
          <a:ln w="76200">
            <a:solidFill>
              <a:srgbClr val="000000"/>
            </a:solidFill>
            <a:tail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848" name="Shape 848"/>
          <p:cNvSpPr/>
          <p:nvPr/>
        </p:nvSpPr>
        <p:spPr>
          <a:xfrm flipV="1">
            <a:off x="3901440" y="6068906"/>
            <a:ext cx="433494" cy="1842348"/>
          </a:xfrm>
          <a:prstGeom prst="line">
            <a:avLst/>
          </a:prstGeom>
          <a:ln w="50800">
            <a:solidFill>
              <a:srgbClr val="BBE0E3"/>
            </a:solidFill>
            <a:tailEnd type="triangle"/>
          </a:ln>
        </p:spPr>
        <p:txBody>
          <a:bodyPr lIns="0" tIns="0" rIns="0" bIns="0"/>
          <a:lstStyle/>
          <a:p>
            <a:pPr algn="l" defTabSz="457200">
              <a:defRPr sz="1600" i="0">
                <a:solidFill>
                  <a:srgbClr val="000000"/>
                </a:solidFill>
              </a:defRPr>
            </a:pPr>
            <a:endParaRPr/>
          </a:p>
        </p:txBody>
      </p:sp>
      <p:sp>
        <p:nvSpPr>
          <p:cNvPr id="849" name="Shape 849"/>
          <p:cNvSpPr/>
          <p:nvPr/>
        </p:nvSpPr>
        <p:spPr>
          <a:xfrm>
            <a:off x="5310293" y="6285653"/>
            <a:ext cx="1192107" cy="1192108"/>
          </a:xfrm>
          <a:prstGeom prst="line">
            <a:avLst/>
          </a:prstGeom>
          <a:ln w="50800">
            <a:solidFill>
              <a:srgbClr val="BBE0E3"/>
            </a:solidFill>
            <a:tailEnd type="triangle"/>
          </a:ln>
        </p:spPr>
        <p:txBody>
          <a:bodyPr lIns="0" tIns="0" rIns="0" bIns="0"/>
          <a:lstStyle/>
          <a:p>
            <a:pPr algn="l" defTabSz="457200">
              <a:defRPr sz="1600" i="0">
                <a:solidFill>
                  <a:srgbClr val="000000"/>
                </a:solidFill>
              </a:defRPr>
            </a:pPr>
            <a:endParaRPr/>
          </a:p>
        </p:txBody>
      </p:sp>
      <p:sp>
        <p:nvSpPr>
          <p:cNvPr id="850" name="Shape 850"/>
          <p:cNvSpPr/>
          <p:nvPr/>
        </p:nvSpPr>
        <p:spPr>
          <a:xfrm flipV="1">
            <a:off x="8561493" y="6502399"/>
            <a:ext cx="1408854" cy="1625602"/>
          </a:xfrm>
          <a:prstGeom prst="line">
            <a:avLst/>
          </a:prstGeom>
          <a:ln w="50800">
            <a:solidFill>
              <a:srgbClr val="BBE0E3"/>
            </a:solidFill>
            <a:tailEnd type="triangle"/>
          </a:ln>
        </p:spPr>
        <p:txBody>
          <a:bodyPr lIns="0" tIns="0" rIns="0" bIns="0"/>
          <a:lstStyle/>
          <a:p>
            <a:pPr algn="l" defTabSz="457200">
              <a:defRPr sz="1600" i="0">
                <a:solidFill>
                  <a:srgbClr val="000000"/>
                </a:solidFill>
              </a:defRPr>
            </a:pPr>
            <a:endParaRPr/>
          </a:p>
        </p:txBody>
      </p:sp>
      <p:sp>
        <p:nvSpPr>
          <p:cNvPr id="851" name="Shape 851"/>
          <p:cNvSpPr/>
          <p:nvPr/>
        </p:nvSpPr>
        <p:spPr>
          <a:xfrm flipH="1" flipV="1">
            <a:off x="9428479" y="3793066"/>
            <a:ext cx="216748" cy="1408854"/>
          </a:xfrm>
          <a:prstGeom prst="line">
            <a:avLst/>
          </a:prstGeom>
          <a:ln w="50800">
            <a:solidFill>
              <a:srgbClr val="BBE0E3"/>
            </a:solidFill>
            <a:tailEnd type="triangle"/>
          </a:ln>
        </p:spPr>
        <p:txBody>
          <a:bodyPr lIns="0" tIns="0" rIns="0" bIns="0"/>
          <a:lstStyle/>
          <a:p>
            <a:pPr algn="l" defTabSz="457200">
              <a:defRPr sz="1600" i="0">
                <a:solidFill>
                  <a:srgbClr val="000000"/>
                </a:solidFill>
              </a:defRPr>
            </a:pPr>
            <a:endParaRPr/>
          </a:p>
        </p:txBody>
      </p:sp>
      <p:sp>
        <p:nvSpPr>
          <p:cNvPr id="852" name="Shape 852"/>
          <p:cNvSpPr/>
          <p:nvPr/>
        </p:nvSpPr>
        <p:spPr>
          <a:xfrm>
            <a:off x="6068906" y="4551679"/>
            <a:ext cx="975361" cy="975361"/>
          </a:xfrm>
          <a:prstGeom prst="line">
            <a:avLst/>
          </a:prstGeom>
          <a:ln w="50800">
            <a:solidFill>
              <a:srgbClr val="BBE0E3"/>
            </a:solidFill>
            <a:tailEnd type="triangle"/>
          </a:ln>
        </p:spPr>
        <p:txBody>
          <a:bodyPr lIns="0" tIns="0" rIns="0" bIns="0"/>
          <a:lstStyle/>
          <a:p>
            <a:pPr algn="l" defTabSz="457200">
              <a:defRPr sz="1600" i="0">
                <a:solidFill>
                  <a:srgbClr val="000000"/>
                </a:solidFill>
              </a:defRPr>
            </a:pPr>
            <a:endParaRPr/>
          </a:p>
        </p:txBody>
      </p:sp>
      <p:sp>
        <p:nvSpPr>
          <p:cNvPr id="853" name="Shape 853"/>
          <p:cNvSpPr/>
          <p:nvPr/>
        </p:nvSpPr>
        <p:spPr>
          <a:xfrm flipV="1">
            <a:off x="3251200" y="3684693"/>
            <a:ext cx="1300481" cy="1083734"/>
          </a:xfrm>
          <a:prstGeom prst="line">
            <a:avLst/>
          </a:prstGeom>
          <a:ln w="50800">
            <a:solidFill>
              <a:srgbClr val="BBE0E3"/>
            </a:solidFill>
            <a:tailEnd type="triangle"/>
          </a:ln>
        </p:spPr>
        <p:txBody>
          <a:bodyPr lIns="0" tIns="0" rIns="0" bIns="0"/>
          <a:lstStyle/>
          <a:p>
            <a:pPr algn="l" defTabSz="457200">
              <a:defRPr sz="1600" i="0">
                <a:solidFill>
                  <a:srgbClr val="000000"/>
                </a:solidFill>
              </a:defRPr>
            </a:pPr>
            <a:endParaRPr/>
          </a:p>
        </p:txBody>
      </p:sp>
      <p:sp>
        <p:nvSpPr>
          <p:cNvPr id="854" name="Shape 854"/>
          <p:cNvSpPr/>
          <p:nvPr/>
        </p:nvSpPr>
        <p:spPr>
          <a:xfrm flipV="1">
            <a:off x="2600959" y="4118186"/>
            <a:ext cx="1" cy="1625601"/>
          </a:xfrm>
          <a:prstGeom prst="line">
            <a:avLst/>
          </a:prstGeom>
          <a:ln w="50800">
            <a:solidFill>
              <a:srgbClr val="BBE0E3"/>
            </a:solidFill>
            <a:tailEnd type="triangle"/>
          </a:ln>
        </p:spPr>
        <p:txBody>
          <a:bodyPr lIns="0" tIns="0" rIns="0" bIns="0"/>
          <a:lstStyle/>
          <a:p>
            <a:pPr algn="l" defTabSz="457200">
              <a:defRPr sz="1600" i="0">
                <a:solidFill>
                  <a:srgbClr val="000000"/>
                </a:solidFil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Shape 859"/>
          <p:cNvSpPr>
            <a:spLocks noGrp="1"/>
          </p:cNvSpPr>
          <p:nvPr>
            <p:ph type="title"/>
          </p:nvPr>
        </p:nvSpPr>
        <p:spPr>
          <a:prstGeom prst="rect">
            <a:avLst/>
          </a:prstGeom>
        </p:spPr>
        <p:txBody>
          <a:bodyPr/>
          <a:lstStyle/>
          <a:p>
            <a:r>
              <a:t>Moving Densities</a:t>
            </a:r>
          </a:p>
        </p:txBody>
      </p:sp>
      <p:sp>
        <p:nvSpPr>
          <p:cNvPr id="858" name="Shape 858"/>
          <p:cNvSpPr>
            <a:spLocks noGrp="1"/>
          </p:cNvSpPr>
          <p:nvPr>
            <p:ph sz="quarter" idx="10"/>
          </p:nvPr>
        </p:nvSpPr>
        <p:spPr>
          <a:prstGeom prst="rect">
            <a:avLst/>
          </a:prstGeom>
        </p:spPr>
        <p:txBody>
          <a:bodyPr/>
          <a:lstStyle/>
          <a:p>
            <a:r>
              <a:t>Key idea: combine particles and grids</a:t>
            </a:r>
          </a:p>
        </p:txBody>
      </p:sp>
      <p:grpSp>
        <p:nvGrpSpPr>
          <p:cNvPr id="910" name="Group 910"/>
          <p:cNvGrpSpPr/>
          <p:nvPr/>
        </p:nvGrpSpPr>
        <p:grpSpPr>
          <a:xfrm>
            <a:off x="3955626" y="3738879"/>
            <a:ext cx="4876801" cy="4876802"/>
            <a:chOff x="0" y="0"/>
            <a:chExt cx="4876800" cy="4876800"/>
          </a:xfrm>
        </p:grpSpPr>
        <p:sp>
          <p:nvSpPr>
            <p:cNvPr id="860" name="Shape 860"/>
            <p:cNvSpPr/>
            <p:nvPr/>
          </p:nvSpPr>
          <p:spPr>
            <a:xfrm>
              <a:off x="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61" name="Shape 861"/>
            <p:cNvSpPr/>
            <p:nvPr/>
          </p:nvSpPr>
          <p:spPr>
            <a:xfrm>
              <a:off x="43349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62" name="Shape 862"/>
            <p:cNvSpPr/>
            <p:nvPr/>
          </p:nvSpPr>
          <p:spPr>
            <a:xfrm>
              <a:off x="97536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63" name="Shape 863"/>
            <p:cNvSpPr/>
            <p:nvPr/>
          </p:nvSpPr>
          <p:spPr>
            <a:xfrm>
              <a:off x="140885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64" name="Shape 864"/>
            <p:cNvSpPr/>
            <p:nvPr/>
          </p:nvSpPr>
          <p:spPr>
            <a:xfrm>
              <a:off x="195072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65" name="Shape 865"/>
            <p:cNvSpPr/>
            <p:nvPr/>
          </p:nvSpPr>
          <p:spPr>
            <a:xfrm>
              <a:off x="238421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66" name="Shape 866"/>
            <p:cNvSpPr/>
            <p:nvPr/>
          </p:nvSpPr>
          <p:spPr>
            <a:xfrm>
              <a:off x="292608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67" name="Shape 867"/>
            <p:cNvSpPr/>
            <p:nvPr/>
          </p:nvSpPr>
          <p:spPr>
            <a:xfrm>
              <a:off x="335957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68" name="Shape 868"/>
            <p:cNvSpPr/>
            <p:nvPr/>
          </p:nvSpPr>
          <p:spPr>
            <a:xfrm>
              <a:off x="390144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69" name="Shape 869"/>
            <p:cNvSpPr/>
            <p:nvPr/>
          </p:nvSpPr>
          <p:spPr>
            <a:xfrm>
              <a:off x="433493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0" name="Shape 870"/>
            <p:cNvSpPr/>
            <p:nvPr/>
          </p:nvSpPr>
          <p:spPr>
            <a:xfrm>
              <a:off x="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1" name="Shape 871"/>
            <p:cNvSpPr/>
            <p:nvPr/>
          </p:nvSpPr>
          <p:spPr>
            <a:xfrm>
              <a:off x="43349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2" name="Shape 872"/>
            <p:cNvSpPr/>
            <p:nvPr/>
          </p:nvSpPr>
          <p:spPr>
            <a:xfrm>
              <a:off x="97536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3" name="Shape 873"/>
            <p:cNvSpPr/>
            <p:nvPr/>
          </p:nvSpPr>
          <p:spPr>
            <a:xfrm>
              <a:off x="140885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4" name="Shape 874"/>
            <p:cNvSpPr/>
            <p:nvPr/>
          </p:nvSpPr>
          <p:spPr>
            <a:xfrm>
              <a:off x="195072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5" name="Shape 875"/>
            <p:cNvSpPr/>
            <p:nvPr/>
          </p:nvSpPr>
          <p:spPr>
            <a:xfrm>
              <a:off x="238421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6" name="Shape 876"/>
            <p:cNvSpPr/>
            <p:nvPr/>
          </p:nvSpPr>
          <p:spPr>
            <a:xfrm>
              <a:off x="292608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7" name="Shape 877"/>
            <p:cNvSpPr/>
            <p:nvPr/>
          </p:nvSpPr>
          <p:spPr>
            <a:xfrm>
              <a:off x="335957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8" name="Shape 878"/>
            <p:cNvSpPr/>
            <p:nvPr/>
          </p:nvSpPr>
          <p:spPr>
            <a:xfrm>
              <a:off x="390144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79" name="Shape 879"/>
            <p:cNvSpPr/>
            <p:nvPr/>
          </p:nvSpPr>
          <p:spPr>
            <a:xfrm>
              <a:off x="433493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0" name="Shape 880"/>
            <p:cNvSpPr/>
            <p:nvPr/>
          </p:nvSpPr>
          <p:spPr>
            <a:xfrm>
              <a:off x="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1" name="Shape 881"/>
            <p:cNvSpPr/>
            <p:nvPr/>
          </p:nvSpPr>
          <p:spPr>
            <a:xfrm>
              <a:off x="43349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2" name="Shape 882"/>
            <p:cNvSpPr/>
            <p:nvPr/>
          </p:nvSpPr>
          <p:spPr>
            <a:xfrm>
              <a:off x="97536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3" name="Shape 883"/>
            <p:cNvSpPr/>
            <p:nvPr/>
          </p:nvSpPr>
          <p:spPr>
            <a:xfrm>
              <a:off x="140885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4" name="Shape 884"/>
            <p:cNvSpPr/>
            <p:nvPr/>
          </p:nvSpPr>
          <p:spPr>
            <a:xfrm>
              <a:off x="195072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5" name="Shape 885"/>
            <p:cNvSpPr/>
            <p:nvPr/>
          </p:nvSpPr>
          <p:spPr>
            <a:xfrm>
              <a:off x="238421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6" name="Shape 886"/>
            <p:cNvSpPr/>
            <p:nvPr/>
          </p:nvSpPr>
          <p:spPr>
            <a:xfrm>
              <a:off x="292608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7" name="Shape 887"/>
            <p:cNvSpPr/>
            <p:nvPr/>
          </p:nvSpPr>
          <p:spPr>
            <a:xfrm>
              <a:off x="335957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8" name="Shape 888"/>
            <p:cNvSpPr/>
            <p:nvPr/>
          </p:nvSpPr>
          <p:spPr>
            <a:xfrm>
              <a:off x="390144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89" name="Shape 889"/>
            <p:cNvSpPr/>
            <p:nvPr/>
          </p:nvSpPr>
          <p:spPr>
            <a:xfrm>
              <a:off x="433493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0" name="Shape 890"/>
            <p:cNvSpPr/>
            <p:nvPr/>
          </p:nvSpPr>
          <p:spPr>
            <a:xfrm>
              <a:off x="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1" name="Shape 891"/>
            <p:cNvSpPr/>
            <p:nvPr/>
          </p:nvSpPr>
          <p:spPr>
            <a:xfrm>
              <a:off x="43349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2" name="Shape 892"/>
            <p:cNvSpPr/>
            <p:nvPr/>
          </p:nvSpPr>
          <p:spPr>
            <a:xfrm>
              <a:off x="97536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3" name="Shape 893"/>
            <p:cNvSpPr/>
            <p:nvPr/>
          </p:nvSpPr>
          <p:spPr>
            <a:xfrm>
              <a:off x="140885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4" name="Shape 894"/>
            <p:cNvSpPr/>
            <p:nvPr/>
          </p:nvSpPr>
          <p:spPr>
            <a:xfrm>
              <a:off x="195072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5" name="Shape 895"/>
            <p:cNvSpPr/>
            <p:nvPr/>
          </p:nvSpPr>
          <p:spPr>
            <a:xfrm>
              <a:off x="238421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6" name="Shape 896"/>
            <p:cNvSpPr/>
            <p:nvPr/>
          </p:nvSpPr>
          <p:spPr>
            <a:xfrm>
              <a:off x="292608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7" name="Shape 897"/>
            <p:cNvSpPr/>
            <p:nvPr/>
          </p:nvSpPr>
          <p:spPr>
            <a:xfrm>
              <a:off x="335957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8" name="Shape 898"/>
            <p:cNvSpPr/>
            <p:nvPr/>
          </p:nvSpPr>
          <p:spPr>
            <a:xfrm>
              <a:off x="390144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899" name="Shape 899"/>
            <p:cNvSpPr/>
            <p:nvPr/>
          </p:nvSpPr>
          <p:spPr>
            <a:xfrm>
              <a:off x="433493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0" name="Shape 900"/>
            <p:cNvSpPr/>
            <p:nvPr/>
          </p:nvSpPr>
          <p:spPr>
            <a:xfrm>
              <a:off x="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1" name="Shape 901"/>
            <p:cNvSpPr/>
            <p:nvPr/>
          </p:nvSpPr>
          <p:spPr>
            <a:xfrm>
              <a:off x="43349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2" name="Shape 902"/>
            <p:cNvSpPr/>
            <p:nvPr/>
          </p:nvSpPr>
          <p:spPr>
            <a:xfrm>
              <a:off x="97536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3" name="Shape 903"/>
            <p:cNvSpPr/>
            <p:nvPr/>
          </p:nvSpPr>
          <p:spPr>
            <a:xfrm>
              <a:off x="140885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4" name="Shape 904"/>
            <p:cNvSpPr/>
            <p:nvPr/>
          </p:nvSpPr>
          <p:spPr>
            <a:xfrm>
              <a:off x="195072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5" name="Shape 905"/>
            <p:cNvSpPr/>
            <p:nvPr/>
          </p:nvSpPr>
          <p:spPr>
            <a:xfrm>
              <a:off x="238421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6" name="Shape 906"/>
            <p:cNvSpPr/>
            <p:nvPr/>
          </p:nvSpPr>
          <p:spPr>
            <a:xfrm>
              <a:off x="292608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7" name="Shape 907"/>
            <p:cNvSpPr/>
            <p:nvPr/>
          </p:nvSpPr>
          <p:spPr>
            <a:xfrm>
              <a:off x="335957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8" name="Shape 908"/>
            <p:cNvSpPr/>
            <p:nvPr/>
          </p:nvSpPr>
          <p:spPr>
            <a:xfrm>
              <a:off x="390144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09" name="Shape 909"/>
            <p:cNvSpPr/>
            <p:nvPr/>
          </p:nvSpPr>
          <p:spPr>
            <a:xfrm>
              <a:off x="433493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sp>
        <p:nvSpPr>
          <p:cNvPr id="911" name="Shape 911"/>
          <p:cNvSpPr/>
          <p:nvPr/>
        </p:nvSpPr>
        <p:spPr>
          <a:xfrm flipV="1">
            <a:off x="4443306" y="3901439"/>
            <a:ext cx="216748" cy="325122"/>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12" name="Shape 912"/>
          <p:cNvSpPr/>
          <p:nvPr/>
        </p:nvSpPr>
        <p:spPr>
          <a:xfrm flipV="1">
            <a:off x="4443306" y="4226560"/>
            <a:ext cx="541868"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13" name="Shape 913"/>
          <p:cNvSpPr/>
          <p:nvPr/>
        </p:nvSpPr>
        <p:spPr>
          <a:xfrm flipH="1" flipV="1">
            <a:off x="4226560" y="5527039"/>
            <a:ext cx="216747" cy="65024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14" name="Shape 914"/>
          <p:cNvSpPr/>
          <p:nvPr/>
        </p:nvSpPr>
        <p:spPr>
          <a:xfrm flipV="1">
            <a:off x="8344746" y="4226560"/>
            <a:ext cx="1517228"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15" name="Shape 915"/>
          <p:cNvSpPr/>
          <p:nvPr/>
        </p:nvSpPr>
        <p:spPr>
          <a:xfrm flipV="1">
            <a:off x="8344746" y="3901439"/>
            <a:ext cx="650241" cy="325122"/>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16" name="Shape 916"/>
          <p:cNvSpPr/>
          <p:nvPr/>
        </p:nvSpPr>
        <p:spPr>
          <a:xfrm flipV="1">
            <a:off x="7369386" y="3359573"/>
            <a:ext cx="650241" cy="866987"/>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17" name="Shape 917"/>
          <p:cNvSpPr/>
          <p:nvPr/>
        </p:nvSpPr>
        <p:spPr>
          <a:xfrm flipV="1">
            <a:off x="6394026" y="3684693"/>
            <a:ext cx="10837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18" name="Shape 918"/>
          <p:cNvSpPr/>
          <p:nvPr/>
        </p:nvSpPr>
        <p:spPr>
          <a:xfrm flipV="1">
            <a:off x="6394026" y="5418666"/>
            <a:ext cx="2167468"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19" name="Shape 919"/>
          <p:cNvSpPr/>
          <p:nvPr/>
        </p:nvSpPr>
        <p:spPr>
          <a:xfrm flipV="1">
            <a:off x="7369386" y="6935893"/>
            <a:ext cx="975361"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0" name="Shape 920"/>
          <p:cNvSpPr/>
          <p:nvPr/>
        </p:nvSpPr>
        <p:spPr>
          <a:xfrm flipV="1">
            <a:off x="8344747" y="6935893"/>
            <a:ext cx="1408854"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1" name="Shape 921"/>
          <p:cNvSpPr/>
          <p:nvPr/>
        </p:nvSpPr>
        <p:spPr>
          <a:xfrm>
            <a:off x="8344746" y="8128000"/>
            <a:ext cx="1300481" cy="0"/>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2" name="Shape 922"/>
          <p:cNvSpPr/>
          <p:nvPr/>
        </p:nvSpPr>
        <p:spPr>
          <a:xfrm flipV="1">
            <a:off x="7369386" y="8019626"/>
            <a:ext cx="758615" cy="10837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3" name="Shape 923"/>
          <p:cNvSpPr/>
          <p:nvPr/>
        </p:nvSpPr>
        <p:spPr>
          <a:xfrm>
            <a:off x="6394026" y="8127999"/>
            <a:ext cx="108373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4" name="Shape 924"/>
          <p:cNvSpPr/>
          <p:nvPr/>
        </p:nvSpPr>
        <p:spPr>
          <a:xfrm>
            <a:off x="5418666" y="8128000"/>
            <a:ext cx="32512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5" name="Shape 925"/>
          <p:cNvSpPr/>
          <p:nvPr/>
        </p:nvSpPr>
        <p:spPr>
          <a:xfrm>
            <a:off x="4443306" y="8128000"/>
            <a:ext cx="65024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6" name="Shape 926"/>
          <p:cNvSpPr/>
          <p:nvPr/>
        </p:nvSpPr>
        <p:spPr>
          <a:xfrm>
            <a:off x="5418666" y="7152639"/>
            <a:ext cx="130048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7" name="Shape 927"/>
          <p:cNvSpPr/>
          <p:nvPr/>
        </p:nvSpPr>
        <p:spPr>
          <a:xfrm flipV="1">
            <a:off x="6394026" y="4443306"/>
            <a:ext cx="65024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8" name="Shape 928"/>
          <p:cNvSpPr/>
          <p:nvPr/>
        </p:nvSpPr>
        <p:spPr>
          <a:xfrm flipV="1">
            <a:off x="7369387" y="4660053"/>
            <a:ext cx="866987" cy="541867"/>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29" name="Shape 929"/>
          <p:cNvSpPr/>
          <p:nvPr/>
        </p:nvSpPr>
        <p:spPr>
          <a:xfrm flipV="1">
            <a:off x="5418666" y="4334933"/>
            <a:ext cx="541868" cy="86698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30" name="Shape 930"/>
          <p:cNvSpPr/>
          <p:nvPr/>
        </p:nvSpPr>
        <p:spPr>
          <a:xfrm flipV="1">
            <a:off x="5418666" y="3793066"/>
            <a:ext cx="108374" cy="43349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31" name="Shape 931"/>
          <p:cNvSpPr/>
          <p:nvPr/>
        </p:nvSpPr>
        <p:spPr>
          <a:xfrm>
            <a:off x="6394026" y="7152639"/>
            <a:ext cx="1300481"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32" name="Shape 932"/>
          <p:cNvSpPr/>
          <p:nvPr/>
        </p:nvSpPr>
        <p:spPr>
          <a:xfrm flipV="1">
            <a:off x="7369387" y="5852160"/>
            <a:ext cx="1950721" cy="32512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33" name="Shape 933"/>
          <p:cNvSpPr/>
          <p:nvPr/>
        </p:nvSpPr>
        <p:spPr>
          <a:xfrm>
            <a:off x="8344746" y="6177279"/>
            <a:ext cx="1192108" cy="10837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34" name="Shape 934"/>
          <p:cNvSpPr/>
          <p:nvPr/>
        </p:nvSpPr>
        <p:spPr>
          <a:xfrm flipV="1">
            <a:off x="4443306" y="6719147"/>
            <a:ext cx="1192108" cy="43349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35" name="Shape 935"/>
          <p:cNvSpPr/>
          <p:nvPr/>
        </p:nvSpPr>
        <p:spPr>
          <a:xfrm flipV="1">
            <a:off x="5418666" y="5418666"/>
            <a:ext cx="97536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36" name="Shape 936"/>
          <p:cNvSpPr/>
          <p:nvPr/>
        </p:nvSpPr>
        <p:spPr>
          <a:xfrm>
            <a:off x="4226559" y="5201920"/>
            <a:ext cx="1192108" cy="130048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536" y="20475"/>
                  <a:pt x="11659" y="18563"/>
                  <a:pt x="15259" y="14963"/>
                </a:cubicBezTo>
                <a:cubicBezTo>
                  <a:pt x="18859" y="11363"/>
                  <a:pt x="20291" y="3112"/>
                  <a:pt x="21600" y="0"/>
                </a:cubicBezTo>
              </a:path>
            </a:pathLst>
          </a:custGeom>
          <a:ln w="101600">
            <a:solidFill>
              <a:srgbClr val="000000"/>
            </a:solidFill>
            <a:tail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937" name="Shape 937"/>
          <p:cNvSpPr/>
          <p:nvPr/>
        </p:nvSpPr>
        <p:spPr>
          <a:xfrm>
            <a:off x="4660053" y="6177279"/>
            <a:ext cx="1733974" cy="13004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337" y="150"/>
                  <a:pt x="15075" y="300"/>
                  <a:pt x="12150" y="1800"/>
                </a:cubicBezTo>
                <a:cubicBezTo>
                  <a:pt x="9225" y="3300"/>
                  <a:pt x="6075" y="5700"/>
                  <a:pt x="4050" y="9000"/>
                </a:cubicBezTo>
                <a:cubicBezTo>
                  <a:pt x="2025" y="12300"/>
                  <a:pt x="675" y="19500"/>
                  <a:pt x="0" y="21600"/>
                </a:cubicBezTo>
              </a:path>
            </a:pathLst>
          </a:custGeom>
          <a:ln w="101600">
            <a:solidFill>
              <a:srgbClr val="000000"/>
            </a:solidFill>
            <a:head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938" name="Shape 938"/>
          <p:cNvSpPr/>
          <p:nvPr/>
        </p:nvSpPr>
        <p:spPr>
          <a:xfrm>
            <a:off x="4768426" y="6999376"/>
            <a:ext cx="1625601" cy="1020251"/>
          </a:xfrm>
          <a:custGeom>
            <a:avLst/>
            <a:gdLst/>
            <a:ahLst/>
            <a:cxnLst>
              <a:cxn ang="0">
                <a:pos x="wd2" y="hd2"/>
              </a:cxn>
              <a:cxn ang="5400000">
                <a:pos x="wd2" y="hd2"/>
              </a:cxn>
              <a:cxn ang="10800000">
                <a:pos x="wd2" y="hd2"/>
              </a:cxn>
              <a:cxn ang="16200000">
                <a:pos x="wd2" y="hd2"/>
              </a:cxn>
            </a:cxnLst>
            <a:rect l="0" t="0" r="r" b="b"/>
            <a:pathLst>
              <a:path w="21600" h="20335" extrusionOk="0">
                <a:moveTo>
                  <a:pt x="21600" y="3055"/>
                </a:moveTo>
                <a:cubicBezTo>
                  <a:pt x="18240" y="895"/>
                  <a:pt x="14880" y="-1265"/>
                  <a:pt x="12960" y="895"/>
                </a:cubicBezTo>
                <a:cubicBezTo>
                  <a:pt x="11040" y="3055"/>
                  <a:pt x="12240" y="12775"/>
                  <a:pt x="10080" y="16015"/>
                </a:cubicBezTo>
                <a:cubicBezTo>
                  <a:pt x="7920" y="19255"/>
                  <a:pt x="3960" y="19795"/>
                  <a:pt x="0" y="20335"/>
                </a:cubicBezTo>
              </a:path>
            </a:pathLst>
          </a:custGeom>
          <a:ln w="101600">
            <a:solidFill>
              <a:srgbClr val="000000"/>
            </a:solidFill>
            <a:head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939" name="Shape 939"/>
          <p:cNvSpPr/>
          <p:nvPr/>
        </p:nvSpPr>
        <p:spPr>
          <a:xfrm>
            <a:off x="4660053" y="7965440"/>
            <a:ext cx="108374" cy="108374"/>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940" name="Shape 940"/>
          <p:cNvSpPr/>
          <p:nvPr/>
        </p:nvSpPr>
        <p:spPr>
          <a:xfrm>
            <a:off x="4632959" y="7450666"/>
            <a:ext cx="108375" cy="108375"/>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941" name="Shape 941"/>
          <p:cNvSpPr/>
          <p:nvPr/>
        </p:nvSpPr>
        <p:spPr>
          <a:xfrm>
            <a:off x="4226559" y="6394026"/>
            <a:ext cx="108375" cy="108375"/>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Shape 946"/>
          <p:cNvSpPr>
            <a:spLocks noGrp="1"/>
          </p:cNvSpPr>
          <p:nvPr>
            <p:ph type="title"/>
          </p:nvPr>
        </p:nvSpPr>
        <p:spPr>
          <a:prstGeom prst="rect">
            <a:avLst/>
          </a:prstGeom>
        </p:spPr>
        <p:txBody>
          <a:bodyPr/>
          <a:lstStyle/>
          <a:p>
            <a:r>
              <a:t>Moving Densities</a:t>
            </a:r>
          </a:p>
        </p:txBody>
      </p:sp>
      <p:sp>
        <p:nvSpPr>
          <p:cNvPr id="945" name="Shape 945"/>
          <p:cNvSpPr>
            <a:spLocks noGrp="1"/>
          </p:cNvSpPr>
          <p:nvPr>
            <p:ph sz="quarter" idx="10"/>
          </p:nvPr>
        </p:nvSpPr>
        <p:spPr>
          <a:prstGeom prst="rect">
            <a:avLst/>
          </a:prstGeom>
        </p:spPr>
        <p:txBody>
          <a:bodyPr/>
          <a:lstStyle/>
          <a:p>
            <a:r>
              <a:t>Track particle backward in time</a:t>
            </a:r>
          </a:p>
        </p:txBody>
      </p:sp>
      <p:grpSp>
        <p:nvGrpSpPr>
          <p:cNvPr id="997" name="Group 997"/>
          <p:cNvGrpSpPr/>
          <p:nvPr/>
        </p:nvGrpSpPr>
        <p:grpSpPr>
          <a:xfrm>
            <a:off x="3955626" y="3738879"/>
            <a:ext cx="4876801" cy="4876802"/>
            <a:chOff x="0" y="0"/>
            <a:chExt cx="4876800" cy="4876800"/>
          </a:xfrm>
        </p:grpSpPr>
        <p:sp>
          <p:nvSpPr>
            <p:cNvPr id="947" name="Shape 947"/>
            <p:cNvSpPr/>
            <p:nvPr/>
          </p:nvSpPr>
          <p:spPr>
            <a:xfrm>
              <a:off x="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48" name="Shape 948"/>
            <p:cNvSpPr/>
            <p:nvPr/>
          </p:nvSpPr>
          <p:spPr>
            <a:xfrm>
              <a:off x="43349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49" name="Shape 949"/>
            <p:cNvSpPr/>
            <p:nvPr/>
          </p:nvSpPr>
          <p:spPr>
            <a:xfrm>
              <a:off x="97536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0" name="Shape 950"/>
            <p:cNvSpPr/>
            <p:nvPr/>
          </p:nvSpPr>
          <p:spPr>
            <a:xfrm>
              <a:off x="140885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1" name="Shape 951"/>
            <p:cNvSpPr/>
            <p:nvPr/>
          </p:nvSpPr>
          <p:spPr>
            <a:xfrm>
              <a:off x="195072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2" name="Shape 952"/>
            <p:cNvSpPr/>
            <p:nvPr/>
          </p:nvSpPr>
          <p:spPr>
            <a:xfrm>
              <a:off x="238421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3" name="Shape 953"/>
            <p:cNvSpPr/>
            <p:nvPr/>
          </p:nvSpPr>
          <p:spPr>
            <a:xfrm>
              <a:off x="292608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4" name="Shape 954"/>
            <p:cNvSpPr/>
            <p:nvPr/>
          </p:nvSpPr>
          <p:spPr>
            <a:xfrm>
              <a:off x="335957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5" name="Shape 955"/>
            <p:cNvSpPr/>
            <p:nvPr/>
          </p:nvSpPr>
          <p:spPr>
            <a:xfrm>
              <a:off x="390144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6" name="Shape 956"/>
            <p:cNvSpPr/>
            <p:nvPr/>
          </p:nvSpPr>
          <p:spPr>
            <a:xfrm>
              <a:off x="433493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7" name="Shape 957"/>
            <p:cNvSpPr/>
            <p:nvPr/>
          </p:nvSpPr>
          <p:spPr>
            <a:xfrm>
              <a:off x="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8" name="Shape 958"/>
            <p:cNvSpPr/>
            <p:nvPr/>
          </p:nvSpPr>
          <p:spPr>
            <a:xfrm>
              <a:off x="43349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59" name="Shape 959"/>
            <p:cNvSpPr/>
            <p:nvPr/>
          </p:nvSpPr>
          <p:spPr>
            <a:xfrm>
              <a:off x="97536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0" name="Shape 960"/>
            <p:cNvSpPr/>
            <p:nvPr/>
          </p:nvSpPr>
          <p:spPr>
            <a:xfrm>
              <a:off x="140885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1" name="Shape 961"/>
            <p:cNvSpPr/>
            <p:nvPr/>
          </p:nvSpPr>
          <p:spPr>
            <a:xfrm>
              <a:off x="195072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2" name="Shape 962"/>
            <p:cNvSpPr/>
            <p:nvPr/>
          </p:nvSpPr>
          <p:spPr>
            <a:xfrm>
              <a:off x="238421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3" name="Shape 963"/>
            <p:cNvSpPr/>
            <p:nvPr/>
          </p:nvSpPr>
          <p:spPr>
            <a:xfrm>
              <a:off x="292608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4" name="Shape 964"/>
            <p:cNvSpPr/>
            <p:nvPr/>
          </p:nvSpPr>
          <p:spPr>
            <a:xfrm>
              <a:off x="335957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5" name="Shape 965"/>
            <p:cNvSpPr/>
            <p:nvPr/>
          </p:nvSpPr>
          <p:spPr>
            <a:xfrm>
              <a:off x="390144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6" name="Shape 966"/>
            <p:cNvSpPr/>
            <p:nvPr/>
          </p:nvSpPr>
          <p:spPr>
            <a:xfrm>
              <a:off x="433493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7" name="Shape 967"/>
            <p:cNvSpPr/>
            <p:nvPr/>
          </p:nvSpPr>
          <p:spPr>
            <a:xfrm>
              <a:off x="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8" name="Shape 968"/>
            <p:cNvSpPr/>
            <p:nvPr/>
          </p:nvSpPr>
          <p:spPr>
            <a:xfrm>
              <a:off x="43349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69" name="Shape 969"/>
            <p:cNvSpPr/>
            <p:nvPr/>
          </p:nvSpPr>
          <p:spPr>
            <a:xfrm>
              <a:off x="97536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0" name="Shape 970"/>
            <p:cNvSpPr/>
            <p:nvPr/>
          </p:nvSpPr>
          <p:spPr>
            <a:xfrm>
              <a:off x="140885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1" name="Shape 971"/>
            <p:cNvSpPr/>
            <p:nvPr/>
          </p:nvSpPr>
          <p:spPr>
            <a:xfrm>
              <a:off x="195072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2" name="Shape 972"/>
            <p:cNvSpPr/>
            <p:nvPr/>
          </p:nvSpPr>
          <p:spPr>
            <a:xfrm>
              <a:off x="238421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3" name="Shape 973"/>
            <p:cNvSpPr/>
            <p:nvPr/>
          </p:nvSpPr>
          <p:spPr>
            <a:xfrm>
              <a:off x="292608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4" name="Shape 974"/>
            <p:cNvSpPr/>
            <p:nvPr/>
          </p:nvSpPr>
          <p:spPr>
            <a:xfrm>
              <a:off x="335957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5" name="Shape 975"/>
            <p:cNvSpPr/>
            <p:nvPr/>
          </p:nvSpPr>
          <p:spPr>
            <a:xfrm>
              <a:off x="390144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6" name="Shape 976"/>
            <p:cNvSpPr/>
            <p:nvPr/>
          </p:nvSpPr>
          <p:spPr>
            <a:xfrm>
              <a:off x="433493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7" name="Shape 977"/>
            <p:cNvSpPr/>
            <p:nvPr/>
          </p:nvSpPr>
          <p:spPr>
            <a:xfrm>
              <a:off x="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8" name="Shape 978"/>
            <p:cNvSpPr/>
            <p:nvPr/>
          </p:nvSpPr>
          <p:spPr>
            <a:xfrm>
              <a:off x="43349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79" name="Shape 979"/>
            <p:cNvSpPr/>
            <p:nvPr/>
          </p:nvSpPr>
          <p:spPr>
            <a:xfrm>
              <a:off x="97536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0" name="Shape 980"/>
            <p:cNvSpPr/>
            <p:nvPr/>
          </p:nvSpPr>
          <p:spPr>
            <a:xfrm>
              <a:off x="140885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1" name="Shape 981"/>
            <p:cNvSpPr/>
            <p:nvPr/>
          </p:nvSpPr>
          <p:spPr>
            <a:xfrm>
              <a:off x="195072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2" name="Shape 982"/>
            <p:cNvSpPr/>
            <p:nvPr/>
          </p:nvSpPr>
          <p:spPr>
            <a:xfrm>
              <a:off x="238421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3" name="Shape 983"/>
            <p:cNvSpPr/>
            <p:nvPr/>
          </p:nvSpPr>
          <p:spPr>
            <a:xfrm>
              <a:off x="292608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4" name="Shape 984"/>
            <p:cNvSpPr/>
            <p:nvPr/>
          </p:nvSpPr>
          <p:spPr>
            <a:xfrm>
              <a:off x="335957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5" name="Shape 985"/>
            <p:cNvSpPr/>
            <p:nvPr/>
          </p:nvSpPr>
          <p:spPr>
            <a:xfrm>
              <a:off x="390144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6" name="Shape 986"/>
            <p:cNvSpPr/>
            <p:nvPr/>
          </p:nvSpPr>
          <p:spPr>
            <a:xfrm>
              <a:off x="433493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7" name="Shape 987"/>
            <p:cNvSpPr/>
            <p:nvPr/>
          </p:nvSpPr>
          <p:spPr>
            <a:xfrm>
              <a:off x="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8" name="Shape 988"/>
            <p:cNvSpPr/>
            <p:nvPr/>
          </p:nvSpPr>
          <p:spPr>
            <a:xfrm>
              <a:off x="43349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89" name="Shape 989"/>
            <p:cNvSpPr/>
            <p:nvPr/>
          </p:nvSpPr>
          <p:spPr>
            <a:xfrm>
              <a:off x="97536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90" name="Shape 990"/>
            <p:cNvSpPr/>
            <p:nvPr/>
          </p:nvSpPr>
          <p:spPr>
            <a:xfrm>
              <a:off x="140885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91" name="Shape 991"/>
            <p:cNvSpPr/>
            <p:nvPr/>
          </p:nvSpPr>
          <p:spPr>
            <a:xfrm>
              <a:off x="195072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92" name="Shape 992"/>
            <p:cNvSpPr/>
            <p:nvPr/>
          </p:nvSpPr>
          <p:spPr>
            <a:xfrm>
              <a:off x="238421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93" name="Shape 993"/>
            <p:cNvSpPr/>
            <p:nvPr/>
          </p:nvSpPr>
          <p:spPr>
            <a:xfrm>
              <a:off x="292608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94" name="Shape 994"/>
            <p:cNvSpPr/>
            <p:nvPr/>
          </p:nvSpPr>
          <p:spPr>
            <a:xfrm>
              <a:off x="335957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95" name="Shape 995"/>
            <p:cNvSpPr/>
            <p:nvPr/>
          </p:nvSpPr>
          <p:spPr>
            <a:xfrm>
              <a:off x="390144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996" name="Shape 996"/>
            <p:cNvSpPr/>
            <p:nvPr/>
          </p:nvSpPr>
          <p:spPr>
            <a:xfrm>
              <a:off x="433493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sp>
        <p:nvSpPr>
          <p:cNvPr id="998" name="Shape 998"/>
          <p:cNvSpPr/>
          <p:nvPr/>
        </p:nvSpPr>
        <p:spPr>
          <a:xfrm flipV="1">
            <a:off x="4443306" y="3901439"/>
            <a:ext cx="216748" cy="325122"/>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999" name="Shape 999"/>
          <p:cNvSpPr/>
          <p:nvPr/>
        </p:nvSpPr>
        <p:spPr>
          <a:xfrm flipV="1">
            <a:off x="4443306" y="4226560"/>
            <a:ext cx="541868"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0" name="Shape 1000"/>
          <p:cNvSpPr/>
          <p:nvPr/>
        </p:nvSpPr>
        <p:spPr>
          <a:xfrm flipH="1" flipV="1">
            <a:off x="4226560" y="5527039"/>
            <a:ext cx="216747" cy="65024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1" name="Shape 1001"/>
          <p:cNvSpPr/>
          <p:nvPr/>
        </p:nvSpPr>
        <p:spPr>
          <a:xfrm flipV="1">
            <a:off x="8344746" y="4226560"/>
            <a:ext cx="1517228"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2" name="Shape 1002"/>
          <p:cNvSpPr/>
          <p:nvPr/>
        </p:nvSpPr>
        <p:spPr>
          <a:xfrm flipV="1">
            <a:off x="8344746" y="3901439"/>
            <a:ext cx="650241" cy="325122"/>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3" name="Shape 1003"/>
          <p:cNvSpPr/>
          <p:nvPr/>
        </p:nvSpPr>
        <p:spPr>
          <a:xfrm flipV="1">
            <a:off x="6394026" y="3684693"/>
            <a:ext cx="10837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4" name="Shape 1004"/>
          <p:cNvSpPr/>
          <p:nvPr/>
        </p:nvSpPr>
        <p:spPr>
          <a:xfrm flipV="1">
            <a:off x="6394026" y="5418666"/>
            <a:ext cx="2167468"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5" name="Shape 1005"/>
          <p:cNvSpPr/>
          <p:nvPr/>
        </p:nvSpPr>
        <p:spPr>
          <a:xfrm flipV="1">
            <a:off x="7369386" y="6935893"/>
            <a:ext cx="975361"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6" name="Shape 1006"/>
          <p:cNvSpPr/>
          <p:nvPr/>
        </p:nvSpPr>
        <p:spPr>
          <a:xfrm flipV="1">
            <a:off x="8344747" y="6935893"/>
            <a:ext cx="1408854"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7" name="Shape 1007"/>
          <p:cNvSpPr/>
          <p:nvPr/>
        </p:nvSpPr>
        <p:spPr>
          <a:xfrm>
            <a:off x="8344746" y="8128000"/>
            <a:ext cx="1300481" cy="0"/>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8" name="Shape 1008"/>
          <p:cNvSpPr/>
          <p:nvPr/>
        </p:nvSpPr>
        <p:spPr>
          <a:xfrm flipV="1">
            <a:off x="7369386" y="8019626"/>
            <a:ext cx="758615" cy="10837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09" name="Shape 1009"/>
          <p:cNvSpPr/>
          <p:nvPr/>
        </p:nvSpPr>
        <p:spPr>
          <a:xfrm>
            <a:off x="6394026" y="8127999"/>
            <a:ext cx="108373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0" name="Shape 1010"/>
          <p:cNvSpPr/>
          <p:nvPr/>
        </p:nvSpPr>
        <p:spPr>
          <a:xfrm>
            <a:off x="5418666" y="8128000"/>
            <a:ext cx="32512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1" name="Shape 1011"/>
          <p:cNvSpPr/>
          <p:nvPr/>
        </p:nvSpPr>
        <p:spPr>
          <a:xfrm>
            <a:off x="4443306" y="8128000"/>
            <a:ext cx="65024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2" name="Shape 1012"/>
          <p:cNvSpPr/>
          <p:nvPr/>
        </p:nvSpPr>
        <p:spPr>
          <a:xfrm>
            <a:off x="5418666" y="7152639"/>
            <a:ext cx="130048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3" name="Shape 1013"/>
          <p:cNvSpPr/>
          <p:nvPr/>
        </p:nvSpPr>
        <p:spPr>
          <a:xfrm flipV="1">
            <a:off x="6394026" y="4443306"/>
            <a:ext cx="65024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4" name="Shape 1014"/>
          <p:cNvSpPr/>
          <p:nvPr/>
        </p:nvSpPr>
        <p:spPr>
          <a:xfrm flipV="1">
            <a:off x="7369387" y="4660053"/>
            <a:ext cx="866987" cy="541867"/>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5" name="Shape 1015"/>
          <p:cNvSpPr/>
          <p:nvPr/>
        </p:nvSpPr>
        <p:spPr>
          <a:xfrm flipV="1">
            <a:off x="5418666" y="4334933"/>
            <a:ext cx="541868" cy="86698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6" name="Shape 1016"/>
          <p:cNvSpPr/>
          <p:nvPr/>
        </p:nvSpPr>
        <p:spPr>
          <a:xfrm flipV="1">
            <a:off x="5418666" y="3793066"/>
            <a:ext cx="108374" cy="43349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7" name="Shape 1017"/>
          <p:cNvSpPr/>
          <p:nvPr/>
        </p:nvSpPr>
        <p:spPr>
          <a:xfrm>
            <a:off x="6394026" y="7152639"/>
            <a:ext cx="1300481"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8" name="Shape 1018"/>
          <p:cNvSpPr/>
          <p:nvPr/>
        </p:nvSpPr>
        <p:spPr>
          <a:xfrm flipV="1">
            <a:off x="7369387" y="5852160"/>
            <a:ext cx="1950721" cy="32512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19" name="Shape 1019"/>
          <p:cNvSpPr/>
          <p:nvPr/>
        </p:nvSpPr>
        <p:spPr>
          <a:xfrm>
            <a:off x="8344746" y="6177279"/>
            <a:ext cx="1192108" cy="10837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20" name="Shape 1020"/>
          <p:cNvSpPr/>
          <p:nvPr/>
        </p:nvSpPr>
        <p:spPr>
          <a:xfrm flipV="1">
            <a:off x="4443306" y="6719147"/>
            <a:ext cx="1192108" cy="43349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21" name="Shape 1021"/>
          <p:cNvSpPr/>
          <p:nvPr/>
        </p:nvSpPr>
        <p:spPr>
          <a:xfrm flipV="1">
            <a:off x="5418666" y="5418666"/>
            <a:ext cx="97536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22" name="Shape 1022"/>
          <p:cNvSpPr/>
          <p:nvPr/>
        </p:nvSpPr>
        <p:spPr>
          <a:xfrm>
            <a:off x="4714239" y="6177279"/>
            <a:ext cx="1733975" cy="13004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337" y="150"/>
                  <a:pt x="15075" y="300"/>
                  <a:pt x="12150" y="1800"/>
                </a:cubicBezTo>
                <a:cubicBezTo>
                  <a:pt x="9225" y="3300"/>
                  <a:pt x="6075" y="5700"/>
                  <a:pt x="4050" y="9000"/>
                </a:cubicBezTo>
                <a:cubicBezTo>
                  <a:pt x="2025" y="12300"/>
                  <a:pt x="675" y="19500"/>
                  <a:pt x="0" y="21600"/>
                </a:cubicBezTo>
              </a:path>
            </a:pathLst>
          </a:custGeom>
          <a:ln w="101600">
            <a:solidFill>
              <a:srgbClr val="000000"/>
            </a:solidFill>
            <a:tail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23" name="Shape 1023"/>
          <p:cNvSpPr/>
          <p:nvPr/>
        </p:nvSpPr>
        <p:spPr>
          <a:xfrm>
            <a:off x="4632959" y="7477759"/>
            <a:ext cx="108375" cy="108375"/>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24" name="Shape 1024"/>
          <p:cNvSpPr/>
          <p:nvPr/>
        </p:nvSpPr>
        <p:spPr>
          <a:xfrm flipV="1">
            <a:off x="7369386" y="3359573"/>
            <a:ext cx="650241" cy="866987"/>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p:nvPr>
        </p:nvSpPr>
        <p:spPr>
          <a:prstGeom prst="rect">
            <a:avLst/>
          </a:prstGeom>
        </p:spPr>
        <p:txBody>
          <a:bodyPr/>
          <a:lstStyle/>
          <a:p>
            <a:r>
              <a:t>Fluid Mechanics</a:t>
            </a:r>
          </a:p>
        </p:txBody>
      </p:sp>
      <p:sp>
        <p:nvSpPr>
          <p:cNvPr id="106" name="Shape 106"/>
          <p:cNvSpPr>
            <a:spLocks noGrp="1"/>
          </p:cNvSpPr>
          <p:nvPr>
            <p:ph sz="quarter" idx="10"/>
          </p:nvPr>
        </p:nvSpPr>
        <p:spPr>
          <a:prstGeom prst="rect">
            <a:avLst/>
          </a:prstGeom>
        </p:spPr>
        <p:txBody>
          <a:bodyPr/>
          <a:lstStyle/>
          <a:p>
            <a:r>
              <a:t>Natural framework for fluid modeling</a:t>
            </a:r>
          </a:p>
          <a:p>
            <a:pPr marL="704850" lvl="1" indent="-323850">
              <a:buChar char="–"/>
              <a:defRPr sz="3400"/>
            </a:pPr>
            <a:r>
              <a:t>Full Navier-Stockes equations</a:t>
            </a:r>
          </a:p>
          <a:p>
            <a:pPr marL="704850" lvl="1" indent="-323850">
              <a:buChar char="–"/>
              <a:defRPr sz="3400"/>
            </a:pPr>
            <a:endParaRPr/>
          </a:p>
          <a:p>
            <a:r>
              <a:t>Has a long history</a:t>
            </a:r>
          </a:p>
          <a:p>
            <a:pPr marL="704850" lvl="1" indent="-323850">
              <a:buChar char="–"/>
              <a:defRPr sz="3400"/>
            </a:pPr>
            <a:r>
              <a:t>reuse code/algorithms</a:t>
            </a:r>
          </a:p>
          <a:p>
            <a:pPr marL="704850" lvl="1" indent="-323850">
              <a:buChar char="–"/>
              <a:defRPr sz="3400"/>
            </a:pPr>
            <a:endParaRPr/>
          </a:p>
          <a:p>
            <a:r>
              <a:t>Equations are hard to solve</a:t>
            </a:r>
          </a:p>
          <a:p>
            <a:pPr marL="704850" lvl="1" indent="-323850">
              <a:buChar char="–"/>
              <a:defRPr sz="3400"/>
            </a:pPr>
            <a:r>
              <a:t>non-linear</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hape 1028"/>
          <p:cNvSpPr/>
          <p:nvPr/>
        </p:nvSpPr>
        <p:spPr>
          <a:xfrm>
            <a:off x="5906346" y="666495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29" name="Shape 1029"/>
          <p:cNvSpPr/>
          <p:nvPr/>
        </p:nvSpPr>
        <p:spPr>
          <a:xfrm>
            <a:off x="5906346" y="764031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31" name="Shape 1031"/>
          <p:cNvSpPr>
            <a:spLocks noGrp="1"/>
          </p:cNvSpPr>
          <p:nvPr>
            <p:ph type="title"/>
          </p:nvPr>
        </p:nvSpPr>
        <p:spPr>
          <a:prstGeom prst="rect">
            <a:avLst/>
          </a:prstGeom>
        </p:spPr>
        <p:txBody>
          <a:bodyPr/>
          <a:lstStyle/>
          <a:p>
            <a:r>
              <a:t>Moving Densities</a:t>
            </a:r>
          </a:p>
        </p:txBody>
      </p:sp>
      <p:sp>
        <p:nvSpPr>
          <p:cNvPr id="1030" name="Shape 1030"/>
          <p:cNvSpPr>
            <a:spLocks noGrp="1"/>
          </p:cNvSpPr>
          <p:nvPr>
            <p:ph sz="quarter" idx="10"/>
          </p:nvPr>
        </p:nvSpPr>
        <p:spPr>
          <a:prstGeom prst="rect">
            <a:avLst/>
          </a:prstGeom>
        </p:spPr>
        <p:txBody>
          <a:bodyPr/>
          <a:lstStyle/>
          <a:p>
            <a:r>
              <a:t>Determine four neighbors</a:t>
            </a:r>
          </a:p>
        </p:txBody>
      </p:sp>
      <p:sp>
        <p:nvSpPr>
          <p:cNvPr id="1032" name="Shape 1032"/>
          <p:cNvSpPr/>
          <p:nvPr/>
        </p:nvSpPr>
        <p:spPr>
          <a:xfrm>
            <a:off x="3955626" y="373887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33" name="Shape 1033"/>
          <p:cNvSpPr/>
          <p:nvPr/>
        </p:nvSpPr>
        <p:spPr>
          <a:xfrm>
            <a:off x="4389120" y="417237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34" name="Shape 1034"/>
          <p:cNvSpPr/>
          <p:nvPr/>
        </p:nvSpPr>
        <p:spPr>
          <a:xfrm>
            <a:off x="4930986" y="373887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35" name="Shape 1035"/>
          <p:cNvSpPr/>
          <p:nvPr/>
        </p:nvSpPr>
        <p:spPr>
          <a:xfrm>
            <a:off x="5364479" y="417237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36" name="Shape 1036"/>
          <p:cNvSpPr/>
          <p:nvPr/>
        </p:nvSpPr>
        <p:spPr>
          <a:xfrm>
            <a:off x="5906346" y="373887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37" name="Shape 1037"/>
          <p:cNvSpPr/>
          <p:nvPr/>
        </p:nvSpPr>
        <p:spPr>
          <a:xfrm>
            <a:off x="6339840" y="417237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38" name="Shape 1038"/>
          <p:cNvSpPr/>
          <p:nvPr/>
        </p:nvSpPr>
        <p:spPr>
          <a:xfrm>
            <a:off x="6881706" y="373887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39" name="Shape 1039"/>
          <p:cNvSpPr/>
          <p:nvPr/>
        </p:nvSpPr>
        <p:spPr>
          <a:xfrm>
            <a:off x="7315200" y="417237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0" name="Shape 1040"/>
          <p:cNvSpPr/>
          <p:nvPr/>
        </p:nvSpPr>
        <p:spPr>
          <a:xfrm>
            <a:off x="7857066" y="373887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1" name="Shape 1041"/>
          <p:cNvSpPr/>
          <p:nvPr/>
        </p:nvSpPr>
        <p:spPr>
          <a:xfrm>
            <a:off x="8290559" y="417237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2" name="Shape 1042"/>
          <p:cNvSpPr/>
          <p:nvPr/>
        </p:nvSpPr>
        <p:spPr>
          <a:xfrm>
            <a:off x="3955626" y="471424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3" name="Shape 1043"/>
          <p:cNvSpPr/>
          <p:nvPr/>
        </p:nvSpPr>
        <p:spPr>
          <a:xfrm>
            <a:off x="4389120" y="514773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4" name="Shape 1044"/>
          <p:cNvSpPr/>
          <p:nvPr/>
        </p:nvSpPr>
        <p:spPr>
          <a:xfrm>
            <a:off x="4930986" y="471424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5" name="Shape 1045"/>
          <p:cNvSpPr/>
          <p:nvPr/>
        </p:nvSpPr>
        <p:spPr>
          <a:xfrm>
            <a:off x="5364479" y="514773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6" name="Shape 1046"/>
          <p:cNvSpPr/>
          <p:nvPr/>
        </p:nvSpPr>
        <p:spPr>
          <a:xfrm>
            <a:off x="5906346" y="471424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7" name="Shape 1047"/>
          <p:cNvSpPr/>
          <p:nvPr/>
        </p:nvSpPr>
        <p:spPr>
          <a:xfrm>
            <a:off x="6339840" y="514773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8" name="Shape 1048"/>
          <p:cNvSpPr/>
          <p:nvPr/>
        </p:nvSpPr>
        <p:spPr>
          <a:xfrm>
            <a:off x="6881706" y="471424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49" name="Shape 1049"/>
          <p:cNvSpPr/>
          <p:nvPr/>
        </p:nvSpPr>
        <p:spPr>
          <a:xfrm>
            <a:off x="7315200" y="514773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0" name="Shape 1050"/>
          <p:cNvSpPr/>
          <p:nvPr/>
        </p:nvSpPr>
        <p:spPr>
          <a:xfrm>
            <a:off x="7857066" y="471424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1" name="Shape 1051"/>
          <p:cNvSpPr/>
          <p:nvPr/>
        </p:nvSpPr>
        <p:spPr>
          <a:xfrm>
            <a:off x="8290559" y="514773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2" name="Shape 1052"/>
          <p:cNvSpPr/>
          <p:nvPr/>
        </p:nvSpPr>
        <p:spPr>
          <a:xfrm>
            <a:off x="3955626" y="568960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3" name="Shape 1053"/>
          <p:cNvSpPr/>
          <p:nvPr/>
        </p:nvSpPr>
        <p:spPr>
          <a:xfrm>
            <a:off x="4389120" y="612309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4" name="Shape 1054"/>
          <p:cNvSpPr/>
          <p:nvPr/>
        </p:nvSpPr>
        <p:spPr>
          <a:xfrm>
            <a:off x="4930986" y="568960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5" name="Shape 1055"/>
          <p:cNvSpPr/>
          <p:nvPr/>
        </p:nvSpPr>
        <p:spPr>
          <a:xfrm>
            <a:off x="5364479" y="612309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6" name="Shape 1056"/>
          <p:cNvSpPr/>
          <p:nvPr/>
        </p:nvSpPr>
        <p:spPr>
          <a:xfrm>
            <a:off x="5906346" y="568960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7" name="Shape 1057"/>
          <p:cNvSpPr/>
          <p:nvPr/>
        </p:nvSpPr>
        <p:spPr>
          <a:xfrm>
            <a:off x="6339840" y="612309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8" name="Shape 1058"/>
          <p:cNvSpPr/>
          <p:nvPr/>
        </p:nvSpPr>
        <p:spPr>
          <a:xfrm>
            <a:off x="6881706" y="568960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59" name="Shape 1059"/>
          <p:cNvSpPr/>
          <p:nvPr/>
        </p:nvSpPr>
        <p:spPr>
          <a:xfrm>
            <a:off x="7315200" y="612309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0" name="Shape 1060"/>
          <p:cNvSpPr/>
          <p:nvPr/>
        </p:nvSpPr>
        <p:spPr>
          <a:xfrm>
            <a:off x="7857066" y="5689600"/>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1" name="Shape 1061"/>
          <p:cNvSpPr/>
          <p:nvPr/>
        </p:nvSpPr>
        <p:spPr>
          <a:xfrm>
            <a:off x="8290559" y="612309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2" name="Shape 1062"/>
          <p:cNvSpPr/>
          <p:nvPr/>
        </p:nvSpPr>
        <p:spPr>
          <a:xfrm>
            <a:off x="3955626" y="6664959"/>
            <a:ext cx="975361" cy="975361"/>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3" name="Shape 1063"/>
          <p:cNvSpPr/>
          <p:nvPr/>
        </p:nvSpPr>
        <p:spPr>
          <a:xfrm>
            <a:off x="4389120" y="709845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4" name="Shape 1064"/>
          <p:cNvSpPr/>
          <p:nvPr/>
        </p:nvSpPr>
        <p:spPr>
          <a:xfrm>
            <a:off x="4930986" y="6664959"/>
            <a:ext cx="975361" cy="975361"/>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5" name="Shape 1065"/>
          <p:cNvSpPr/>
          <p:nvPr/>
        </p:nvSpPr>
        <p:spPr>
          <a:xfrm>
            <a:off x="5364479" y="709845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6" name="Shape 1066"/>
          <p:cNvSpPr/>
          <p:nvPr/>
        </p:nvSpPr>
        <p:spPr>
          <a:xfrm>
            <a:off x="6339840" y="709845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7" name="Shape 1067"/>
          <p:cNvSpPr/>
          <p:nvPr/>
        </p:nvSpPr>
        <p:spPr>
          <a:xfrm>
            <a:off x="6881706" y="666495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8" name="Shape 1068"/>
          <p:cNvSpPr/>
          <p:nvPr/>
        </p:nvSpPr>
        <p:spPr>
          <a:xfrm>
            <a:off x="7315200" y="709845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69" name="Shape 1069"/>
          <p:cNvSpPr/>
          <p:nvPr/>
        </p:nvSpPr>
        <p:spPr>
          <a:xfrm>
            <a:off x="7857066" y="666495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0" name="Shape 1070"/>
          <p:cNvSpPr/>
          <p:nvPr/>
        </p:nvSpPr>
        <p:spPr>
          <a:xfrm>
            <a:off x="8290559" y="709845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1" name="Shape 1071"/>
          <p:cNvSpPr/>
          <p:nvPr/>
        </p:nvSpPr>
        <p:spPr>
          <a:xfrm>
            <a:off x="3955626" y="7640319"/>
            <a:ext cx="975361" cy="975361"/>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2" name="Shape 1072"/>
          <p:cNvSpPr/>
          <p:nvPr/>
        </p:nvSpPr>
        <p:spPr>
          <a:xfrm>
            <a:off x="4389120" y="807381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3" name="Shape 1073"/>
          <p:cNvSpPr/>
          <p:nvPr/>
        </p:nvSpPr>
        <p:spPr>
          <a:xfrm>
            <a:off x="4930986" y="7640319"/>
            <a:ext cx="975361" cy="975361"/>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4" name="Shape 1074"/>
          <p:cNvSpPr/>
          <p:nvPr/>
        </p:nvSpPr>
        <p:spPr>
          <a:xfrm>
            <a:off x="5364479" y="807381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5" name="Shape 1075"/>
          <p:cNvSpPr/>
          <p:nvPr/>
        </p:nvSpPr>
        <p:spPr>
          <a:xfrm>
            <a:off x="6339840" y="807381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6" name="Shape 1076"/>
          <p:cNvSpPr/>
          <p:nvPr/>
        </p:nvSpPr>
        <p:spPr>
          <a:xfrm>
            <a:off x="6881706" y="764031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7" name="Shape 1077"/>
          <p:cNvSpPr/>
          <p:nvPr/>
        </p:nvSpPr>
        <p:spPr>
          <a:xfrm>
            <a:off x="7315200" y="8073813"/>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8" name="Shape 1078"/>
          <p:cNvSpPr/>
          <p:nvPr/>
        </p:nvSpPr>
        <p:spPr>
          <a:xfrm>
            <a:off x="7857066" y="7640319"/>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79" name="Shape 1079"/>
          <p:cNvSpPr/>
          <p:nvPr/>
        </p:nvSpPr>
        <p:spPr>
          <a:xfrm>
            <a:off x="8290559" y="8073813"/>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080" name="Shape 1080"/>
          <p:cNvSpPr/>
          <p:nvPr/>
        </p:nvSpPr>
        <p:spPr>
          <a:xfrm flipV="1">
            <a:off x="4443306" y="3901439"/>
            <a:ext cx="216748" cy="325122"/>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81" name="Shape 1081"/>
          <p:cNvSpPr/>
          <p:nvPr/>
        </p:nvSpPr>
        <p:spPr>
          <a:xfrm flipV="1">
            <a:off x="4443306" y="4226560"/>
            <a:ext cx="541868"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82" name="Shape 1082"/>
          <p:cNvSpPr/>
          <p:nvPr/>
        </p:nvSpPr>
        <p:spPr>
          <a:xfrm flipH="1" flipV="1">
            <a:off x="4226560" y="5527039"/>
            <a:ext cx="216747" cy="65024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83" name="Shape 1083"/>
          <p:cNvSpPr/>
          <p:nvPr/>
        </p:nvSpPr>
        <p:spPr>
          <a:xfrm flipV="1">
            <a:off x="8344746" y="4226560"/>
            <a:ext cx="1517228"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84" name="Shape 1084"/>
          <p:cNvSpPr/>
          <p:nvPr/>
        </p:nvSpPr>
        <p:spPr>
          <a:xfrm flipV="1">
            <a:off x="8344746" y="3901439"/>
            <a:ext cx="650241" cy="325122"/>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85" name="Shape 1085"/>
          <p:cNvSpPr/>
          <p:nvPr/>
        </p:nvSpPr>
        <p:spPr>
          <a:xfrm flipV="1">
            <a:off x="6394026" y="3684693"/>
            <a:ext cx="10837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86" name="Shape 1086"/>
          <p:cNvSpPr/>
          <p:nvPr/>
        </p:nvSpPr>
        <p:spPr>
          <a:xfrm flipV="1">
            <a:off x="6394026" y="5418666"/>
            <a:ext cx="2167468"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87" name="Shape 1087"/>
          <p:cNvSpPr/>
          <p:nvPr/>
        </p:nvSpPr>
        <p:spPr>
          <a:xfrm flipV="1">
            <a:off x="7369386" y="6935893"/>
            <a:ext cx="975361"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88" name="Shape 1088"/>
          <p:cNvSpPr/>
          <p:nvPr/>
        </p:nvSpPr>
        <p:spPr>
          <a:xfrm flipV="1">
            <a:off x="8344747" y="6935893"/>
            <a:ext cx="1408854"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89" name="Shape 1089"/>
          <p:cNvSpPr/>
          <p:nvPr/>
        </p:nvSpPr>
        <p:spPr>
          <a:xfrm>
            <a:off x="8344746" y="8128000"/>
            <a:ext cx="1300481" cy="0"/>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0" name="Shape 1090"/>
          <p:cNvSpPr/>
          <p:nvPr/>
        </p:nvSpPr>
        <p:spPr>
          <a:xfrm flipV="1">
            <a:off x="7369386" y="8019626"/>
            <a:ext cx="758615" cy="10837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1" name="Shape 1091"/>
          <p:cNvSpPr/>
          <p:nvPr/>
        </p:nvSpPr>
        <p:spPr>
          <a:xfrm>
            <a:off x="6394026" y="8127999"/>
            <a:ext cx="108373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2" name="Shape 1092"/>
          <p:cNvSpPr/>
          <p:nvPr/>
        </p:nvSpPr>
        <p:spPr>
          <a:xfrm>
            <a:off x="5418666" y="8128000"/>
            <a:ext cx="32512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3" name="Shape 1093"/>
          <p:cNvSpPr/>
          <p:nvPr/>
        </p:nvSpPr>
        <p:spPr>
          <a:xfrm>
            <a:off x="4443306" y="8128000"/>
            <a:ext cx="65024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4" name="Shape 1094"/>
          <p:cNvSpPr/>
          <p:nvPr/>
        </p:nvSpPr>
        <p:spPr>
          <a:xfrm>
            <a:off x="5418666" y="7152639"/>
            <a:ext cx="130048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5" name="Shape 1095"/>
          <p:cNvSpPr/>
          <p:nvPr/>
        </p:nvSpPr>
        <p:spPr>
          <a:xfrm flipV="1">
            <a:off x="6394026" y="4443306"/>
            <a:ext cx="65024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6" name="Shape 1096"/>
          <p:cNvSpPr/>
          <p:nvPr/>
        </p:nvSpPr>
        <p:spPr>
          <a:xfrm flipV="1">
            <a:off x="7369387" y="4660053"/>
            <a:ext cx="866987" cy="541867"/>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7" name="Shape 1097"/>
          <p:cNvSpPr/>
          <p:nvPr/>
        </p:nvSpPr>
        <p:spPr>
          <a:xfrm flipV="1">
            <a:off x="5418666" y="4334933"/>
            <a:ext cx="541868" cy="86698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8" name="Shape 1098"/>
          <p:cNvSpPr/>
          <p:nvPr/>
        </p:nvSpPr>
        <p:spPr>
          <a:xfrm flipV="1">
            <a:off x="5418666" y="3793066"/>
            <a:ext cx="108374" cy="43349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099" name="Shape 1099"/>
          <p:cNvSpPr/>
          <p:nvPr/>
        </p:nvSpPr>
        <p:spPr>
          <a:xfrm>
            <a:off x="6394026" y="7152639"/>
            <a:ext cx="1300481"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100" name="Shape 1100"/>
          <p:cNvSpPr/>
          <p:nvPr/>
        </p:nvSpPr>
        <p:spPr>
          <a:xfrm flipV="1">
            <a:off x="7369387" y="5852160"/>
            <a:ext cx="1950721" cy="32512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101" name="Shape 1101"/>
          <p:cNvSpPr/>
          <p:nvPr/>
        </p:nvSpPr>
        <p:spPr>
          <a:xfrm>
            <a:off x="8344746" y="6177279"/>
            <a:ext cx="1192108" cy="10837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102" name="Shape 1102"/>
          <p:cNvSpPr/>
          <p:nvPr/>
        </p:nvSpPr>
        <p:spPr>
          <a:xfrm flipV="1">
            <a:off x="4443306" y="6719147"/>
            <a:ext cx="1192108" cy="43349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103" name="Shape 1103"/>
          <p:cNvSpPr/>
          <p:nvPr/>
        </p:nvSpPr>
        <p:spPr>
          <a:xfrm flipV="1">
            <a:off x="5418666" y="5418666"/>
            <a:ext cx="97536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104" name="Shape 1104"/>
          <p:cNvSpPr/>
          <p:nvPr/>
        </p:nvSpPr>
        <p:spPr>
          <a:xfrm>
            <a:off x="4714239" y="6177279"/>
            <a:ext cx="1733975" cy="13004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337" y="150"/>
                  <a:pt x="15075" y="300"/>
                  <a:pt x="12150" y="1800"/>
                </a:cubicBezTo>
                <a:cubicBezTo>
                  <a:pt x="9225" y="3300"/>
                  <a:pt x="6075" y="5700"/>
                  <a:pt x="4050" y="9000"/>
                </a:cubicBezTo>
                <a:cubicBezTo>
                  <a:pt x="2025" y="12300"/>
                  <a:pt x="675" y="19500"/>
                  <a:pt x="0" y="21600"/>
                </a:cubicBezTo>
              </a:path>
            </a:pathLst>
          </a:custGeom>
          <a:ln w="101600">
            <a:solidFill>
              <a:srgbClr val="000000"/>
            </a:solidFill>
            <a:tail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05" name="Shape 1105"/>
          <p:cNvSpPr/>
          <p:nvPr/>
        </p:nvSpPr>
        <p:spPr>
          <a:xfrm>
            <a:off x="4632959" y="7477759"/>
            <a:ext cx="108375" cy="108375"/>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06" name="Shape 1106"/>
          <p:cNvSpPr/>
          <p:nvPr/>
        </p:nvSpPr>
        <p:spPr>
          <a:xfrm flipV="1">
            <a:off x="7369386" y="3359573"/>
            <a:ext cx="650241" cy="866987"/>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 name="Shape 1111"/>
          <p:cNvSpPr>
            <a:spLocks noGrp="1"/>
          </p:cNvSpPr>
          <p:nvPr>
            <p:ph type="title"/>
          </p:nvPr>
        </p:nvSpPr>
        <p:spPr>
          <a:prstGeom prst="rect">
            <a:avLst/>
          </a:prstGeom>
        </p:spPr>
        <p:txBody>
          <a:bodyPr/>
          <a:lstStyle/>
          <a:p>
            <a:r>
              <a:t>Moving Densities</a:t>
            </a:r>
          </a:p>
        </p:txBody>
      </p:sp>
      <p:sp>
        <p:nvSpPr>
          <p:cNvPr id="1110" name="Shape 1110"/>
          <p:cNvSpPr>
            <a:spLocks noGrp="1"/>
          </p:cNvSpPr>
          <p:nvPr>
            <p:ph sz="quarter" idx="10"/>
          </p:nvPr>
        </p:nvSpPr>
        <p:spPr>
          <a:prstGeom prst="rect">
            <a:avLst/>
          </a:prstGeom>
        </p:spPr>
        <p:txBody>
          <a:bodyPr/>
          <a:lstStyle/>
          <a:p>
            <a:r>
              <a:t>Interpolating the density at new location</a:t>
            </a:r>
          </a:p>
        </p:txBody>
      </p:sp>
      <p:sp>
        <p:nvSpPr>
          <p:cNvPr id="1112" name="Shape 1112"/>
          <p:cNvSpPr/>
          <p:nvPr/>
        </p:nvSpPr>
        <p:spPr>
          <a:xfrm>
            <a:off x="3955626" y="4009813"/>
            <a:ext cx="2357121" cy="2140374"/>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13" name="Shape 1113"/>
          <p:cNvSpPr/>
          <p:nvPr/>
        </p:nvSpPr>
        <p:spPr>
          <a:xfrm>
            <a:off x="5003235" y="4960337"/>
            <a:ext cx="261903" cy="239326"/>
          </a:xfrm>
          <a:prstGeom prst="ellipse">
            <a:avLst/>
          </a:prstGeom>
          <a:solidFill>
            <a:srgbClr val="BBE0E3"/>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14" name="Shape 1114"/>
          <p:cNvSpPr/>
          <p:nvPr/>
        </p:nvSpPr>
        <p:spPr>
          <a:xfrm>
            <a:off x="6312746" y="4009813"/>
            <a:ext cx="2357121" cy="2140374"/>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15" name="Shape 1115"/>
          <p:cNvSpPr/>
          <p:nvPr/>
        </p:nvSpPr>
        <p:spPr>
          <a:xfrm>
            <a:off x="7360355" y="4960337"/>
            <a:ext cx="261903" cy="239326"/>
          </a:xfrm>
          <a:prstGeom prst="ellipse">
            <a:avLst/>
          </a:prstGeom>
          <a:solidFill>
            <a:srgbClr val="BBE0E3"/>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16" name="Shape 1116"/>
          <p:cNvSpPr/>
          <p:nvPr/>
        </p:nvSpPr>
        <p:spPr>
          <a:xfrm>
            <a:off x="3955626" y="6150186"/>
            <a:ext cx="2357121" cy="2142632"/>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17" name="Shape 1117"/>
          <p:cNvSpPr/>
          <p:nvPr/>
        </p:nvSpPr>
        <p:spPr>
          <a:xfrm>
            <a:off x="5003235" y="7102968"/>
            <a:ext cx="261903" cy="237068"/>
          </a:xfrm>
          <a:prstGeom prst="ellipse">
            <a:avLst/>
          </a:prstGeom>
          <a:solidFill>
            <a:srgbClr val="BBE0E3"/>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18" name="Shape 1118"/>
          <p:cNvSpPr/>
          <p:nvPr/>
        </p:nvSpPr>
        <p:spPr>
          <a:xfrm>
            <a:off x="6312746" y="6150186"/>
            <a:ext cx="2357121" cy="2142632"/>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19" name="Shape 1119"/>
          <p:cNvSpPr/>
          <p:nvPr/>
        </p:nvSpPr>
        <p:spPr>
          <a:xfrm>
            <a:off x="7360355" y="7102968"/>
            <a:ext cx="261903" cy="237068"/>
          </a:xfrm>
          <a:prstGeom prst="ellipse">
            <a:avLst/>
          </a:prstGeom>
          <a:solidFill>
            <a:srgbClr val="BBE0E3"/>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20" name="Shape 1120"/>
          <p:cNvSpPr/>
          <p:nvPr/>
        </p:nvSpPr>
        <p:spPr>
          <a:xfrm>
            <a:off x="5592515" y="5793457"/>
            <a:ext cx="261903" cy="239326"/>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Shape 1125"/>
          <p:cNvSpPr>
            <a:spLocks noGrp="1"/>
          </p:cNvSpPr>
          <p:nvPr>
            <p:ph type="title"/>
          </p:nvPr>
        </p:nvSpPr>
        <p:spPr>
          <a:prstGeom prst="rect">
            <a:avLst/>
          </a:prstGeom>
        </p:spPr>
        <p:txBody>
          <a:bodyPr/>
          <a:lstStyle/>
          <a:p>
            <a:r>
              <a:t>Moving Densities</a:t>
            </a:r>
          </a:p>
        </p:txBody>
      </p:sp>
      <p:sp>
        <p:nvSpPr>
          <p:cNvPr id="1124" name="Shape 1124"/>
          <p:cNvSpPr>
            <a:spLocks noGrp="1"/>
          </p:cNvSpPr>
          <p:nvPr>
            <p:ph sz="quarter" idx="10"/>
          </p:nvPr>
        </p:nvSpPr>
        <p:spPr>
          <a:prstGeom prst="rect">
            <a:avLst/>
          </a:prstGeom>
        </p:spPr>
        <p:txBody>
          <a:bodyPr/>
          <a:lstStyle/>
          <a:p>
            <a:pPr marL="246888" indent="-246888" defTabSz="473201">
              <a:spcBef>
                <a:spcPts val="3000"/>
              </a:spcBef>
              <a:defRPr sz="2916">
                <a:effectLst>
                  <a:outerShdw blurRad="20574" dist="20574" dir="2700000" rotWithShape="0">
                    <a:srgbClr val="000000">
                      <a:alpha val="50000"/>
                    </a:srgbClr>
                  </a:outerShdw>
                </a:effectLst>
              </a:defRPr>
            </a:pPr>
            <a:r>
              <a:t>Set interpolated density at grid location</a:t>
            </a: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endParaRPr/>
          </a:p>
          <a:p>
            <a:pPr marL="246888" indent="-246888" defTabSz="473201">
              <a:spcBef>
                <a:spcPts val="3000"/>
              </a:spcBef>
              <a:defRPr sz="2916">
                <a:effectLst>
                  <a:outerShdw blurRad="20574" dist="20574" dir="2700000" rotWithShape="0">
                    <a:srgbClr val="000000">
                      <a:alpha val="50000"/>
                    </a:srgbClr>
                  </a:outerShdw>
                </a:effectLst>
              </a:defRPr>
            </a:pPr>
            <a:r>
              <a:t>Requires two grids</a:t>
            </a:r>
          </a:p>
        </p:txBody>
      </p:sp>
      <p:grpSp>
        <p:nvGrpSpPr>
          <p:cNvPr id="1176" name="Group 1176"/>
          <p:cNvGrpSpPr/>
          <p:nvPr/>
        </p:nvGrpSpPr>
        <p:grpSpPr>
          <a:xfrm>
            <a:off x="4172373" y="3251200"/>
            <a:ext cx="4876801" cy="4876801"/>
            <a:chOff x="0" y="0"/>
            <a:chExt cx="4876800" cy="4876800"/>
          </a:xfrm>
        </p:grpSpPr>
        <p:sp>
          <p:nvSpPr>
            <p:cNvPr id="1126" name="Shape 1126"/>
            <p:cNvSpPr/>
            <p:nvPr/>
          </p:nvSpPr>
          <p:spPr>
            <a:xfrm>
              <a:off x="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27" name="Shape 1127"/>
            <p:cNvSpPr/>
            <p:nvPr/>
          </p:nvSpPr>
          <p:spPr>
            <a:xfrm>
              <a:off x="43349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28" name="Shape 1128"/>
            <p:cNvSpPr/>
            <p:nvPr/>
          </p:nvSpPr>
          <p:spPr>
            <a:xfrm>
              <a:off x="97536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29" name="Shape 1129"/>
            <p:cNvSpPr/>
            <p:nvPr/>
          </p:nvSpPr>
          <p:spPr>
            <a:xfrm>
              <a:off x="140885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0" name="Shape 1130"/>
            <p:cNvSpPr/>
            <p:nvPr/>
          </p:nvSpPr>
          <p:spPr>
            <a:xfrm>
              <a:off x="195072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1" name="Shape 1131"/>
            <p:cNvSpPr/>
            <p:nvPr/>
          </p:nvSpPr>
          <p:spPr>
            <a:xfrm>
              <a:off x="238421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2" name="Shape 1132"/>
            <p:cNvSpPr/>
            <p:nvPr/>
          </p:nvSpPr>
          <p:spPr>
            <a:xfrm>
              <a:off x="292608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3" name="Shape 1133"/>
            <p:cNvSpPr/>
            <p:nvPr/>
          </p:nvSpPr>
          <p:spPr>
            <a:xfrm>
              <a:off x="335957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4" name="Shape 1134"/>
            <p:cNvSpPr/>
            <p:nvPr/>
          </p:nvSpPr>
          <p:spPr>
            <a:xfrm>
              <a:off x="390144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5" name="Shape 1135"/>
            <p:cNvSpPr/>
            <p:nvPr/>
          </p:nvSpPr>
          <p:spPr>
            <a:xfrm>
              <a:off x="433493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6" name="Shape 1136"/>
            <p:cNvSpPr/>
            <p:nvPr/>
          </p:nvSpPr>
          <p:spPr>
            <a:xfrm>
              <a:off x="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7" name="Shape 1137"/>
            <p:cNvSpPr/>
            <p:nvPr/>
          </p:nvSpPr>
          <p:spPr>
            <a:xfrm>
              <a:off x="43349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8" name="Shape 1138"/>
            <p:cNvSpPr/>
            <p:nvPr/>
          </p:nvSpPr>
          <p:spPr>
            <a:xfrm>
              <a:off x="97536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39" name="Shape 1139"/>
            <p:cNvSpPr/>
            <p:nvPr/>
          </p:nvSpPr>
          <p:spPr>
            <a:xfrm>
              <a:off x="140885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0" name="Shape 1140"/>
            <p:cNvSpPr/>
            <p:nvPr/>
          </p:nvSpPr>
          <p:spPr>
            <a:xfrm>
              <a:off x="195072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1" name="Shape 1141"/>
            <p:cNvSpPr/>
            <p:nvPr/>
          </p:nvSpPr>
          <p:spPr>
            <a:xfrm>
              <a:off x="238421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2" name="Shape 1142"/>
            <p:cNvSpPr/>
            <p:nvPr/>
          </p:nvSpPr>
          <p:spPr>
            <a:xfrm>
              <a:off x="292608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3" name="Shape 1143"/>
            <p:cNvSpPr/>
            <p:nvPr/>
          </p:nvSpPr>
          <p:spPr>
            <a:xfrm>
              <a:off x="335957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4" name="Shape 1144"/>
            <p:cNvSpPr/>
            <p:nvPr/>
          </p:nvSpPr>
          <p:spPr>
            <a:xfrm>
              <a:off x="390144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5" name="Shape 1145"/>
            <p:cNvSpPr/>
            <p:nvPr/>
          </p:nvSpPr>
          <p:spPr>
            <a:xfrm>
              <a:off x="433493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6" name="Shape 1146"/>
            <p:cNvSpPr/>
            <p:nvPr/>
          </p:nvSpPr>
          <p:spPr>
            <a:xfrm>
              <a:off x="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7" name="Shape 1147"/>
            <p:cNvSpPr/>
            <p:nvPr/>
          </p:nvSpPr>
          <p:spPr>
            <a:xfrm>
              <a:off x="43349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8" name="Shape 1148"/>
            <p:cNvSpPr/>
            <p:nvPr/>
          </p:nvSpPr>
          <p:spPr>
            <a:xfrm>
              <a:off x="97536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49" name="Shape 1149"/>
            <p:cNvSpPr/>
            <p:nvPr/>
          </p:nvSpPr>
          <p:spPr>
            <a:xfrm>
              <a:off x="140885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0" name="Shape 1150"/>
            <p:cNvSpPr/>
            <p:nvPr/>
          </p:nvSpPr>
          <p:spPr>
            <a:xfrm>
              <a:off x="195072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1" name="Shape 1151"/>
            <p:cNvSpPr/>
            <p:nvPr/>
          </p:nvSpPr>
          <p:spPr>
            <a:xfrm>
              <a:off x="238421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2" name="Shape 1152"/>
            <p:cNvSpPr/>
            <p:nvPr/>
          </p:nvSpPr>
          <p:spPr>
            <a:xfrm>
              <a:off x="292608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3" name="Shape 1153"/>
            <p:cNvSpPr/>
            <p:nvPr/>
          </p:nvSpPr>
          <p:spPr>
            <a:xfrm>
              <a:off x="335957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4" name="Shape 1154"/>
            <p:cNvSpPr/>
            <p:nvPr/>
          </p:nvSpPr>
          <p:spPr>
            <a:xfrm>
              <a:off x="390144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5" name="Shape 1155"/>
            <p:cNvSpPr/>
            <p:nvPr/>
          </p:nvSpPr>
          <p:spPr>
            <a:xfrm>
              <a:off x="433493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6" name="Shape 1156"/>
            <p:cNvSpPr/>
            <p:nvPr/>
          </p:nvSpPr>
          <p:spPr>
            <a:xfrm>
              <a:off x="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7" name="Shape 1157"/>
            <p:cNvSpPr/>
            <p:nvPr/>
          </p:nvSpPr>
          <p:spPr>
            <a:xfrm>
              <a:off x="43349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8" name="Shape 1158"/>
            <p:cNvSpPr/>
            <p:nvPr/>
          </p:nvSpPr>
          <p:spPr>
            <a:xfrm>
              <a:off x="97536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59" name="Shape 1159"/>
            <p:cNvSpPr/>
            <p:nvPr/>
          </p:nvSpPr>
          <p:spPr>
            <a:xfrm>
              <a:off x="140885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0" name="Shape 1160"/>
            <p:cNvSpPr/>
            <p:nvPr/>
          </p:nvSpPr>
          <p:spPr>
            <a:xfrm>
              <a:off x="195072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1" name="Shape 1161"/>
            <p:cNvSpPr/>
            <p:nvPr/>
          </p:nvSpPr>
          <p:spPr>
            <a:xfrm>
              <a:off x="238421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2" name="Shape 1162"/>
            <p:cNvSpPr/>
            <p:nvPr/>
          </p:nvSpPr>
          <p:spPr>
            <a:xfrm>
              <a:off x="292608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3" name="Shape 1163"/>
            <p:cNvSpPr/>
            <p:nvPr/>
          </p:nvSpPr>
          <p:spPr>
            <a:xfrm>
              <a:off x="335957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4" name="Shape 1164"/>
            <p:cNvSpPr/>
            <p:nvPr/>
          </p:nvSpPr>
          <p:spPr>
            <a:xfrm>
              <a:off x="390144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5" name="Shape 1165"/>
            <p:cNvSpPr/>
            <p:nvPr/>
          </p:nvSpPr>
          <p:spPr>
            <a:xfrm>
              <a:off x="433493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6" name="Shape 1166"/>
            <p:cNvSpPr/>
            <p:nvPr/>
          </p:nvSpPr>
          <p:spPr>
            <a:xfrm>
              <a:off x="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7" name="Shape 1167"/>
            <p:cNvSpPr/>
            <p:nvPr/>
          </p:nvSpPr>
          <p:spPr>
            <a:xfrm>
              <a:off x="43349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8" name="Shape 1168"/>
            <p:cNvSpPr/>
            <p:nvPr/>
          </p:nvSpPr>
          <p:spPr>
            <a:xfrm>
              <a:off x="97536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69" name="Shape 1169"/>
            <p:cNvSpPr/>
            <p:nvPr/>
          </p:nvSpPr>
          <p:spPr>
            <a:xfrm>
              <a:off x="140885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70" name="Shape 1170"/>
            <p:cNvSpPr/>
            <p:nvPr/>
          </p:nvSpPr>
          <p:spPr>
            <a:xfrm>
              <a:off x="195072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71" name="Shape 1171"/>
            <p:cNvSpPr/>
            <p:nvPr/>
          </p:nvSpPr>
          <p:spPr>
            <a:xfrm>
              <a:off x="238421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72" name="Shape 1172"/>
            <p:cNvSpPr/>
            <p:nvPr/>
          </p:nvSpPr>
          <p:spPr>
            <a:xfrm>
              <a:off x="292608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73" name="Shape 1173"/>
            <p:cNvSpPr/>
            <p:nvPr/>
          </p:nvSpPr>
          <p:spPr>
            <a:xfrm>
              <a:off x="335957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74" name="Shape 1174"/>
            <p:cNvSpPr/>
            <p:nvPr/>
          </p:nvSpPr>
          <p:spPr>
            <a:xfrm>
              <a:off x="390144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175" name="Shape 1175"/>
            <p:cNvSpPr/>
            <p:nvPr/>
          </p:nvSpPr>
          <p:spPr>
            <a:xfrm>
              <a:off x="433493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sp>
        <p:nvSpPr>
          <p:cNvPr id="1177" name="Shape 1177"/>
          <p:cNvSpPr/>
          <p:nvPr/>
        </p:nvSpPr>
        <p:spPr>
          <a:xfrm>
            <a:off x="4930986" y="5689600"/>
            <a:ext cx="1733974" cy="13004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337" y="150"/>
                  <a:pt x="15075" y="300"/>
                  <a:pt x="12150" y="1800"/>
                </a:cubicBezTo>
                <a:cubicBezTo>
                  <a:pt x="9225" y="3300"/>
                  <a:pt x="6075" y="5700"/>
                  <a:pt x="4050" y="9000"/>
                </a:cubicBezTo>
                <a:cubicBezTo>
                  <a:pt x="2025" y="12300"/>
                  <a:pt x="675" y="19500"/>
                  <a:pt x="0" y="21600"/>
                </a:cubicBezTo>
              </a:path>
            </a:pathLst>
          </a:custGeom>
          <a:ln w="101600">
            <a:solidFill>
              <a:srgbClr val="000000"/>
            </a:solidFill>
            <a:head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178" name="Shape 1178"/>
          <p:cNvSpPr/>
          <p:nvPr/>
        </p:nvSpPr>
        <p:spPr>
          <a:xfrm>
            <a:off x="4849706" y="6990080"/>
            <a:ext cx="108375" cy="108374"/>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 name="Shape 1183"/>
          <p:cNvSpPr>
            <a:spLocks noGrp="1"/>
          </p:cNvSpPr>
          <p:nvPr>
            <p:ph type="title"/>
          </p:nvPr>
        </p:nvSpPr>
        <p:spPr>
          <a:prstGeom prst="rect">
            <a:avLst/>
          </a:prstGeom>
        </p:spPr>
        <p:txBody>
          <a:bodyPr/>
          <a:lstStyle/>
          <a:p>
            <a:r>
              <a:t>Moving Densities</a:t>
            </a:r>
          </a:p>
        </p:txBody>
      </p:sp>
      <p:sp>
        <p:nvSpPr>
          <p:cNvPr id="1182" name="Shape 1182"/>
          <p:cNvSpPr>
            <a:spLocks noGrp="1"/>
          </p:cNvSpPr>
          <p:nvPr>
            <p:ph sz="quarter" idx="10"/>
          </p:nvPr>
        </p:nvSpPr>
        <p:spPr>
          <a:prstGeom prst="rect">
            <a:avLst/>
          </a:prstGeom>
        </p:spPr>
        <p:txBody>
          <a:bodyPr/>
          <a:lstStyle/>
          <a:p>
            <a:r>
              <a:t>This scheme is unconditionally stable:</a:t>
            </a:r>
          </a:p>
        </p:txBody>
      </p:sp>
      <p:pic>
        <p:nvPicPr>
          <p:cNvPr id="1184" name="image.pdf"/>
          <p:cNvPicPr>
            <a:picLocks noChangeAspect="1"/>
          </p:cNvPicPr>
          <p:nvPr/>
        </p:nvPicPr>
        <p:blipFill>
          <a:blip r:embed="rId3">
            <a:extLst/>
          </a:blip>
          <a:stretch>
            <a:fillRect/>
          </a:stretch>
        </p:blipFill>
        <p:spPr>
          <a:xfrm>
            <a:off x="3251200" y="3725333"/>
            <a:ext cx="5743787" cy="1076961"/>
          </a:xfrm>
          <a:prstGeom prst="rect">
            <a:avLst/>
          </a:prstGeom>
          <a:ln w="12700">
            <a:miter lim="400000"/>
          </a:ln>
        </p:spPr>
      </p:pic>
      <p:pic>
        <p:nvPicPr>
          <p:cNvPr id="1185" name="image.pdf"/>
          <p:cNvPicPr>
            <a:picLocks noChangeAspect="1"/>
          </p:cNvPicPr>
          <p:nvPr/>
        </p:nvPicPr>
        <p:blipFill>
          <a:blip r:embed="rId4">
            <a:extLst/>
          </a:blip>
          <a:stretch>
            <a:fillRect/>
          </a:stretch>
        </p:blipFill>
        <p:spPr>
          <a:xfrm>
            <a:off x="4237848" y="5032586"/>
            <a:ext cx="3770490" cy="1076961"/>
          </a:xfrm>
          <a:prstGeom prst="rect">
            <a:avLst/>
          </a:prstGeom>
          <a:ln w="12700">
            <a:miter lim="400000"/>
          </a:ln>
        </p:spPr>
      </p:pic>
      <p:pic>
        <p:nvPicPr>
          <p:cNvPr id="1186" name="image.pdf"/>
          <p:cNvPicPr>
            <a:picLocks noChangeAspect="1"/>
          </p:cNvPicPr>
          <p:nvPr/>
        </p:nvPicPr>
        <p:blipFill>
          <a:blip r:embed="rId5">
            <a:extLst/>
          </a:blip>
          <a:stretch>
            <a:fillRect/>
          </a:stretch>
        </p:blipFill>
        <p:spPr>
          <a:xfrm>
            <a:off x="2305191" y="6549813"/>
            <a:ext cx="7660641" cy="1076961"/>
          </a:xfrm>
          <a:prstGeom prst="rect">
            <a:avLst/>
          </a:prstGeom>
          <a:ln w="12700">
            <a:miter lim="400000"/>
          </a:ln>
        </p:spPr>
      </p:pic>
      <p:sp>
        <p:nvSpPr>
          <p:cNvPr id="1187" name="Shape 1187"/>
          <p:cNvSpPr/>
          <p:nvPr/>
        </p:nvSpPr>
        <p:spPr>
          <a:xfrm>
            <a:off x="3434186" y="7940737"/>
            <a:ext cx="5748091" cy="631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r>
              <a:t>density is always bounded</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Shape 1193"/>
          <p:cNvSpPr>
            <a:spLocks noGrp="1"/>
          </p:cNvSpPr>
          <p:nvPr>
            <p:ph type="title"/>
          </p:nvPr>
        </p:nvSpPr>
        <p:spPr>
          <a:prstGeom prst="rect">
            <a:avLst/>
          </a:prstGeom>
        </p:spPr>
        <p:txBody>
          <a:bodyPr/>
          <a:lstStyle/>
          <a:p>
            <a:r>
              <a:t>Computing Velocities</a:t>
            </a:r>
          </a:p>
        </p:txBody>
      </p:sp>
      <p:sp>
        <p:nvSpPr>
          <p:cNvPr id="2" name="Content Placeholder 1"/>
          <p:cNvSpPr>
            <a:spLocks noGrp="1"/>
          </p:cNvSpPr>
          <p:nvPr>
            <p:ph sz="quarter" idx="10"/>
          </p:nvPr>
        </p:nvSpPr>
        <p:spPr/>
        <p:txBody>
          <a:bodyPr/>
          <a:lstStyle/>
          <a:p>
            <a:endParaRPr lang="en-US"/>
          </a:p>
        </p:txBody>
      </p:sp>
      <p:sp>
        <p:nvSpPr>
          <p:cNvPr id="1192" name="Shape 1192"/>
          <p:cNvSpPr/>
          <p:nvPr/>
        </p:nvSpPr>
        <p:spPr>
          <a:xfrm>
            <a:off x="3793066" y="3251200"/>
            <a:ext cx="3467948" cy="3467947"/>
          </a:xfrm>
          <a:prstGeom prst="rect">
            <a:avLst/>
          </a:prstGeom>
          <a:solidFill>
            <a:srgbClr val="BBE0E3"/>
          </a:solidFill>
          <a:ln w="381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pic>
        <p:nvPicPr>
          <p:cNvPr id="1194" name="image.pdf"/>
          <p:cNvPicPr>
            <a:picLocks noChangeAspect="1"/>
          </p:cNvPicPr>
          <p:nvPr/>
        </p:nvPicPr>
        <p:blipFill>
          <a:blip r:embed="rId3">
            <a:extLst/>
          </a:blip>
          <a:stretch>
            <a:fillRect/>
          </a:stretch>
        </p:blipFill>
        <p:spPr>
          <a:xfrm>
            <a:off x="1842346" y="3034453"/>
            <a:ext cx="9645228" cy="3966916"/>
          </a:xfrm>
          <a:prstGeom prst="rect">
            <a:avLst/>
          </a:prstGeom>
          <a:ln w="12700">
            <a:miter lim="400000"/>
          </a:ln>
        </p:spPr>
      </p:pic>
      <p:sp>
        <p:nvSpPr>
          <p:cNvPr id="1195" name="Shape 1195"/>
          <p:cNvSpPr/>
          <p:nvPr/>
        </p:nvSpPr>
        <p:spPr>
          <a:xfrm>
            <a:off x="3534714" y="7353409"/>
            <a:ext cx="6418536"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velocity is moved by itself</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Shape 1200"/>
          <p:cNvSpPr>
            <a:spLocks noGrp="1"/>
          </p:cNvSpPr>
          <p:nvPr>
            <p:ph type="title"/>
          </p:nvPr>
        </p:nvSpPr>
        <p:spPr>
          <a:prstGeom prst="rect">
            <a:avLst/>
          </a:prstGeom>
        </p:spPr>
        <p:txBody>
          <a:bodyPr/>
          <a:lstStyle/>
          <a:p>
            <a:r>
              <a:t>Moving Velocity</a:t>
            </a:r>
          </a:p>
        </p:txBody>
      </p:sp>
      <p:sp>
        <p:nvSpPr>
          <p:cNvPr id="1199" name="Shape 1199"/>
          <p:cNvSpPr>
            <a:spLocks noGrp="1"/>
          </p:cNvSpPr>
          <p:nvPr>
            <p:ph sz="quarter" idx="10"/>
          </p:nvPr>
        </p:nvSpPr>
        <p:spPr>
          <a:prstGeom prst="rect">
            <a:avLst/>
          </a:prstGeom>
        </p:spPr>
        <p:txBody>
          <a:bodyPr/>
          <a:lstStyle/>
          <a:p>
            <a:r>
              <a:t>Trace particle backwards in time</a:t>
            </a:r>
          </a:p>
        </p:txBody>
      </p:sp>
      <p:grpSp>
        <p:nvGrpSpPr>
          <p:cNvPr id="1251" name="Group 1251"/>
          <p:cNvGrpSpPr/>
          <p:nvPr/>
        </p:nvGrpSpPr>
        <p:grpSpPr>
          <a:xfrm>
            <a:off x="4172373" y="3738879"/>
            <a:ext cx="4876801" cy="4876802"/>
            <a:chOff x="0" y="0"/>
            <a:chExt cx="4876800" cy="4876800"/>
          </a:xfrm>
        </p:grpSpPr>
        <p:sp>
          <p:nvSpPr>
            <p:cNvPr id="1201" name="Shape 1201"/>
            <p:cNvSpPr/>
            <p:nvPr/>
          </p:nvSpPr>
          <p:spPr>
            <a:xfrm>
              <a:off x="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02" name="Shape 1202"/>
            <p:cNvSpPr/>
            <p:nvPr/>
          </p:nvSpPr>
          <p:spPr>
            <a:xfrm>
              <a:off x="43349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03" name="Shape 1203"/>
            <p:cNvSpPr/>
            <p:nvPr/>
          </p:nvSpPr>
          <p:spPr>
            <a:xfrm>
              <a:off x="97536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04" name="Shape 1204"/>
            <p:cNvSpPr/>
            <p:nvPr/>
          </p:nvSpPr>
          <p:spPr>
            <a:xfrm>
              <a:off x="140885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05" name="Shape 1205"/>
            <p:cNvSpPr/>
            <p:nvPr/>
          </p:nvSpPr>
          <p:spPr>
            <a:xfrm>
              <a:off x="195072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06" name="Shape 1206"/>
            <p:cNvSpPr/>
            <p:nvPr/>
          </p:nvSpPr>
          <p:spPr>
            <a:xfrm>
              <a:off x="238421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07" name="Shape 1207"/>
            <p:cNvSpPr/>
            <p:nvPr/>
          </p:nvSpPr>
          <p:spPr>
            <a:xfrm>
              <a:off x="292608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08" name="Shape 1208"/>
            <p:cNvSpPr/>
            <p:nvPr/>
          </p:nvSpPr>
          <p:spPr>
            <a:xfrm>
              <a:off x="335957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09" name="Shape 1209"/>
            <p:cNvSpPr/>
            <p:nvPr/>
          </p:nvSpPr>
          <p:spPr>
            <a:xfrm>
              <a:off x="3901440" y="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0" name="Shape 1210"/>
            <p:cNvSpPr/>
            <p:nvPr/>
          </p:nvSpPr>
          <p:spPr>
            <a:xfrm>
              <a:off x="4334933" y="43349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1" name="Shape 1211"/>
            <p:cNvSpPr/>
            <p:nvPr/>
          </p:nvSpPr>
          <p:spPr>
            <a:xfrm>
              <a:off x="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2" name="Shape 1212"/>
            <p:cNvSpPr/>
            <p:nvPr/>
          </p:nvSpPr>
          <p:spPr>
            <a:xfrm>
              <a:off x="43349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3" name="Shape 1213"/>
            <p:cNvSpPr/>
            <p:nvPr/>
          </p:nvSpPr>
          <p:spPr>
            <a:xfrm>
              <a:off x="97536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4" name="Shape 1214"/>
            <p:cNvSpPr/>
            <p:nvPr/>
          </p:nvSpPr>
          <p:spPr>
            <a:xfrm>
              <a:off x="140885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5" name="Shape 1215"/>
            <p:cNvSpPr/>
            <p:nvPr/>
          </p:nvSpPr>
          <p:spPr>
            <a:xfrm>
              <a:off x="195072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6" name="Shape 1216"/>
            <p:cNvSpPr/>
            <p:nvPr/>
          </p:nvSpPr>
          <p:spPr>
            <a:xfrm>
              <a:off x="238421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7" name="Shape 1217"/>
            <p:cNvSpPr/>
            <p:nvPr/>
          </p:nvSpPr>
          <p:spPr>
            <a:xfrm>
              <a:off x="292608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8" name="Shape 1218"/>
            <p:cNvSpPr/>
            <p:nvPr/>
          </p:nvSpPr>
          <p:spPr>
            <a:xfrm>
              <a:off x="335957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19" name="Shape 1219"/>
            <p:cNvSpPr/>
            <p:nvPr/>
          </p:nvSpPr>
          <p:spPr>
            <a:xfrm>
              <a:off x="3901440" y="97536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0" name="Shape 1220"/>
            <p:cNvSpPr/>
            <p:nvPr/>
          </p:nvSpPr>
          <p:spPr>
            <a:xfrm>
              <a:off x="4334933" y="140885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1" name="Shape 1221"/>
            <p:cNvSpPr/>
            <p:nvPr/>
          </p:nvSpPr>
          <p:spPr>
            <a:xfrm>
              <a:off x="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2" name="Shape 1222"/>
            <p:cNvSpPr/>
            <p:nvPr/>
          </p:nvSpPr>
          <p:spPr>
            <a:xfrm>
              <a:off x="43349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3" name="Shape 1223"/>
            <p:cNvSpPr/>
            <p:nvPr/>
          </p:nvSpPr>
          <p:spPr>
            <a:xfrm>
              <a:off x="97536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4" name="Shape 1224"/>
            <p:cNvSpPr/>
            <p:nvPr/>
          </p:nvSpPr>
          <p:spPr>
            <a:xfrm>
              <a:off x="140885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5" name="Shape 1225"/>
            <p:cNvSpPr/>
            <p:nvPr/>
          </p:nvSpPr>
          <p:spPr>
            <a:xfrm>
              <a:off x="195072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6" name="Shape 1226"/>
            <p:cNvSpPr/>
            <p:nvPr/>
          </p:nvSpPr>
          <p:spPr>
            <a:xfrm>
              <a:off x="238421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7" name="Shape 1227"/>
            <p:cNvSpPr/>
            <p:nvPr/>
          </p:nvSpPr>
          <p:spPr>
            <a:xfrm>
              <a:off x="292608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8" name="Shape 1228"/>
            <p:cNvSpPr/>
            <p:nvPr/>
          </p:nvSpPr>
          <p:spPr>
            <a:xfrm>
              <a:off x="335957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29" name="Shape 1229"/>
            <p:cNvSpPr/>
            <p:nvPr/>
          </p:nvSpPr>
          <p:spPr>
            <a:xfrm>
              <a:off x="3901440" y="195072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0" name="Shape 1230"/>
            <p:cNvSpPr/>
            <p:nvPr/>
          </p:nvSpPr>
          <p:spPr>
            <a:xfrm>
              <a:off x="4334933" y="238421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1" name="Shape 1231"/>
            <p:cNvSpPr/>
            <p:nvPr/>
          </p:nvSpPr>
          <p:spPr>
            <a:xfrm>
              <a:off x="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2" name="Shape 1232"/>
            <p:cNvSpPr/>
            <p:nvPr/>
          </p:nvSpPr>
          <p:spPr>
            <a:xfrm>
              <a:off x="43349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3" name="Shape 1233"/>
            <p:cNvSpPr/>
            <p:nvPr/>
          </p:nvSpPr>
          <p:spPr>
            <a:xfrm>
              <a:off x="97536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4" name="Shape 1234"/>
            <p:cNvSpPr/>
            <p:nvPr/>
          </p:nvSpPr>
          <p:spPr>
            <a:xfrm>
              <a:off x="140885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5" name="Shape 1235"/>
            <p:cNvSpPr/>
            <p:nvPr/>
          </p:nvSpPr>
          <p:spPr>
            <a:xfrm>
              <a:off x="195072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6" name="Shape 1236"/>
            <p:cNvSpPr/>
            <p:nvPr/>
          </p:nvSpPr>
          <p:spPr>
            <a:xfrm>
              <a:off x="238421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7" name="Shape 1237"/>
            <p:cNvSpPr/>
            <p:nvPr/>
          </p:nvSpPr>
          <p:spPr>
            <a:xfrm>
              <a:off x="292608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8" name="Shape 1238"/>
            <p:cNvSpPr/>
            <p:nvPr/>
          </p:nvSpPr>
          <p:spPr>
            <a:xfrm>
              <a:off x="335957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39" name="Shape 1239"/>
            <p:cNvSpPr/>
            <p:nvPr/>
          </p:nvSpPr>
          <p:spPr>
            <a:xfrm>
              <a:off x="3901440" y="292608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0" name="Shape 1240"/>
            <p:cNvSpPr/>
            <p:nvPr/>
          </p:nvSpPr>
          <p:spPr>
            <a:xfrm>
              <a:off x="4334933" y="335957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1" name="Shape 1241"/>
            <p:cNvSpPr/>
            <p:nvPr/>
          </p:nvSpPr>
          <p:spPr>
            <a:xfrm>
              <a:off x="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2" name="Shape 1242"/>
            <p:cNvSpPr/>
            <p:nvPr/>
          </p:nvSpPr>
          <p:spPr>
            <a:xfrm>
              <a:off x="43349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3" name="Shape 1243"/>
            <p:cNvSpPr/>
            <p:nvPr/>
          </p:nvSpPr>
          <p:spPr>
            <a:xfrm>
              <a:off x="97536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4" name="Shape 1244"/>
            <p:cNvSpPr/>
            <p:nvPr/>
          </p:nvSpPr>
          <p:spPr>
            <a:xfrm>
              <a:off x="140885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5" name="Shape 1245"/>
            <p:cNvSpPr/>
            <p:nvPr/>
          </p:nvSpPr>
          <p:spPr>
            <a:xfrm>
              <a:off x="195072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6" name="Shape 1246"/>
            <p:cNvSpPr/>
            <p:nvPr/>
          </p:nvSpPr>
          <p:spPr>
            <a:xfrm>
              <a:off x="238421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7" name="Shape 1247"/>
            <p:cNvSpPr/>
            <p:nvPr/>
          </p:nvSpPr>
          <p:spPr>
            <a:xfrm>
              <a:off x="292608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8" name="Shape 1248"/>
            <p:cNvSpPr/>
            <p:nvPr/>
          </p:nvSpPr>
          <p:spPr>
            <a:xfrm>
              <a:off x="335957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49" name="Shape 1249"/>
            <p:cNvSpPr/>
            <p:nvPr/>
          </p:nvSpPr>
          <p:spPr>
            <a:xfrm>
              <a:off x="3901440" y="3901440"/>
              <a:ext cx="975361" cy="975361"/>
            </a:xfrm>
            <a:prstGeom prst="rect">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250" name="Shape 1250"/>
            <p:cNvSpPr/>
            <p:nvPr/>
          </p:nvSpPr>
          <p:spPr>
            <a:xfrm>
              <a:off x="4334933" y="4334933"/>
              <a:ext cx="108374" cy="108374"/>
            </a:xfrm>
            <a:prstGeom prst="ellipse">
              <a:avLst/>
            </a:prstGeom>
            <a:solidFill>
              <a:srgbClr val="FFFF99"/>
            </a:solidFill>
            <a:ln w="76200" cap="flat">
              <a:solidFill>
                <a:srgbClr val="BBE0E3"/>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sp>
        <p:nvSpPr>
          <p:cNvPr id="1252" name="Shape 1252"/>
          <p:cNvSpPr/>
          <p:nvPr/>
        </p:nvSpPr>
        <p:spPr>
          <a:xfrm flipV="1">
            <a:off x="4660053" y="3901439"/>
            <a:ext cx="216747" cy="325122"/>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53" name="Shape 1253"/>
          <p:cNvSpPr/>
          <p:nvPr/>
        </p:nvSpPr>
        <p:spPr>
          <a:xfrm flipV="1">
            <a:off x="4660053" y="4226560"/>
            <a:ext cx="541868"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54" name="Shape 1254"/>
          <p:cNvSpPr/>
          <p:nvPr/>
        </p:nvSpPr>
        <p:spPr>
          <a:xfrm flipH="1" flipV="1">
            <a:off x="4443306" y="5527039"/>
            <a:ext cx="216748" cy="65024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55" name="Shape 1255"/>
          <p:cNvSpPr/>
          <p:nvPr/>
        </p:nvSpPr>
        <p:spPr>
          <a:xfrm flipV="1">
            <a:off x="8561493" y="4226560"/>
            <a:ext cx="1517227"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56" name="Shape 1256"/>
          <p:cNvSpPr/>
          <p:nvPr/>
        </p:nvSpPr>
        <p:spPr>
          <a:xfrm flipV="1">
            <a:off x="8561493" y="3901439"/>
            <a:ext cx="650241" cy="325122"/>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57" name="Shape 1257"/>
          <p:cNvSpPr/>
          <p:nvPr/>
        </p:nvSpPr>
        <p:spPr>
          <a:xfrm flipV="1">
            <a:off x="6610773" y="3684693"/>
            <a:ext cx="10837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58" name="Shape 1258"/>
          <p:cNvSpPr/>
          <p:nvPr/>
        </p:nvSpPr>
        <p:spPr>
          <a:xfrm flipV="1">
            <a:off x="6610773" y="5418666"/>
            <a:ext cx="2167468"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59" name="Shape 1259"/>
          <p:cNvSpPr/>
          <p:nvPr/>
        </p:nvSpPr>
        <p:spPr>
          <a:xfrm flipV="1">
            <a:off x="7586133" y="6935893"/>
            <a:ext cx="975361"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0" name="Shape 1260"/>
          <p:cNvSpPr/>
          <p:nvPr/>
        </p:nvSpPr>
        <p:spPr>
          <a:xfrm flipV="1">
            <a:off x="8561493" y="6935893"/>
            <a:ext cx="1408854"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1" name="Shape 1261"/>
          <p:cNvSpPr/>
          <p:nvPr/>
        </p:nvSpPr>
        <p:spPr>
          <a:xfrm>
            <a:off x="8561493" y="8128000"/>
            <a:ext cx="1300481" cy="0"/>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2" name="Shape 1262"/>
          <p:cNvSpPr/>
          <p:nvPr/>
        </p:nvSpPr>
        <p:spPr>
          <a:xfrm flipV="1">
            <a:off x="7586133" y="8019626"/>
            <a:ext cx="758614" cy="10837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3" name="Shape 1263"/>
          <p:cNvSpPr/>
          <p:nvPr/>
        </p:nvSpPr>
        <p:spPr>
          <a:xfrm>
            <a:off x="6610773" y="8127999"/>
            <a:ext cx="108373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4" name="Shape 1264"/>
          <p:cNvSpPr/>
          <p:nvPr/>
        </p:nvSpPr>
        <p:spPr>
          <a:xfrm>
            <a:off x="5635413" y="8128000"/>
            <a:ext cx="32512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5" name="Shape 1265"/>
          <p:cNvSpPr/>
          <p:nvPr/>
        </p:nvSpPr>
        <p:spPr>
          <a:xfrm>
            <a:off x="4660053" y="8128000"/>
            <a:ext cx="65024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6" name="Shape 1266"/>
          <p:cNvSpPr/>
          <p:nvPr/>
        </p:nvSpPr>
        <p:spPr>
          <a:xfrm>
            <a:off x="5635413" y="7152639"/>
            <a:ext cx="130048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7" name="Shape 1267"/>
          <p:cNvSpPr/>
          <p:nvPr/>
        </p:nvSpPr>
        <p:spPr>
          <a:xfrm flipV="1">
            <a:off x="6610773" y="4443306"/>
            <a:ext cx="65024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8" name="Shape 1268"/>
          <p:cNvSpPr/>
          <p:nvPr/>
        </p:nvSpPr>
        <p:spPr>
          <a:xfrm flipV="1">
            <a:off x="7586133" y="4660053"/>
            <a:ext cx="866988" cy="541867"/>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69" name="Shape 1269"/>
          <p:cNvSpPr/>
          <p:nvPr/>
        </p:nvSpPr>
        <p:spPr>
          <a:xfrm flipV="1">
            <a:off x="5635413" y="4334933"/>
            <a:ext cx="541867" cy="86698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70" name="Shape 1270"/>
          <p:cNvSpPr/>
          <p:nvPr/>
        </p:nvSpPr>
        <p:spPr>
          <a:xfrm flipV="1">
            <a:off x="5635413" y="3793066"/>
            <a:ext cx="108374" cy="43349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71" name="Shape 1271"/>
          <p:cNvSpPr/>
          <p:nvPr/>
        </p:nvSpPr>
        <p:spPr>
          <a:xfrm>
            <a:off x="6610773" y="7152639"/>
            <a:ext cx="1300481"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72" name="Shape 1272"/>
          <p:cNvSpPr/>
          <p:nvPr/>
        </p:nvSpPr>
        <p:spPr>
          <a:xfrm flipV="1">
            <a:off x="7586133" y="5852160"/>
            <a:ext cx="1950721" cy="32512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73" name="Shape 1273"/>
          <p:cNvSpPr/>
          <p:nvPr/>
        </p:nvSpPr>
        <p:spPr>
          <a:xfrm>
            <a:off x="8561493" y="6177279"/>
            <a:ext cx="1192108" cy="10837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74" name="Shape 1274"/>
          <p:cNvSpPr/>
          <p:nvPr/>
        </p:nvSpPr>
        <p:spPr>
          <a:xfrm flipV="1">
            <a:off x="4660053" y="6719147"/>
            <a:ext cx="1192107" cy="43349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75" name="Shape 1275"/>
          <p:cNvSpPr/>
          <p:nvPr/>
        </p:nvSpPr>
        <p:spPr>
          <a:xfrm flipV="1">
            <a:off x="5635413" y="5418666"/>
            <a:ext cx="97536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76" name="Shape 1276"/>
          <p:cNvSpPr/>
          <p:nvPr/>
        </p:nvSpPr>
        <p:spPr>
          <a:xfrm>
            <a:off x="4930986" y="6177279"/>
            <a:ext cx="1733974" cy="13004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337" y="150"/>
                  <a:pt x="15075" y="300"/>
                  <a:pt x="12150" y="1800"/>
                </a:cubicBezTo>
                <a:cubicBezTo>
                  <a:pt x="9225" y="3300"/>
                  <a:pt x="6075" y="5700"/>
                  <a:pt x="4050" y="9000"/>
                </a:cubicBezTo>
                <a:cubicBezTo>
                  <a:pt x="2025" y="12300"/>
                  <a:pt x="675" y="19500"/>
                  <a:pt x="0" y="21600"/>
                </a:cubicBezTo>
              </a:path>
            </a:pathLst>
          </a:custGeom>
          <a:ln w="101600">
            <a:solidFill>
              <a:srgbClr val="000000"/>
            </a:solidFill>
            <a:tail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77" name="Shape 1277"/>
          <p:cNvSpPr/>
          <p:nvPr/>
        </p:nvSpPr>
        <p:spPr>
          <a:xfrm>
            <a:off x="4849706" y="7477759"/>
            <a:ext cx="108375" cy="108375"/>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78" name="Shape 1278"/>
          <p:cNvSpPr/>
          <p:nvPr/>
        </p:nvSpPr>
        <p:spPr>
          <a:xfrm flipV="1">
            <a:off x="7586133" y="3359573"/>
            <a:ext cx="650241" cy="866987"/>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 name="Shape 1283"/>
          <p:cNvSpPr>
            <a:spLocks noGrp="1"/>
          </p:cNvSpPr>
          <p:nvPr>
            <p:ph type="title"/>
          </p:nvPr>
        </p:nvSpPr>
        <p:spPr>
          <a:prstGeom prst="rect">
            <a:avLst/>
          </a:prstGeom>
        </p:spPr>
        <p:txBody>
          <a:bodyPr/>
          <a:lstStyle/>
          <a:p>
            <a:r>
              <a:t>Moving Velocity</a:t>
            </a:r>
          </a:p>
        </p:txBody>
      </p:sp>
      <p:sp>
        <p:nvSpPr>
          <p:cNvPr id="1282" name="Shape 1282"/>
          <p:cNvSpPr>
            <a:spLocks noGrp="1"/>
          </p:cNvSpPr>
          <p:nvPr>
            <p:ph sz="quarter" idx="10"/>
          </p:nvPr>
        </p:nvSpPr>
        <p:spPr>
          <a:prstGeom prst="rect">
            <a:avLst/>
          </a:prstGeom>
        </p:spPr>
        <p:txBody>
          <a:bodyPr/>
          <a:lstStyle/>
          <a:p>
            <a:r>
              <a:t>Interpolate the velocity at new location</a:t>
            </a:r>
          </a:p>
        </p:txBody>
      </p:sp>
      <p:sp>
        <p:nvSpPr>
          <p:cNvPr id="1284" name="Shape 1284"/>
          <p:cNvSpPr/>
          <p:nvPr/>
        </p:nvSpPr>
        <p:spPr>
          <a:xfrm>
            <a:off x="6339840" y="6990080"/>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85" name="Shape 1285"/>
          <p:cNvSpPr/>
          <p:nvPr/>
        </p:nvSpPr>
        <p:spPr>
          <a:xfrm>
            <a:off x="6339840" y="7965440"/>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86" name="Shape 1286"/>
          <p:cNvSpPr/>
          <p:nvPr/>
        </p:nvSpPr>
        <p:spPr>
          <a:xfrm>
            <a:off x="3955626" y="4009813"/>
            <a:ext cx="2122312" cy="2092961"/>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87" name="Shape 1287"/>
          <p:cNvSpPr/>
          <p:nvPr/>
        </p:nvSpPr>
        <p:spPr>
          <a:xfrm>
            <a:off x="4899377" y="4940017"/>
            <a:ext cx="234810" cy="232552"/>
          </a:xfrm>
          <a:prstGeom prst="ellipse">
            <a:avLst/>
          </a:prstGeom>
          <a:solidFill>
            <a:srgbClr val="BBE0E3"/>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88" name="Shape 1288"/>
          <p:cNvSpPr/>
          <p:nvPr/>
        </p:nvSpPr>
        <p:spPr>
          <a:xfrm>
            <a:off x="6077937" y="4009813"/>
            <a:ext cx="2122313" cy="2092961"/>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89" name="Shape 1289"/>
          <p:cNvSpPr/>
          <p:nvPr/>
        </p:nvSpPr>
        <p:spPr>
          <a:xfrm>
            <a:off x="7021689" y="4940017"/>
            <a:ext cx="237067" cy="232552"/>
          </a:xfrm>
          <a:prstGeom prst="ellipse">
            <a:avLst/>
          </a:prstGeom>
          <a:solidFill>
            <a:srgbClr val="BBE0E3"/>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90" name="Shape 1290"/>
          <p:cNvSpPr/>
          <p:nvPr/>
        </p:nvSpPr>
        <p:spPr>
          <a:xfrm>
            <a:off x="3955626" y="6102773"/>
            <a:ext cx="2122312" cy="2092961"/>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91" name="Shape 1291"/>
          <p:cNvSpPr/>
          <p:nvPr/>
        </p:nvSpPr>
        <p:spPr>
          <a:xfrm>
            <a:off x="4899377" y="7032977"/>
            <a:ext cx="234810" cy="232552"/>
          </a:xfrm>
          <a:prstGeom prst="ellipse">
            <a:avLst/>
          </a:prstGeom>
          <a:solidFill>
            <a:srgbClr val="BBE0E3"/>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92" name="Shape 1292"/>
          <p:cNvSpPr/>
          <p:nvPr/>
        </p:nvSpPr>
        <p:spPr>
          <a:xfrm>
            <a:off x="6077937" y="6102773"/>
            <a:ext cx="2122313" cy="2092961"/>
          </a:xfrm>
          <a:prstGeom prst="rect">
            <a:avLst/>
          </a:prstGeom>
          <a:solidFill>
            <a:srgbClr val="FFFF99"/>
          </a:solidFill>
          <a:ln w="762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93" name="Shape 1293"/>
          <p:cNvSpPr/>
          <p:nvPr/>
        </p:nvSpPr>
        <p:spPr>
          <a:xfrm>
            <a:off x="7021689" y="7032977"/>
            <a:ext cx="237067" cy="232552"/>
          </a:xfrm>
          <a:prstGeom prst="ellipse">
            <a:avLst/>
          </a:prstGeom>
          <a:solidFill>
            <a:srgbClr val="BBE0E3"/>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94" name="Shape 1294"/>
          <p:cNvSpPr/>
          <p:nvPr/>
        </p:nvSpPr>
        <p:spPr>
          <a:xfrm>
            <a:off x="7139093" y="7150382"/>
            <a:ext cx="708943" cy="1627859"/>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95" name="Shape 1295"/>
          <p:cNvSpPr/>
          <p:nvPr/>
        </p:nvSpPr>
        <p:spPr>
          <a:xfrm>
            <a:off x="5016782" y="7150382"/>
            <a:ext cx="1415627" cy="1627859"/>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96" name="Shape 1296"/>
          <p:cNvSpPr/>
          <p:nvPr/>
        </p:nvSpPr>
        <p:spPr>
          <a:xfrm>
            <a:off x="7139093" y="5057422"/>
            <a:ext cx="2831254" cy="1627859"/>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97" name="Shape 1297"/>
          <p:cNvSpPr/>
          <p:nvPr/>
        </p:nvSpPr>
        <p:spPr>
          <a:xfrm flipV="1">
            <a:off x="5016782" y="4127217"/>
            <a:ext cx="2594188" cy="930206"/>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298" name="Shape 1298"/>
          <p:cNvSpPr/>
          <p:nvPr/>
        </p:nvSpPr>
        <p:spPr>
          <a:xfrm>
            <a:off x="5429955" y="5755075"/>
            <a:ext cx="234810" cy="232552"/>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299" name="Shape 1299"/>
          <p:cNvSpPr/>
          <p:nvPr/>
        </p:nvSpPr>
        <p:spPr>
          <a:xfrm>
            <a:off x="5527040" y="5852159"/>
            <a:ext cx="1950721" cy="758615"/>
          </a:xfrm>
          <a:prstGeom prst="line">
            <a:avLst/>
          </a:prstGeom>
          <a:ln w="76200">
            <a:solidFill>
              <a:srgbClr val="333399"/>
            </a:solidFill>
            <a:tailEnd type="triangle"/>
          </a:ln>
        </p:spPr>
        <p:txBody>
          <a:bodyPr lIns="0" tIns="0" rIns="0" bIns="0"/>
          <a:lstStyle/>
          <a:p>
            <a:pPr algn="l" defTabSz="457200">
              <a:defRPr sz="1600" i="0">
                <a:solidFill>
                  <a:srgbClr val="000000"/>
                </a:solidFill>
              </a:defRPr>
            </a:pPr>
            <a:endParaRP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Shape 1304"/>
          <p:cNvSpPr>
            <a:spLocks noGrp="1"/>
          </p:cNvSpPr>
          <p:nvPr>
            <p:ph type="title"/>
          </p:nvPr>
        </p:nvSpPr>
        <p:spPr>
          <a:prstGeom prst="rect">
            <a:avLst/>
          </a:prstGeom>
        </p:spPr>
        <p:txBody>
          <a:bodyPr/>
          <a:lstStyle/>
          <a:p>
            <a:r>
              <a:t>Moving Velocity</a:t>
            </a:r>
          </a:p>
        </p:txBody>
      </p:sp>
      <p:sp>
        <p:nvSpPr>
          <p:cNvPr id="1303" name="Shape 1303"/>
          <p:cNvSpPr>
            <a:spLocks noGrp="1"/>
          </p:cNvSpPr>
          <p:nvPr>
            <p:ph sz="quarter" idx="10"/>
          </p:nvPr>
        </p:nvSpPr>
        <p:spPr>
          <a:prstGeom prst="rect">
            <a:avLst/>
          </a:prstGeom>
        </p:spPr>
        <p:txBody>
          <a:bodyPr/>
          <a:lstStyle/>
          <a:p>
            <a:r>
              <a:t>Set interpolated velocity at grid location</a:t>
            </a:r>
          </a:p>
        </p:txBody>
      </p:sp>
      <p:sp>
        <p:nvSpPr>
          <p:cNvPr id="1305" name="Shape 1305"/>
          <p:cNvSpPr/>
          <p:nvPr/>
        </p:nvSpPr>
        <p:spPr>
          <a:xfrm>
            <a:off x="4172373" y="343859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06" name="Shape 1306"/>
          <p:cNvSpPr/>
          <p:nvPr/>
        </p:nvSpPr>
        <p:spPr>
          <a:xfrm>
            <a:off x="4605866" y="387208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07" name="Shape 1307"/>
          <p:cNvSpPr/>
          <p:nvPr/>
        </p:nvSpPr>
        <p:spPr>
          <a:xfrm>
            <a:off x="5147733" y="343859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08" name="Shape 1308"/>
          <p:cNvSpPr/>
          <p:nvPr/>
        </p:nvSpPr>
        <p:spPr>
          <a:xfrm>
            <a:off x="5581226" y="3872088"/>
            <a:ext cx="108375"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09" name="Shape 1309"/>
          <p:cNvSpPr/>
          <p:nvPr/>
        </p:nvSpPr>
        <p:spPr>
          <a:xfrm>
            <a:off x="6123093" y="343859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0" name="Shape 1310"/>
          <p:cNvSpPr/>
          <p:nvPr/>
        </p:nvSpPr>
        <p:spPr>
          <a:xfrm>
            <a:off x="6556586" y="387208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1" name="Shape 1311"/>
          <p:cNvSpPr/>
          <p:nvPr/>
        </p:nvSpPr>
        <p:spPr>
          <a:xfrm>
            <a:off x="7098453" y="343859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2" name="Shape 1312"/>
          <p:cNvSpPr/>
          <p:nvPr/>
        </p:nvSpPr>
        <p:spPr>
          <a:xfrm>
            <a:off x="7531946" y="387208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3" name="Shape 1313"/>
          <p:cNvSpPr/>
          <p:nvPr/>
        </p:nvSpPr>
        <p:spPr>
          <a:xfrm>
            <a:off x="8073813" y="343859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4" name="Shape 1314"/>
          <p:cNvSpPr/>
          <p:nvPr/>
        </p:nvSpPr>
        <p:spPr>
          <a:xfrm>
            <a:off x="8507307" y="387208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5" name="Shape 1315"/>
          <p:cNvSpPr/>
          <p:nvPr/>
        </p:nvSpPr>
        <p:spPr>
          <a:xfrm>
            <a:off x="4172373" y="441395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6" name="Shape 1316"/>
          <p:cNvSpPr/>
          <p:nvPr/>
        </p:nvSpPr>
        <p:spPr>
          <a:xfrm>
            <a:off x="4605866" y="4847449"/>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7" name="Shape 1317"/>
          <p:cNvSpPr/>
          <p:nvPr/>
        </p:nvSpPr>
        <p:spPr>
          <a:xfrm>
            <a:off x="5147733" y="441395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8" name="Shape 1318"/>
          <p:cNvSpPr/>
          <p:nvPr/>
        </p:nvSpPr>
        <p:spPr>
          <a:xfrm>
            <a:off x="5581226" y="4847449"/>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19" name="Shape 1319"/>
          <p:cNvSpPr/>
          <p:nvPr/>
        </p:nvSpPr>
        <p:spPr>
          <a:xfrm>
            <a:off x="6123093" y="441395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0" name="Shape 1320"/>
          <p:cNvSpPr/>
          <p:nvPr/>
        </p:nvSpPr>
        <p:spPr>
          <a:xfrm>
            <a:off x="6556586" y="4847449"/>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1" name="Shape 1321"/>
          <p:cNvSpPr/>
          <p:nvPr/>
        </p:nvSpPr>
        <p:spPr>
          <a:xfrm>
            <a:off x="7098453" y="441395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2" name="Shape 1322"/>
          <p:cNvSpPr/>
          <p:nvPr/>
        </p:nvSpPr>
        <p:spPr>
          <a:xfrm>
            <a:off x="7531946" y="4847449"/>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3" name="Shape 1323"/>
          <p:cNvSpPr/>
          <p:nvPr/>
        </p:nvSpPr>
        <p:spPr>
          <a:xfrm>
            <a:off x="8073813" y="441395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4" name="Shape 1324"/>
          <p:cNvSpPr/>
          <p:nvPr/>
        </p:nvSpPr>
        <p:spPr>
          <a:xfrm>
            <a:off x="8507307" y="4847449"/>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5" name="Shape 1325"/>
          <p:cNvSpPr/>
          <p:nvPr/>
        </p:nvSpPr>
        <p:spPr>
          <a:xfrm>
            <a:off x="4172373" y="538931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6" name="Shape 1326"/>
          <p:cNvSpPr/>
          <p:nvPr/>
        </p:nvSpPr>
        <p:spPr>
          <a:xfrm>
            <a:off x="4605866" y="582280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7" name="Shape 1327"/>
          <p:cNvSpPr/>
          <p:nvPr/>
        </p:nvSpPr>
        <p:spPr>
          <a:xfrm>
            <a:off x="5147733" y="538931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8" name="Shape 1328"/>
          <p:cNvSpPr/>
          <p:nvPr/>
        </p:nvSpPr>
        <p:spPr>
          <a:xfrm>
            <a:off x="5581226" y="5822808"/>
            <a:ext cx="108375"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29" name="Shape 1329"/>
          <p:cNvSpPr/>
          <p:nvPr/>
        </p:nvSpPr>
        <p:spPr>
          <a:xfrm>
            <a:off x="6123093" y="538931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0" name="Shape 1330"/>
          <p:cNvSpPr/>
          <p:nvPr/>
        </p:nvSpPr>
        <p:spPr>
          <a:xfrm>
            <a:off x="7098453" y="538931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1" name="Shape 1331"/>
          <p:cNvSpPr/>
          <p:nvPr/>
        </p:nvSpPr>
        <p:spPr>
          <a:xfrm>
            <a:off x="7531946" y="582280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2" name="Shape 1332"/>
          <p:cNvSpPr/>
          <p:nvPr/>
        </p:nvSpPr>
        <p:spPr>
          <a:xfrm>
            <a:off x="8073813" y="538931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3" name="Shape 1333"/>
          <p:cNvSpPr/>
          <p:nvPr/>
        </p:nvSpPr>
        <p:spPr>
          <a:xfrm>
            <a:off x="8507307" y="582280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4" name="Shape 1334"/>
          <p:cNvSpPr/>
          <p:nvPr/>
        </p:nvSpPr>
        <p:spPr>
          <a:xfrm>
            <a:off x="4172373" y="636467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5" name="Shape 1335"/>
          <p:cNvSpPr/>
          <p:nvPr/>
        </p:nvSpPr>
        <p:spPr>
          <a:xfrm>
            <a:off x="4605866" y="679816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6" name="Shape 1336"/>
          <p:cNvSpPr/>
          <p:nvPr/>
        </p:nvSpPr>
        <p:spPr>
          <a:xfrm>
            <a:off x="5147733" y="636467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7" name="Shape 1337"/>
          <p:cNvSpPr/>
          <p:nvPr/>
        </p:nvSpPr>
        <p:spPr>
          <a:xfrm>
            <a:off x="5581226" y="6798168"/>
            <a:ext cx="108375"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8" name="Shape 1338"/>
          <p:cNvSpPr/>
          <p:nvPr/>
        </p:nvSpPr>
        <p:spPr>
          <a:xfrm>
            <a:off x="6123093" y="636467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39" name="Shape 1339"/>
          <p:cNvSpPr/>
          <p:nvPr/>
        </p:nvSpPr>
        <p:spPr>
          <a:xfrm>
            <a:off x="6556586" y="679816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0" name="Shape 1340"/>
          <p:cNvSpPr/>
          <p:nvPr/>
        </p:nvSpPr>
        <p:spPr>
          <a:xfrm>
            <a:off x="7098453" y="636467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1" name="Shape 1341"/>
          <p:cNvSpPr/>
          <p:nvPr/>
        </p:nvSpPr>
        <p:spPr>
          <a:xfrm>
            <a:off x="7531946" y="679816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2" name="Shape 1342"/>
          <p:cNvSpPr/>
          <p:nvPr/>
        </p:nvSpPr>
        <p:spPr>
          <a:xfrm>
            <a:off x="8073813" y="636467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3" name="Shape 1343"/>
          <p:cNvSpPr/>
          <p:nvPr/>
        </p:nvSpPr>
        <p:spPr>
          <a:xfrm>
            <a:off x="8507307" y="6798168"/>
            <a:ext cx="108374" cy="108375"/>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4" name="Shape 1344"/>
          <p:cNvSpPr/>
          <p:nvPr/>
        </p:nvSpPr>
        <p:spPr>
          <a:xfrm>
            <a:off x="4172373" y="734003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5" name="Shape 1345"/>
          <p:cNvSpPr/>
          <p:nvPr/>
        </p:nvSpPr>
        <p:spPr>
          <a:xfrm>
            <a:off x="4605866" y="7773528"/>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6" name="Shape 1346"/>
          <p:cNvSpPr/>
          <p:nvPr/>
        </p:nvSpPr>
        <p:spPr>
          <a:xfrm>
            <a:off x="5147733" y="734003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7" name="Shape 1347"/>
          <p:cNvSpPr/>
          <p:nvPr/>
        </p:nvSpPr>
        <p:spPr>
          <a:xfrm>
            <a:off x="5581226" y="7773528"/>
            <a:ext cx="108375"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8" name="Shape 1348"/>
          <p:cNvSpPr/>
          <p:nvPr/>
        </p:nvSpPr>
        <p:spPr>
          <a:xfrm>
            <a:off x="6123093" y="734003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49" name="Shape 1349"/>
          <p:cNvSpPr/>
          <p:nvPr/>
        </p:nvSpPr>
        <p:spPr>
          <a:xfrm>
            <a:off x="6556586" y="7773528"/>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50" name="Shape 1350"/>
          <p:cNvSpPr/>
          <p:nvPr/>
        </p:nvSpPr>
        <p:spPr>
          <a:xfrm>
            <a:off x="7098453" y="734003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51" name="Shape 1351"/>
          <p:cNvSpPr/>
          <p:nvPr/>
        </p:nvSpPr>
        <p:spPr>
          <a:xfrm>
            <a:off x="7531946" y="7773528"/>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52" name="Shape 1352"/>
          <p:cNvSpPr/>
          <p:nvPr/>
        </p:nvSpPr>
        <p:spPr>
          <a:xfrm>
            <a:off x="8073813" y="7340035"/>
            <a:ext cx="975361" cy="975361"/>
          </a:xfrm>
          <a:prstGeom prst="rect">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53" name="Shape 1353"/>
          <p:cNvSpPr/>
          <p:nvPr/>
        </p:nvSpPr>
        <p:spPr>
          <a:xfrm>
            <a:off x="8507307" y="7773528"/>
            <a:ext cx="108374" cy="108374"/>
          </a:xfrm>
          <a:prstGeom prst="ellipse">
            <a:avLst/>
          </a:prstGeom>
          <a:solidFill>
            <a:srgbClr val="FFFF99"/>
          </a:solidFill>
          <a:ln w="76200">
            <a:solidFill>
              <a:srgbClr val="BBE0E3"/>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54" name="Shape 1354"/>
          <p:cNvSpPr/>
          <p:nvPr/>
        </p:nvSpPr>
        <p:spPr>
          <a:xfrm flipV="1">
            <a:off x="4660053" y="3601155"/>
            <a:ext cx="216747" cy="32512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55" name="Shape 1355"/>
          <p:cNvSpPr/>
          <p:nvPr/>
        </p:nvSpPr>
        <p:spPr>
          <a:xfrm flipV="1">
            <a:off x="4660053" y="3926275"/>
            <a:ext cx="541868"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56" name="Shape 1356"/>
          <p:cNvSpPr/>
          <p:nvPr/>
        </p:nvSpPr>
        <p:spPr>
          <a:xfrm flipH="1" flipV="1">
            <a:off x="4443306" y="5226755"/>
            <a:ext cx="216748" cy="65024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57" name="Shape 1357"/>
          <p:cNvSpPr/>
          <p:nvPr/>
        </p:nvSpPr>
        <p:spPr>
          <a:xfrm flipV="1">
            <a:off x="8561493" y="3926275"/>
            <a:ext cx="1517227" cy="97536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58" name="Shape 1358"/>
          <p:cNvSpPr/>
          <p:nvPr/>
        </p:nvSpPr>
        <p:spPr>
          <a:xfrm flipV="1">
            <a:off x="8561493" y="3601155"/>
            <a:ext cx="650241" cy="32512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59" name="Shape 1359"/>
          <p:cNvSpPr/>
          <p:nvPr/>
        </p:nvSpPr>
        <p:spPr>
          <a:xfrm flipV="1">
            <a:off x="7586133" y="3059288"/>
            <a:ext cx="650241" cy="86698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0" name="Shape 1360"/>
          <p:cNvSpPr/>
          <p:nvPr/>
        </p:nvSpPr>
        <p:spPr>
          <a:xfrm flipV="1">
            <a:off x="6610773" y="3384408"/>
            <a:ext cx="10837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1" name="Shape 1361"/>
          <p:cNvSpPr/>
          <p:nvPr/>
        </p:nvSpPr>
        <p:spPr>
          <a:xfrm flipV="1">
            <a:off x="6719146" y="5118382"/>
            <a:ext cx="2167468"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2" name="Shape 1362"/>
          <p:cNvSpPr/>
          <p:nvPr/>
        </p:nvSpPr>
        <p:spPr>
          <a:xfrm flipV="1">
            <a:off x="7586133" y="6635608"/>
            <a:ext cx="975361"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3" name="Shape 1363"/>
          <p:cNvSpPr/>
          <p:nvPr/>
        </p:nvSpPr>
        <p:spPr>
          <a:xfrm flipV="1">
            <a:off x="8561493" y="6635608"/>
            <a:ext cx="1408854" cy="21674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4" name="Shape 1364"/>
          <p:cNvSpPr/>
          <p:nvPr/>
        </p:nvSpPr>
        <p:spPr>
          <a:xfrm>
            <a:off x="8561493" y="7827716"/>
            <a:ext cx="1300481" cy="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5" name="Shape 1365"/>
          <p:cNvSpPr/>
          <p:nvPr/>
        </p:nvSpPr>
        <p:spPr>
          <a:xfrm flipV="1">
            <a:off x="7586133" y="7719341"/>
            <a:ext cx="758614" cy="10837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6" name="Shape 1366"/>
          <p:cNvSpPr/>
          <p:nvPr/>
        </p:nvSpPr>
        <p:spPr>
          <a:xfrm>
            <a:off x="6610773" y="7827715"/>
            <a:ext cx="1083734"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7" name="Shape 1367"/>
          <p:cNvSpPr/>
          <p:nvPr/>
        </p:nvSpPr>
        <p:spPr>
          <a:xfrm>
            <a:off x="5635413" y="7827715"/>
            <a:ext cx="32512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8" name="Shape 1368"/>
          <p:cNvSpPr/>
          <p:nvPr/>
        </p:nvSpPr>
        <p:spPr>
          <a:xfrm>
            <a:off x="4660053" y="7827715"/>
            <a:ext cx="65024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69" name="Shape 1369"/>
          <p:cNvSpPr/>
          <p:nvPr/>
        </p:nvSpPr>
        <p:spPr>
          <a:xfrm>
            <a:off x="5635413" y="6852355"/>
            <a:ext cx="1300481" cy="758615"/>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0" name="Shape 1370"/>
          <p:cNvSpPr/>
          <p:nvPr/>
        </p:nvSpPr>
        <p:spPr>
          <a:xfrm flipV="1">
            <a:off x="6610773" y="4143022"/>
            <a:ext cx="65024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1" name="Shape 1371"/>
          <p:cNvSpPr/>
          <p:nvPr/>
        </p:nvSpPr>
        <p:spPr>
          <a:xfrm flipV="1">
            <a:off x="7586133" y="4359768"/>
            <a:ext cx="866988"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2" name="Shape 1372"/>
          <p:cNvSpPr/>
          <p:nvPr/>
        </p:nvSpPr>
        <p:spPr>
          <a:xfrm flipV="1">
            <a:off x="5635413" y="4034649"/>
            <a:ext cx="541867" cy="866987"/>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3" name="Shape 1373"/>
          <p:cNvSpPr/>
          <p:nvPr/>
        </p:nvSpPr>
        <p:spPr>
          <a:xfrm flipV="1">
            <a:off x="5635413" y="3492782"/>
            <a:ext cx="108374" cy="43349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4" name="Shape 1374"/>
          <p:cNvSpPr/>
          <p:nvPr/>
        </p:nvSpPr>
        <p:spPr>
          <a:xfrm>
            <a:off x="6610773" y="6852355"/>
            <a:ext cx="1300481" cy="541868"/>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5" name="Shape 1375"/>
          <p:cNvSpPr/>
          <p:nvPr/>
        </p:nvSpPr>
        <p:spPr>
          <a:xfrm flipV="1">
            <a:off x="7586133" y="5551875"/>
            <a:ext cx="1950721" cy="325121"/>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6" name="Shape 1376"/>
          <p:cNvSpPr/>
          <p:nvPr/>
        </p:nvSpPr>
        <p:spPr>
          <a:xfrm>
            <a:off x="8561493" y="5876995"/>
            <a:ext cx="1192108" cy="10837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7" name="Shape 1377"/>
          <p:cNvSpPr/>
          <p:nvPr/>
        </p:nvSpPr>
        <p:spPr>
          <a:xfrm flipV="1">
            <a:off x="4660053" y="6418862"/>
            <a:ext cx="1192107" cy="43349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8" name="Shape 1378"/>
          <p:cNvSpPr/>
          <p:nvPr/>
        </p:nvSpPr>
        <p:spPr>
          <a:xfrm flipV="1">
            <a:off x="5635413" y="5118382"/>
            <a:ext cx="975361" cy="758614"/>
          </a:xfrm>
          <a:prstGeom prst="line">
            <a:avLst/>
          </a:prstGeom>
          <a:ln w="76200">
            <a:solidFill>
              <a:srgbClr val="FFCC66"/>
            </a:solidFill>
            <a:tailEnd type="triangle"/>
          </a:ln>
        </p:spPr>
        <p:txBody>
          <a:bodyPr lIns="0" tIns="0" rIns="0" bIns="0"/>
          <a:lstStyle/>
          <a:p>
            <a:pPr algn="l" defTabSz="457200">
              <a:defRPr sz="1600" i="0">
                <a:solidFill>
                  <a:srgbClr val="000000"/>
                </a:solidFill>
              </a:defRPr>
            </a:pPr>
            <a:endParaRPr/>
          </a:p>
        </p:txBody>
      </p:sp>
      <p:sp>
        <p:nvSpPr>
          <p:cNvPr id="1379" name="Shape 1379"/>
          <p:cNvSpPr/>
          <p:nvPr/>
        </p:nvSpPr>
        <p:spPr>
          <a:xfrm>
            <a:off x="4876800" y="5876995"/>
            <a:ext cx="1733974" cy="13004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337" y="150"/>
                  <a:pt x="15075" y="300"/>
                  <a:pt x="12150" y="1800"/>
                </a:cubicBezTo>
                <a:cubicBezTo>
                  <a:pt x="9225" y="3300"/>
                  <a:pt x="6075" y="5700"/>
                  <a:pt x="4050" y="9000"/>
                </a:cubicBezTo>
                <a:cubicBezTo>
                  <a:pt x="2025" y="12300"/>
                  <a:pt x="675" y="19500"/>
                  <a:pt x="0" y="21600"/>
                </a:cubicBezTo>
              </a:path>
            </a:pathLst>
          </a:custGeom>
          <a:ln w="101600">
            <a:solidFill>
              <a:srgbClr val="000000"/>
            </a:solidFill>
            <a:headEnd type="triangle"/>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80" name="Shape 1380"/>
          <p:cNvSpPr/>
          <p:nvPr/>
        </p:nvSpPr>
        <p:spPr>
          <a:xfrm>
            <a:off x="4849706" y="7150382"/>
            <a:ext cx="108375" cy="108374"/>
          </a:xfrm>
          <a:prstGeom prst="ellipse">
            <a:avLst/>
          </a:prstGeom>
          <a:solidFill>
            <a:srgbClr val="333399"/>
          </a:solidFill>
          <a:ln w="1016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81" name="Shape 1381"/>
          <p:cNvSpPr/>
          <p:nvPr/>
        </p:nvSpPr>
        <p:spPr>
          <a:xfrm>
            <a:off x="6556586" y="5822808"/>
            <a:ext cx="108374" cy="108375"/>
          </a:xfrm>
          <a:prstGeom prst="ellipse">
            <a:avLst/>
          </a:prstGeom>
          <a:solidFill>
            <a:srgbClr val="000000"/>
          </a:solidFill>
          <a:ln w="76200">
            <a:solidFill>
              <a:srgbClr val="00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382" name="Shape 1382"/>
          <p:cNvSpPr/>
          <p:nvPr/>
        </p:nvSpPr>
        <p:spPr>
          <a:xfrm>
            <a:off x="6610772" y="5876995"/>
            <a:ext cx="1083735" cy="325121"/>
          </a:xfrm>
          <a:prstGeom prst="line">
            <a:avLst/>
          </a:prstGeom>
          <a:ln w="76200">
            <a:solidFill>
              <a:srgbClr val="333399"/>
            </a:solidFill>
            <a:tailEnd type="triangle"/>
          </a:ln>
        </p:spPr>
        <p:txBody>
          <a:bodyPr lIns="0" tIns="0" rIns="0" bIns="0"/>
          <a:lstStyle/>
          <a:p>
            <a:pPr algn="l" defTabSz="457200">
              <a:defRPr sz="1600" i="0">
                <a:solidFill>
                  <a:srgbClr val="000000"/>
                </a:solidFill>
              </a:defRPr>
            </a:pPr>
            <a:endParaRPr/>
          </a:p>
        </p:txBody>
      </p:sp>
      <p:sp>
        <p:nvSpPr>
          <p:cNvPr id="1383" name="Shape 1383"/>
          <p:cNvSpPr/>
          <p:nvPr/>
        </p:nvSpPr>
        <p:spPr>
          <a:xfrm>
            <a:off x="4143886" y="8245231"/>
            <a:ext cx="4741864" cy="7183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400">
                <a:latin typeface="Arial"/>
                <a:ea typeface="Arial"/>
                <a:cs typeface="Arial"/>
                <a:sym typeface="Arial"/>
              </a:defRPr>
            </a:lvl1pPr>
          </a:lstStyle>
          <a:p>
            <a:r>
              <a:t>Requires two grids</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Shape 1388"/>
          <p:cNvSpPr>
            <a:spLocks noGrp="1"/>
          </p:cNvSpPr>
          <p:nvPr>
            <p:ph type="title"/>
          </p:nvPr>
        </p:nvSpPr>
        <p:spPr>
          <a:prstGeom prst="rect">
            <a:avLst/>
          </a:prstGeom>
        </p:spPr>
        <p:txBody>
          <a:bodyPr/>
          <a:lstStyle/>
          <a:p>
            <a:r>
              <a:t>Conservation of Mass</a:t>
            </a:r>
          </a:p>
        </p:txBody>
      </p:sp>
      <p:sp>
        <p:nvSpPr>
          <p:cNvPr id="1387" name="Shape 1387"/>
          <p:cNvSpPr>
            <a:spLocks noGrp="1"/>
          </p:cNvSpPr>
          <p:nvPr>
            <p:ph sz="quarter" idx="10"/>
          </p:nvPr>
        </p:nvSpPr>
        <p:spPr>
          <a:prstGeom prst="rect">
            <a:avLst/>
          </a:prstGeom>
        </p:spPr>
        <p:txBody>
          <a:bodyPr/>
          <a:lstStyle/>
          <a:p>
            <a:endParaRPr dirty="0"/>
          </a:p>
          <a:p>
            <a:endParaRPr dirty="0"/>
          </a:p>
          <a:p>
            <a:endParaRPr dirty="0"/>
          </a:p>
          <a:p>
            <a:endParaRPr dirty="0"/>
          </a:p>
          <a:p>
            <a:endParaRPr dirty="0"/>
          </a:p>
          <a:p>
            <a:endParaRPr lang="en-US" dirty="0" smtClean="0"/>
          </a:p>
          <a:p>
            <a:endParaRPr lang="en-US" dirty="0"/>
          </a:p>
          <a:p>
            <a:endParaRPr lang="en-US" dirty="0" smtClean="0"/>
          </a:p>
          <a:p>
            <a:endParaRPr dirty="0"/>
          </a:p>
          <a:p>
            <a:pPr lvl="1">
              <a:buChar char="–"/>
            </a:pPr>
            <a:r>
              <a:rPr dirty="0"/>
              <a:t>Flow into cell = Flow out of the cell      	not !!</a:t>
            </a:r>
          </a:p>
        </p:txBody>
      </p:sp>
      <p:grpSp>
        <p:nvGrpSpPr>
          <p:cNvPr id="1394" name="Group 1394"/>
          <p:cNvGrpSpPr/>
          <p:nvPr/>
        </p:nvGrpSpPr>
        <p:grpSpPr>
          <a:xfrm>
            <a:off x="3793066" y="2600960"/>
            <a:ext cx="4768428" cy="4768427"/>
            <a:chOff x="0" y="0"/>
            <a:chExt cx="4768426" cy="4768426"/>
          </a:xfrm>
        </p:grpSpPr>
        <p:sp>
          <p:nvSpPr>
            <p:cNvPr id="1389" name="Shape 1389"/>
            <p:cNvSpPr/>
            <p:nvPr/>
          </p:nvSpPr>
          <p:spPr>
            <a:xfrm>
              <a:off x="1589475" y="0"/>
              <a:ext cx="1589477" cy="1589476"/>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390" name="Shape 1390"/>
            <p:cNvSpPr/>
            <p:nvPr/>
          </p:nvSpPr>
          <p:spPr>
            <a:xfrm>
              <a:off x="0" y="1589475"/>
              <a:ext cx="1589476" cy="1589477"/>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391" name="Shape 1391"/>
            <p:cNvSpPr/>
            <p:nvPr/>
          </p:nvSpPr>
          <p:spPr>
            <a:xfrm>
              <a:off x="1589475" y="1589475"/>
              <a:ext cx="1589477" cy="1589477"/>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392" name="Shape 1392"/>
            <p:cNvSpPr/>
            <p:nvPr/>
          </p:nvSpPr>
          <p:spPr>
            <a:xfrm>
              <a:off x="3178951" y="1589475"/>
              <a:ext cx="1589476" cy="1589477"/>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sp>
          <p:nvSpPr>
            <p:cNvPr id="1393" name="Shape 1393"/>
            <p:cNvSpPr/>
            <p:nvPr/>
          </p:nvSpPr>
          <p:spPr>
            <a:xfrm>
              <a:off x="1589475" y="3178951"/>
              <a:ext cx="1589477" cy="1589476"/>
            </a:xfrm>
            <a:prstGeom prst="rect">
              <a:avLst/>
            </a:prstGeom>
            <a:solidFill>
              <a:srgbClr val="BBE0E3"/>
            </a:solidFill>
            <a:ln w="76200" cap="flat">
              <a:solidFill>
                <a:srgbClr val="333399"/>
              </a:solidFill>
              <a:prstDash val="solid"/>
              <a:round/>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grpSp>
      <p:grpSp>
        <p:nvGrpSpPr>
          <p:cNvPr id="1397" name="Group 1397"/>
          <p:cNvGrpSpPr/>
          <p:nvPr/>
        </p:nvGrpSpPr>
        <p:grpSpPr>
          <a:xfrm>
            <a:off x="5960533" y="3684693"/>
            <a:ext cx="433494" cy="866988"/>
            <a:chOff x="0" y="0"/>
            <a:chExt cx="433493" cy="866986"/>
          </a:xfrm>
        </p:grpSpPr>
        <p:sp>
          <p:nvSpPr>
            <p:cNvPr id="1395" name="Shape 1395"/>
            <p:cNvSpPr/>
            <p:nvPr/>
          </p:nvSpPr>
          <p:spPr>
            <a:xfrm flipH="1">
              <a:off x="-1" y="0"/>
              <a:ext cx="2"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1396" name="Shape 1396"/>
            <p:cNvSpPr/>
            <p:nvPr/>
          </p:nvSpPr>
          <p:spPr>
            <a:xfrm flipV="1">
              <a:off x="433493" y="0"/>
              <a:ext cx="1"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grpSp>
        <p:nvGrpSpPr>
          <p:cNvPr id="1400" name="Group 1400"/>
          <p:cNvGrpSpPr/>
          <p:nvPr/>
        </p:nvGrpSpPr>
        <p:grpSpPr>
          <a:xfrm>
            <a:off x="4986076" y="4659150"/>
            <a:ext cx="866987" cy="433494"/>
            <a:chOff x="0" y="0"/>
            <a:chExt cx="866986" cy="433493"/>
          </a:xfrm>
        </p:grpSpPr>
        <p:sp>
          <p:nvSpPr>
            <p:cNvPr id="1398" name="Shape 1398"/>
            <p:cNvSpPr/>
            <p:nvPr/>
          </p:nvSpPr>
          <p:spPr>
            <a:xfrm flipH="1" flipV="1">
              <a:off x="0" y="-1"/>
              <a:ext cx="866987" cy="2"/>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1399" name="Shape 1399"/>
            <p:cNvSpPr/>
            <p:nvPr/>
          </p:nvSpPr>
          <p:spPr>
            <a:xfrm>
              <a:off x="0" y="433493"/>
              <a:ext cx="866987" cy="1"/>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grpSp>
        <p:nvGrpSpPr>
          <p:cNvPr id="1403" name="Group 1403"/>
          <p:cNvGrpSpPr/>
          <p:nvPr/>
        </p:nvGrpSpPr>
        <p:grpSpPr>
          <a:xfrm>
            <a:off x="6503303" y="4660956"/>
            <a:ext cx="866987" cy="433494"/>
            <a:chOff x="0" y="0"/>
            <a:chExt cx="866986" cy="433493"/>
          </a:xfrm>
        </p:grpSpPr>
        <p:sp>
          <p:nvSpPr>
            <p:cNvPr id="1401" name="Shape 1401"/>
            <p:cNvSpPr/>
            <p:nvPr/>
          </p:nvSpPr>
          <p:spPr>
            <a:xfrm>
              <a:off x="0" y="433493"/>
              <a:ext cx="866987" cy="1"/>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1402" name="Shape 1402"/>
            <p:cNvSpPr/>
            <p:nvPr/>
          </p:nvSpPr>
          <p:spPr>
            <a:xfrm flipH="1" flipV="1">
              <a:off x="0" y="-1"/>
              <a:ext cx="866987" cy="2"/>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grpSp>
        <p:nvGrpSpPr>
          <p:cNvPr id="1406" name="Group 1406"/>
          <p:cNvGrpSpPr/>
          <p:nvPr/>
        </p:nvGrpSpPr>
        <p:grpSpPr>
          <a:xfrm>
            <a:off x="5960533" y="5310293"/>
            <a:ext cx="433494" cy="866988"/>
            <a:chOff x="0" y="0"/>
            <a:chExt cx="433493" cy="866986"/>
          </a:xfrm>
        </p:grpSpPr>
        <p:sp>
          <p:nvSpPr>
            <p:cNvPr id="1404" name="Shape 1404"/>
            <p:cNvSpPr/>
            <p:nvPr/>
          </p:nvSpPr>
          <p:spPr>
            <a:xfrm flipH="1">
              <a:off x="-1" y="0"/>
              <a:ext cx="2"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sp>
          <p:nvSpPr>
            <p:cNvPr id="1405" name="Shape 1405"/>
            <p:cNvSpPr/>
            <p:nvPr/>
          </p:nvSpPr>
          <p:spPr>
            <a:xfrm flipV="1">
              <a:off x="433493" y="0"/>
              <a:ext cx="1" cy="866987"/>
            </a:xfrm>
            <a:prstGeom prst="line">
              <a:avLst/>
            </a:prstGeom>
            <a:noFill/>
            <a:ln w="76200" cap="flat">
              <a:solidFill>
                <a:srgbClr val="000000"/>
              </a:solidFill>
              <a:prstDash val="solid"/>
              <a:round/>
              <a:tailEnd type="triangle" w="med" len="med"/>
            </a:ln>
            <a:effectLst/>
          </p:spPr>
          <p:txBody>
            <a:bodyPr wrap="square" lIns="0" tIns="0" rIns="0" bIns="0" numCol="1" anchor="t">
              <a:noAutofit/>
            </a:bodyPr>
            <a:lstStyle/>
            <a:p>
              <a:pPr algn="l" defTabSz="457200">
                <a:defRPr sz="1600" i="0">
                  <a:solidFill>
                    <a:srgbClr val="000000"/>
                  </a:solidFill>
                </a:defRPr>
              </a:pPr>
              <a:endParaRPr/>
            </a:p>
          </p:txBody>
        </p:sp>
      </p:grpSp>
      <p:pic>
        <p:nvPicPr>
          <p:cNvPr id="1407" name="image.pdf"/>
          <p:cNvPicPr>
            <a:picLocks noChangeAspect="1"/>
          </p:cNvPicPr>
          <p:nvPr/>
        </p:nvPicPr>
        <p:blipFill>
          <a:blip r:embed="rId3">
            <a:extLst/>
          </a:blip>
          <a:stretch>
            <a:fillRect/>
          </a:stretch>
        </p:blipFill>
        <p:spPr>
          <a:xfrm>
            <a:off x="2269066" y="8280400"/>
            <a:ext cx="6766561" cy="119210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 name="Shape 1412"/>
          <p:cNvSpPr>
            <a:spLocks noGrp="1"/>
          </p:cNvSpPr>
          <p:nvPr>
            <p:ph type="title"/>
          </p:nvPr>
        </p:nvSpPr>
        <p:spPr>
          <a:prstGeom prst="rect">
            <a:avLst/>
          </a:prstGeom>
        </p:spPr>
        <p:txBody>
          <a:bodyPr/>
          <a:lstStyle/>
          <a:p>
            <a:r>
              <a:t>Conservation of Mass</a:t>
            </a:r>
          </a:p>
        </p:txBody>
      </p:sp>
      <p:sp>
        <p:nvSpPr>
          <p:cNvPr id="1411" name="Shape 1411"/>
          <p:cNvSpPr>
            <a:spLocks noGrp="1"/>
          </p:cNvSpPr>
          <p:nvPr>
            <p:ph sz="quarter" idx="10"/>
          </p:nvPr>
        </p:nvSpPr>
        <p:spPr>
          <a:prstGeom prst="rect">
            <a:avLst/>
          </a:prstGeom>
        </p:spPr>
        <p:txBody>
          <a:bodyPr/>
          <a:lstStyle/>
          <a:p>
            <a:r>
              <a:t>Hodge decomposition</a:t>
            </a:r>
          </a:p>
        </p:txBody>
      </p:sp>
      <p:pic>
        <p:nvPicPr>
          <p:cNvPr id="1413" name="slide0088_image182.png"/>
          <p:cNvPicPr>
            <a:picLocks noChangeAspect="1"/>
          </p:cNvPicPr>
          <p:nvPr/>
        </p:nvPicPr>
        <p:blipFill>
          <a:blip r:embed="rId3">
            <a:extLst/>
          </a:blip>
          <a:stretch>
            <a:fillRect/>
          </a:stretch>
        </p:blipFill>
        <p:spPr>
          <a:xfrm>
            <a:off x="650239" y="3720817"/>
            <a:ext cx="3251201" cy="3251201"/>
          </a:xfrm>
          <a:prstGeom prst="rect">
            <a:avLst/>
          </a:prstGeom>
          <a:ln w="12700">
            <a:miter lim="400000"/>
          </a:ln>
        </p:spPr>
      </p:pic>
      <p:pic>
        <p:nvPicPr>
          <p:cNvPr id="1414" name="slide0088_image184.png"/>
          <p:cNvPicPr>
            <a:picLocks noChangeAspect="1"/>
          </p:cNvPicPr>
          <p:nvPr/>
        </p:nvPicPr>
        <p:blipFill>
          <a:blip r:embed="rId4">
            <a:extLst/>
          </a:blip>
          <a:stretch>
            <a:fillRect/>
          </a:stretch>
        </p:blipFill>
        <p:spPr>
          <a:xfrm>
            <a:off x="4822613" y="3720817"/>
            <a:ext cx="3251201" cy="3251201"/>
          </a:xfrm>
          <a:prstGeom prst="rect">
            <a:avLst/>
          </a:prstGeom>
          <a:ln w="12700">
            <a:miter lim="400000"/>
          </a:ln>
        </p:spPr>
      </p:pic>
      <p:grpSp>
        <p:nvGrpSpPr>
          <p:cNvPr id="1417" name="Group 1417"/>
          <p:cNvGrpSpPr/>
          <p:nvPr/>
        </p:nvGrpSpPr>
        <p:grpSpPr>
          <a:xfrm>
            <a:off x="8886613" y="3720817"/>
            <a:ext cx="3359574" cy="3251202"/>
            <a:chOff x="0" y="0"/>
            <a:chExt cx="3359573" cy="3251200"/>
          </a:xfrm>
        </p:grpSpPr>
        <p:sp>
          <p:nvSpPr>
            <p:cNvPr id="1415" name="Shape 1415"/>
            <p:cNvSpPr/>
            <p:nvPr/>
          </p:nvSpPr>
          <p:spPr>
            <a:xfrm>
              <a:off x="0" y="-1"/>
              <a:ext cx="3359574" cy="3251202"/>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pic>
          <p:nvPicPr>
            <p:cNvPr id="1416" name="slide0088_image185.png"/>
            <p:cNvPicPr>
              <a:picLocks noChangeAspect="1"/>
            </p:cNvPicPr>
            <p:nvPr/>
          </p:nvPicPr>
          <p:blipFill>
            <a:blip r:embed="rId5">
              <a:extLst/>
            </a:blip>
            <a:stretch>
              <a:fillRect/>
            </a:stretch>
          </p:blipFill>
          <p:spPr>
            <a:xfrm>
              <a:off x="108373" y="0"/>
              <a:ext cx="3251201" cy="3251200"/>
            </a:xfrm>
            <a:prstGeom prst="rect">
              <a:avLst/>
            </a:prstGeom>
            <a:ln w="12700" cap="flat">
              <a:noFill/>
              <a:miter lim="400000"/>
            </a:ln>
            <a:effectLst/>
          </p:spPr>
        </p:pic>
      </p:grpSp>
      <p:sp>
        <p:nvSpPr>
          <p:cNvPr id="1418" name="Shape 1418"/>
          <p:cNvSpPr/>
          <p:nvPr/>
        </p:nvSpPr>
        <p:spPr>
          <a:xfrm>
            <a:off x="2724116" y="6910391"/>
            <a:ext cx="7436905"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Our field          = mass conversing +          gradient</a:t>
            </a:r>
          </a:p>
        </p:txBody>
      </p:sp>
      <p:sp>
        <p:nvSpPr>
          <p:cNvPr id="1419" name="Shape 1419"/>
          <p:cNvSpPr/>
          <p:nvPr/>
        </p:nvSpPr>
        <p:spPr>
          <a:xfrm>
            <a:off x="4183152" y="4793395"/>
            <a:ext cx="396132" cy="631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r>
              <a:t>=</a:t>
            </a:r>
          </a:p>
        </p:txBody>
      </p:sp>
      <p:sp>
        <p:nvSpPr>
          <p:cNvPr id="1420" name="Shape 1420"/>
          <p:cNvSpPr/>
          <p:nvPr/>
        </p:nvSpPr>
        <p:spPr>
          <a:xfrm>
            <a:off x="8208770" y="4757270"/>
            <a:ext cx="396132" cy="631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r>
              <a:t>+</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title"/>
          </p:nvPr>
        </p:nvSpPr>
        <p:spPr>
          <a:prstGeom prst="rect">
            <a:avLst/>
          </a:prstGeom>
        </p:spPr>
        <p:txBody>
          <a:bodyPr/>
          <a:lstStyle>
            <a:lvl1pPr defTabSz="473201">
              <a:defRPr sz="4698">
                <a:effectLst>
                  <a:outerShdw blurRad="30861" dist="30861" dir="2700000" rotWithShape="0">
                    <a:srgbClr val="000000">
                      <a:alpha val="70000"/>
                    </a:srgbClr>
                  </a:outerShdw>
                </a:effectLst>
              </a:defRPr>
            </a:lvl1pPr>
          </a:lstStyle>
          <a:p>
            <a:r>
              <a:rPr dirty="0">
                <a:effectLst/>
              </a:rPr>
              <a:t>Previous Work (computer graphics)</a:t>
            </a:r>
          </a:p>
        </p:txBody>
      </p:sp>
      <p:sp>
        <p:nvSpPr>
          <p:cNvPr id="111" name="Shape 111"/>
          <p:cNvSpPr>
            <a:spLocks noGrp="1"/>
          </p:cNvSpPr>
          <p:nvPr>
            <p:ph sz="quarter" idx="10"/>
          </p:nvPr>
        </p:nvSpPr>
        <p:spPr>
          <a:prstGeom prst="rect">
            <a:avLst/>
          </a:prstGeom>
        </p:spPr>
        <p:txBody>
          <a:bodyPr/>
          <a:lstStyle/>
          <a:p>
            <a:r>
              <a:t>Two dimensions:</a:t>
            </a:r>
          </a:p>
          <a:p>
            <a:pPr marL="704850" lvl="1" indent="-323850">
              <a:buChar char="–"/>
              <a:defRPr sz="3400"/>
            </a:pPr>
            <a:r>
              <a:t>Yaeger &amp; Upson 86+Gamito et al. 95 (vortex blobs)</a:t>
            </a:r>
          </a:p>
          <a:p>
            <a:pPr marL="704850" lvl="1" indent="-323850">
              <a:buChar char="–"/>
              <a:defRPr sz="3400"/>
            </a:pPr>
            <a:r>
              <a:t>Chen et al. 97 (explicit in time, finite differences)</a:t>
            </a:r>
          </a:p>
          <a:p>
            <a:pPr marL="704850" lvl="1" indent="-323850">
              <a:buChar char="–"/>
              <a:defRPr sz="3400"/>
            </a:pPr>
            <a:endParaRPr/>
          </a:p>
          <a:p>
            <a:r>
              <a:t>Tree-dimensions:</a:t>
            </a:r>
          </a:p>
          <a:p>
            <a:pPr marL="704850" lvl="1" indent="-323850">
              <a:buChar char="–"/>
              <a:defRPr sz="3400"/>
            </a:pPr>
            <a:r>
              <a:t>Foster &amp; Metaxas 97 (explicit in time, finite differences)</a:t>
            </a:r>
          </a:p>
          <a:p>
            <a:pPr marL="704850" lvl="1" indent="-323850">
              <a:buChar char="–"/>
              <a:defRPr sz="3400"/>
            </a:pPr>
            <a:endParaRPr/>
          </a:p>
          <a:p>
            <a:r>
              <a:t>Unstable !!</a:t>
            </a:r>
          </a:p>
          <a:p>
            <a:pPr marL="704850" lvl="1" indent="-323850">
              <a:buChar char="–"/>
              <a:defRPr sz="3400"/>
            </a:pPr>
            <a:r>
              <a:t>Inaccurate schemes can be useful</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Shape 1425"/>
          <p:cNvSpPr>
            <a:spLocks noGrp="1"/>
          </p:cNvSpPr>
          <p:nvPr>
            <p:ph type="title"/>
          </p:nvPr>
        </p:nvSpPr>
        <p:spPr>
          <a:prstGeom prst="rect">
            <a:avLst/>
          </a:prstGeom>
        </p:spPr>
        <p:txBody>
          <a:bodyPr/>
          <a:lstStyle/>
          <a:p>
            <a:r>
              <a:t>Conservation of Mass</a:t>
            </a:r>
          </a:p>
        </p:txBody>
      </p:sp>
      <p:sp>
        <p:nvSpPr>
          <p:cNvPr id="2" name="Content Placeholder 1"/>
          <p:cNvSpPr>
            <a:spLocks noGrp="1"/>
          </p:cNvSpPr>
          <p:nvPr>
            <p:ph sz="quarter" idx="10"/>
          </p:nvPr>
        </p:nvSpPr>
        <p:spPr/>
        <p:txBody>
          <a:bodyPr/>
          <a:lstStyle/>
          <a:p>
            <a:endParaRPr lang="en-US"/>
          </a:p>
        </p:txBody>
      </p:sp>
      <p:pic>
        <p:nvPicPr>
          <p:cNvPr id="1426" name="slide0088_image182.png"/>
          <p:cNvPicPr>
            <a:picLocks noChangeAspect="1"/>
          </p:cNvPicPr>
          <p:nvPr/>
        </p:nvPicPr>
        <p:blipFill>
          <a:blip r:embed="rId3">
            <a:extLst/>
          </a:blip>
          <a:stretch>
            <a:fillRect/>
          </a:stretch>
        </p:blipFill>
        <p:spPr>
          <a:xfrm>
            <a:off x="4768426" y="3720817"/>
            <a:ext cx="3251201" cy="3251201"/>
          </a:xfrm>
          <a:prstGeom prst="rect">
            <a:avLst/>
          </a:prstGeom>
          <a:ln w="12700">
            <a:miter lim="400000"/>
          </a:ln>
        </p:spPr>
      </p:pic>
      <p:pic>
        <p:nvPicPr>
          <p:cNvPr id="1427" name="slide0088_image184.png"/>
          <p:cNvPicPr>
            <a:picLocks noChangeAspect="1"/>
          </p:cNvPicPr>
          <p:nvPr/>
        </p:nvPicPr>
        <p:blipFill>
          <a:blip r:embed="rId4">
            <a:extLst/>
          </a:blip>
          <a:stretch>
            <a:fillRect/>
          </a:stretch>
        </p:blipFill>
        <p:spPr>
          <a:xfrm>
            <a:off x="650239" y="3720817"/>
            <a:ext cx="3251201" cy="3251201"/>
          </a:xfrm>
          <a:prstGeom prst="rect">
            <a:avLst/>
          </a:prstGeom>
          <a:ln w="12700">
            <a:miter lim="400000"/>
          </a:ln>
        </p:spPr>
      </p:pic>
      <p:grpSp>
        <p:nvGrpSpPr>
          <p:cNvPr id="1430" name="Group 1430"/>
          <p:cNvGrpSpPr/>
          <p:nvPr/>
        </p:nvGrpSpPr>
        <p:grpSpPr>
          <a:xfrm>
            <a:off x="8886613" y="3720817"/>
            <a:ext cx="3359574" cy="3251202"/>
            <a:chOff x="0" y="0"/>
            <a:chExt cx="3359573" cy="3251200"/>
          </a:xfrm>
        </p:grpSpPr>
        <p:sp>
          <p:nvSpPr>
            <p:cNvPr id="1428" name="Shape 1428"/>
            <p:cNvSpPr/>
            <p:nvPr/>
          </p:nvSpPr>
          <p:spPr>
            <a:xfrm>
              <a:off x="0" y="-1"/>
              <a:ext cx="3359574" cy="3251202"/>
            </a:xfrm>
            <a:prstGeom prst="rect">
              <a:avLst/>
            </a:prstGeom>
            <a:solidFill>
              <a:srgbClr val="000000"/>
            </a:solidFill>
            <a:ln w="12700" cap="flat">
              <a:noFill/>
              <a:miter lim="400000"/>
            </a:ln>
            <a:effectLst/>
          </p:spPr>
          <p:txBody>
            <a:bodyPr wrap="square" lIns="50800" tIns="50800" rIns="50800" bIns="50800" numCol="1" anchor="ctr">
              <a:noAutofit/>
            </a:bodyPr>
            <a:lstStyle/>
            <a:p>
              <a:pPr>
                <a:defRPr sz="3600" i="0">
                  <a:solidFill>
                    <a:srgbClr val="FFFFFF"/>
                  </a:solidFill>
                  <a:latin typeface="Arial"/>
                  <a:ea typeface="Arial"/>
                  <a:cs typeface="Arial"/>
                  <a:sym typeface="Arial"/>
                </a:defRPr>
              </a:pPr>
              <a:endParaRPr/>
            </a:p>
          </p:txBody>
        </p:sp>
        <p:pic>
          <p:nvPicPr>
            <p:cNvPr id="1429" name="slide0088_image185.png"/>
            <p:cNvPicPr>
              <a:picLocks noChangeAspect="1"/>
            </p:cNvPicPr>
            <p:nvPr/>
          </p:nvPicPr>
          <p:blipFill>
            <a:blip r:embed="rId5">
              <a:extLst/>
            </a:blip>
            <a:stretch>
              <a:fillRect/>
            </a:stretch>
          </p:blipFill>
          <p:spPr>
            <a:xfrm>
              <a:off x="108373" y="0"/>
              <a:ext cx="3251201" cy="3251200"/>
            </a:xfrm>
            <a:prstGeom prst="rect">
              <a:avLst/>
            </a:prstGeom>
            <a:ln w="12700" cap="flat">
              <a:noFill/>
              <a:miter lim="400000"/>
            </a:ln>
            <a:effectLst/>
          </p:spPr>
        </p:pic>
      </p:grpSp>
      <p:sp>
        <p:nvSpPr>
          <p:cNvPr id="1431" name="Shape 1431"/>
          <p:cNvSpPr/>
          <p:nvPr/>
        </p:nvSpPr>
        <p:spPr>
          <a:xfrm>
            <a:off x="1863613" y="6910391"/>
            <a:ext cx="8363174"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mass conversing  =         Our field           -           gradient</a:t>
            </a:r>
          </a:p>
        </p:txBody>
      </p:sp>
      <p:sp>
        <p:nvSpPr>
          <p:cNvPr id="1432" name="Shape 1432"/>
          <p:cNvSpPr/>
          <p:nvPr/>
        </p:nvSpPr>
        <p:spPr>
          <a:xfrm>
            <a:off x="4183152" y="4793395"/>
            <a:ext cx="396132" cy="631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r>
              <a:t>=</a:t>
            </a:r>
          </a:p>
        </p:txBody>
      </p:sp>
      <p:sp>
        <p:nvSpPr>
          <p:cNvPr id="1433" name="Shape 1433"/>
          <p:cNvSpPr/>
          <p:nvPr/>
        </p:nvSpPr>
        <p:spPr>
          <a:xfrm>
            <a:off x="8269330" y="4757270"/>
            <a:ext cx="275011" cy="631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r>
              <a:t>-</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 name="Shape 1438"/>
          <p:cNvSpPr>
            <a:spLocks noGrp="1"/>
          </p:cNvSpPr>
          <p:nvPr>
            <p:ph type="title"/>
          </p:nvPr>
        </p:nvSpPr>
        <p:spPr>
          <a:prstGeom prst="rect">
            <a:avLst/>
          </a:prstGeom>
        </p:spPr>
        <p:txBody>
          <a:bodyPr/>
          <a:lstStyle>
            <a:lvl1pPr>
              <a:defRPr sz="3800"/>
            </a:lvl1pPr>
          </a:lstStyle>
          <a:p>
            <a:r>
              <a:t>Computing a Divergence Free Velocity Field I</a:t>
            </a:r>
          </a:p>
        </p:txBody>
      </p:sp>
      <p:sp>
        <p:nvSpPr>
          <p:cNvPr id="1437" name="Shape 1437"/>
          <p:cNvSpPr>
            <a:spLocks noGrp="1"/>
          </p:cNvSpPr>
          <p:nvPr>
            <p:ph sz="quarter" idx="10"/>
          </p:nvPr>
        </p:nvSpPr>
        <p:spPr>
          <a:prstGeom prst="rect">
            <a:avLst/>
          </a:prstGeom>
        </p:spPr>
        <p:txBody>
          <a:bodyPr/>
          <a:lstStyle/>
          <a:p>
            <a:pPr marL="342900" indent="-342900">
              <a:lnSpc>
                <a:spcPct val="80000"/>
              </a:lnSpc>
              <a:buSzTx/>
              <a:buNone/>
              <a:defRPr sz="3400"/>
            </a:pPr>
            <a:r>
              <a:t>We have now solved the equation:</a:t>
            </a:r>
          </a:p>
          <a:p>
            <a:pPr marL="342900" indent="-342900">
              <a:lnSpc>
                <a:spcPct val="80000"/>
              </a:lnSpc>
              <a:spcBef>
                <a:spcPts val="1200"/>
              </a:spcBef>
              <a:buSzTx/>
              <a:buNone/>
              <a:defRPr sz="2200"/>
            </a:pPr>
            <a:r>
              <a:t> </a:t>
            </a:r>
          </a:p>
          <a:p>
            <a:pPr marL="400050" indent="-400050">
              <a:lnSpc>
                <a:spcPct val="90000"/>
              </a:lnSpc>
              <a:spcBef>
                <a:spcPts val="1200"/>
              </a:spcBef>
              <a:defRPr sz="2800"/>
            </a:pPr>
            <a:r>
              <a:t>Scalar field satisfies a Poisson Equation</a:t>
            </a:r>
          </a:p>
        </p:txBody>
      </p:sp>
      <p:pic>
        <p:nvPicPr>
          <p:cNvPr id="1439" name="image.png"/>
          <p:cNvPicPr>
            <a:picLocks noChangeAspect="1"/>
          </p:cNvPicPr>
          <p:nvPr/>
        </p:nvPicPr>
        <p:blipFill>
          <a:blip r:embed="rId2">
            <a:extLst/>
          </a:blip>
          <a:stretch>
            <a:fillRect/>
          </a:stretch>
        </p:blipFill>
        <p:spPr>
          <a:xfrm>
            <a:off x="3260230" y="3899182"/>
            <a:ext cx="6062135" cy="1194365"/>
          </a:xfrm>
          <a:prstGeom prst="rect">
            <a:avLst/>
          </a:prstGeom>
          <a:ln w="12700">
            <a:miter lim="400000"/>
          </a:ln>
        </p:spPr>
      </p:pic>
      <p:sp>
        <p:nvSpPr>
          <p:cNvPr id="1440" name="Shape 1440"/>
          <p:cNvSpPr/>
          <p:nvPr/>
        </p:nvSpPr>
        <p:spPr>
          <a:xfrm>
            <a:off x="1318927" y="8344613"/>
            <a:ext cx="10674004" cy="58277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400">
                <a:latin typeface="Arial"/>
                <a:ea typeface="Arial"/>
                <a:cs typeface="Arial"/>
                <a:sym typeface="Arial"/>
              </a:defRPr>
            </a:lvl1pPr>
          </a:lstStyle>
          <a:p>
            <a:r>
              <a:t>Recall the Helmholtz-Hodge Decomposition Theorem...</a:t>
            </a:r>
          </a:p>
        </p:txBody>
      </p:sp>
      <p:pic>
        <p:nvPicPr>
          <p:cNvPr id="1441" name="image.png"/>
          <p:cNvPicPr>
            <a:picLocks noChangeAspect="1"/>
          </p:cNvPicPr>
          <p:nvPr/>
        </p:nvPicPr>
        <p:blipFill>
          <a:blip r:embed="rId3">
            <a:extLst/>
          </a:blip>
          <a:stretch>
            <a:fillRect/>
          </a:stretch>
        </p:blipFill>
        <p:spPr>
          <a:xfrm>
            <a:off x="5375768" y="7184249"/>
            <a:ext cx="2047806" cy="835378"/>
          </a:xfrm>
          <a:prstGeom prst="rect">
            <a:avLst/>
          </a:prstGeom>
          <a:ln w="12700">
            <a:miter lim="400000"/>
          </a:ln>
        </p:spPr>
      </p:pic>
      <p:pic>
        <p:nvPicPr>
          <p:cNvPr id="1442" name="image.png"/>
          <p:cNvPicPr>
            <a:picLocks noChangeAspect="1"/>
          </p:cNvPicPr>
          <p:nvPr/>
        </p:nvPicPr>
        <p:blipFill>
          <a:blip r:embed="rId4">
            <a:extLst/>
          </a:blip>
          <a:stretch>
            <a:fillRect/>
          </a:stretch>
        </p:blipFill>
        <p:spPr>
          <a:xfrm>
            <a:off x="3122506" y="6161475"/>
            <a:ext cx="7066846" cy="921174"/>
          </a:xfrm>
          <a:prstGeom prst="rect">
            <a:avLst/>
          </a:prstGeom>
          <a:ln w="12700">
            <a:miter lim="400000"/>
          </a:ln>
        </p:spPr>
      </p:pic>
      <p:sp>
        <p:nvSpPr>
          <p:cNvPr id="1443" name="Shape 1443"/>
          <p:cNvSpPr/>
          <p:nvPr/>
        </p:nvSpPr>
        <p:spPr>
          <a:xfrm>
            <a:off x="2728986" y="5136616"/>
            <a:ext cx="7546828" cy="496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Arial"/>
                <a:ea typeface="Arial"/>
                <a:cs typeface="Arial"/>
                <a:sym typeface="Arial"/>
              </a:defRPr>
            </a:lvl1pPr>
          </a:lstStyle>
          <a:p>
            <a:r>
              <a:t>But what we want to solve are these equations:</a:t>
            </a:r>
          </a:p>
        </p:txBody>
      </p:sp>
      <p:sp>
        <p:nvSpPr>
          <p:cNvPr id="1444" name="Shape 1444"/>
          <p:cNvSpPr/>
          <p:nvPr/>
        </p:nvSpPr>
        <p:spPr>
          <a:xfrm>
            <a:off x="8961119" y="6129866"/>
            <a:ext cx="1329832" cy="1022774"/>
          </a:xfrm>
          <a:prstGeom prst="rect">
            <a:avLst/>
          </a:prstGeom>
          <a:ln w="50800">
            <a:solidFill>
              <a:srgbClr val="FF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445" name="Shape 1445"/>
          <p:cNvSpPr/>
          <p:nvPr/>
        </p:nvSpPr>
        <p:spPr>
          <a:xfrm>
            <a:off x="5375768" y="7044266"/>
            <a:ext cx="2047806" cy="1025033"/>
          </a:xfrm>
          <a:prstGeom prst="rect">
            <a:avLst/>
          </a:prstGeom>
          <a:ln w="50800">
            <a:solidFill>
              <a:srgbClr val="FF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4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44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p:tmAbs val="0"/>
                                  </p:iterate>
                                  <p:childTnLst>
                                    <p:set>
                                      <p:cBhvr>
                                        <p:cTn id="12" fill="hold"/>
                                        <p:tgtEl>
                                          <p:spTgt spid="144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p:tmAbs val="0"/>
                                  </p:iterate>
                                  <p:childTnLst>
                                    <p:set>
                                      <p:cBhvr>
                                        <p:cTn id="15" fill="hold"/>
                                        <p:tgtEl>
                                          <p:spTgt spid="144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p:tmAbs val="0"/>
                                  </p:iterate>
                                  <p:childTnLst>
                                    <p:set>
                                      <p:cBhvr>
                                        <p:cTn id="18" fill="hold"/>
                                        <p:tgtEl>
                                          <p:spTgt spid="1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6" nodeType="clickEffect">
                                  <p:stCondLst>
                                    <p:cond delay="0"/>
                                  </p:stCondLst>
                                  <p:iterate>
                                    <p:tmAbs val="0"/>
                                  </p:iterate>
                                  <p:childTnLst>
                                    <p:set>
                                      <p:cBhvr>
                                        <p:cTn id="22" fill="hold"/>
                                        <p:tgtEl>
                                          <p:spTgt spid="1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0" grpId="6" animBg="1" advAuto="0"/>
      <p:bldP spid="1441" grpId="5" animBg="1" advAuto="0"/>
      <p:bldP spid="1442" grpId="2" animBg="1" advAuto="0"/>
      <p:bldP spid="1443" grpId="1" animBg="1" advAuto="0"/>
      <p:bldP spid="1444" grpId="3" animBg="1" advAuto="0"/>
      <p:bldP spid="1445" grpId="4"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 name="Shape 1448"/>
          <p:cNvSpPr>
            <a:spLocks noGrp="1"/>
          </p:cNvSpPr>
          <p:nvPr>
            <p:ph type="title"/>
          </p:nvPr>
        </p:nvSpPr>
        <p:spPr>
          <a:prstGeom prst="rect">
            <a:avLst/>
          </a:prstGeom>
        </p:spPr>
        <p:txBody>
          <a:bodyPr/>
          <a:lstStyle>
            <a:lvl1pPr defTabSz="385572">
              <a:defRPr sz="3828">
                <a:effectLst>
                  <a:outerShdw blurRad="25146" dist="25146" dir="2700000" rotWithShape="0">
                    <a:srgbClr val="000000">
                      <a:alpha val="70000"/>
                    </a:srgbClr>
                  </a:outerShdw>
                </a:effectLst>
              </a:defRPr>
            </a:lvl1pPr>
          </a:lstStyle>
          <a:p>
            <a:r>
              <a:t>Helmholtz-Hodge Decomposition Theorem I</a:t>
            </a:r>
          </a:p>
        </p:txBody>
      </p:sp>
      <p:sp>
        <p:nvSpPr>
          <p:cNvPr id="1447" name="Shape 1447"/>
          <p:cNvSpPr>
            <a:spLocks noGrp="1"/>
          </p:cNvSpPr>
          <p:nvPr>
            <p:ph sz="quarter" idx="10"/>
          </p:nvPr>
        </p:nvSpPr>
        <p:spPr>
          <a:prstGeom prst="rect">
            <a:avLst/>
          </a:prstGeom>
        </p:spPr>
        <p:txBody>
          <a:bodyPr/>
          <a:lstStyle/>
          <a:p>
            <a:pPr marL="342900" indent="-342900">
              <a:spcBef>
                <a:spcPts val="1200"/>
              </a:spcBef>
              <a:buSzTx/>
              <a:buNone/>
              <a:defRPr sz="3400"/>
            </a:pPr>
            <a:r>
              <a:t>A velocity field V defined on some domain D can be uniquely decomposed in the form</a:t>
            </a:r>
          </a:p>
          <a:p>
            <a:pPr marL="342900" indent="-342900">
              <a:spcBef>
                <a:spcPts val="1200"/>
              </a:spcBef>
              <a:buSzTx/>
              <a:buNone/>
              <a:defRPr sz="3400"/>
            </a:pPr>
            <a:endParaRPr/>
          </a:p>
          <a:p>
            <a:pPr marL="342900" indent="-342900">
              <a:spcBef>
                <a:spcPts val="1200"/>
              </a:spcBef>
              <a:buSzTx/>
              <a:buNone/>
              <a:defRPr sz="3400"/>
            </a:pPr>
            <a:endParaRPr/>
          </a:p>
          <a:p>
            <a:pPr marL="342900" indent="-342900">
              <a:spcBef>
                <a:spcPts val="1200"/>
              </a:spcBef>
              <a:buSzTx/>
              <a:buNone/>
              <a:defRPr sz="3400"/>
            </a:pPr>
            <a:r>
              <a:t>where u is a divergent free velocity field and p is the pressure in the fluid.</a:t>
            </a:r>
          </a:p>
          <a:p>
            <a:pPr marL="342900" indent="-342900">
              <a:spcBef>
                <a:spcPts val="1200"/>
              </a:spcBef>
              <a:buSzTx/>
              <a:buNone/>
              <a:defRPr sz="3400"/>
            </a:pPr>
            <a:r>
              <a:t>Furthermore u is parallel to       (the boundary of D), i.e.                     ,  and the boundary condition for the pressure is a Neumann boundary condition. </a:t>
            </a:r>
          </a:p>
        </p:txBody>
      </p:sp>
      <p:pic>
        <p:nvPicPr>
          <p:cNvPr id="1449" name="image.png"/>
          <p:cNvPicPr>
            <a:picLocks noChangeAspect="1"/>
          </p:cNvPicPr>
          <p:nvPr/>
        </p:nvPicPr>
        <p:blipFill>
          <a:blip r:embed="rId2">
            <a:extLst/>
          </a:blip>
          <a:stretch>
            <a:fillRect/>
          </a:stretch>
        </p:blipFill>
        <p:spPr>
          <a:xfrm>
            <a:off x="3630506" y="3064368"/>
            <a:ext cx="4978401" cy="1126633"/>
          </a:xfrm>
          <a:prstGeom prst="rect">
            <a:avLst/>
          </a:prstGeom>
          <a:ln w="12700">
            <a:miter lim="400000"/>
          </a:ln>
        </p:spPr>
      </p:pic>
      <p:pic>
        <p:nvPicPr>
          <p:cNvPr id="1450" name="image.png"/>
          <p:cNvPicPr>
            <a:picLocks noChangeAspect="1"/>
          </p:cNvPicPr>
          <p:nvPr/>
        </p:nvPicPr>
        <p:blipFill>
          <a:blip r:embed="rId3">
            <a:extLst/>
          </a:blip>
          <a:srcRect r="12499"/>
          <a:stretch>
            <a:fillRect/>
          </a:stretch>
        </p:blipFill>
        <p:spPr>
          <a:xfrm>
            <a:off x="6592710" y="5438986"/>
            <a:ext cx="661014" cy="533139"/>
          </a:xfrm>
          <a:prstGeom prst="rect">
            <a:avLst/>
          </a:prstGeom>
          <a:ln w="12700">
            <a:miter lim="400000"/>
          </a:ln>
        </p:spPr>
      </p:pic>
      <p:pic>
        <p:nvPicPr>
          <p:cNvPr id="1451" name="image.png"/>
          <p:cNvPicPr>
            <a:picLocks noChangeAspect="1"/>
          </p:cNvPicPr>
          <p:nvPr/>
        </p:nvPicPr>
        <p:blipFill>
          <a:blip r:embed="rId4">
            <a:extLst/>
          </a:blip>
          <a:stretch>
            <a:fillRect/>
          </a:stretch>
        </p:blipFill>
        <p:spPr>
          <a:xfrm>
            <a:off x="5016782" y="7531946"/>
            <a:ext cx="2971236" cy="663788"/>
          </a:xfrm>
          <a:prstGeom prst="rect">
            <a:avLst/>
          </a:prstGeom>
          <a:ln w="12700">
            <a:miter lim="400000"/>
          </a:ln>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 name="Shape 1454"/>
          <p:cNvSpPr>
            <a:spLocks noGrp="1"/>
          </p:cNvSpPr>
          <p:nvPr>
            <p:ph type="title"/>
          </p:nvPr>
        </p:nvSpPr>
        <p:spPr>
          <a:prstGeom prst="rect">
            <a:avLst/>
          </a:prstGeom>
        </p:spPr>
        <p:txBody>
          <a:bodyPr/>
          <a:lstStyle>
            <a:lvl1pPr defTabSz="578358">
              <a:defRPr sz="3762">
                <a:effectLst>
                  <a:outerShdw blurRad="37719" dist="37719" dir="2700000" rotWithShape="0">
                    <a:srgbClr val="000000">
                      <a:alpha val="70000"/>
                    </a:srgbClr>
                  </a:outerShdw>
                </a:effectLst>
              </a:defRPr>
            </a:lvl1pPr>
          </a:lstStyle>
          <a:p>
            <a:r>
              <a:t>Computing a Divergence Free Velocity Field II</a:t>
            </a:r>
          </a:p>
        </p:txBody>
      </p:sp>
      <p:sp>
        <p:nvSpPr>
          <p:cNvPr id="2" name="Content Placeholder 1"/>
          <p:cNvSpPr>
            <a:spLocks noGrp="1"/>
          </p:cNvSpPr>
          <p:nvPr>
            <p:ph sz="quarter" idx="10"/>
          </p:nvPr>
        </p:nvSpPr>
        <p:spPr/>
        <p:txBody>
          <a:bodyPr/>
          <a:lstStyle/>
          <a:p>
            <a:endParaRPr lang="en-US"/>
          </a:p>
        </p:txBody>
      </p:sp>
      <p:pic>
        <p:nvPicPr>
          <p:cNvPr id="1455" name="image.png"/>
          <p:cNvPicPr>
            <a:picLocks noChangeAspect="1"/>
          </p:cNvPicPr>
          <p:nvPr/>
        </p:nvPicPr>
        <p:blipFill>
          <a:blip r:embed="rId2">
            <a:extLst/>
          </a:blip>
          <a:stretch>
            <a:fillRect/>
          </a:stretch>
        </p:blipFill>
        <p:spPr>
          <a:xfrm>
            <a:off x="4556195" y="6283395"/>
            <a:ext cx="3528908" cy="1302739"/>
          </a:xfrm>
          <a:prstGeom prst="rect">
            <a:avLst/>
          </a:prstGeom>
          <a:ln w="12700">
            <a:miter lim="400000"/>
          </a:ln>
        </p:spPr>
      </p:pic>
      <p:pic>
        <p:nvPicPr>
          <p:cNvPr id="1456" name="image.png"/>
          <p:cNvPicPr>
            <a:picLocks noChangeAspect="1"/>
          </p:cNvPicPr>
          <p:nvPr/>
        </p:nvPicPr>
        <p:blipFill>
          <a:blip r:embed="rId3">
            <a:extLst/>
          </a:blip>
          <a:stretch>
            <a:fillRect/>
          </a:stretch>
        </p:blipFill>
        <p:spPr>
          <a:xfrm>
            <a:off x="4863253" y="3443111"/>
            <a:ext cx="1901050" cy="930205"/>
          </a:xfrm>
          <a:prstGeom prst="rect">
            <a:avLst/>
          </a:prstGeom>
          <a:ln w="12700">
            <a:miter lim="400000"/>
          </a:ln>
        </p:spPr>
      </p:pic>
      <p:pic>
        <p:nvPicPr>
          <p:cNvPr id="1457" name="image.png"/>
          <p:cNvPicPr>
            <a:picLocks noChangeAspect="1"/>
          </p:cNvPicPr>
          <p:nvPr/>
        </p:nvPicPr>
        <p:blipFill>
          <a:blip r:embed="rId4">
            <a:extLst/>
          </a:blip>
          <a:stretch>
            <a:fillRect/>
          </a:stretch>
        </p:blipFill>
        <p:spPr>
          <a:xfrm>
            <a:off x="2713848" y="4569742"/>
            <a:ext cx="6369192" cy="1097281"/>
          </a:xfrm>
          <a:prstGeom prst="rect">
            <a:avLst/>
          </a:prstGeom>
          <a:ln w="12700">
            <a:miter lim="400000"/>
          </a:ln>
        </p:spPr>
      </p:pic>
      <p:sp>
        <p:nvSpPr>
          <p:cNvPr id="1458" name="Shape 1458"/>
          <p:cNvSpPr/>
          <p:nvPr/>
        </p:nvSpPr>
        <p:spPr>
          <a:xfrm>
            <a:off x="1987840" y="2356617"/>
            <a:ext cx="10081246" cy="8900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Arial"/>
                <a:ea typeface="Arial"/>
                <a:cs typeface="Arial"/>
                <a:sym typeface="Arial"/>
              </a:defRPr>
            </a:pPr>
            <a:r>
              <a:t>For notational convenience, assume that we set w equal to u at the </a:t>
            </a:r>
          </a:p>
          <a:p>
            <a:pPr>
              <a:defRPr sz="2800">
                <a:latin typeface="Arial"/>
                <a:ea typeface="Arial"/>
                <a:cs typeface="Arial"/>
                <a:sym typeface="Arial"/>
              </a:defRPr>
            </a:pPr>
            <a:r>
              <a:t>beginning of the time-step</a:t>
            </a:r>
          </a:p>
        </p:txBody>
      </p:sp>
      <p:sp>
        <p:nvSpPr>
          <p:cNvPr id="1459" name="Shape 1459"/>
          <p:cNvSpPr/>
          <p:nvPr/>
        </p:nvSpPr>
        <p:spPr>
          <a:xfrm>
            <a:off x="3622575" y="4173631"/>
            <a:ext cx="6318450"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Hence we have solved this equation so far</a:t>
            </a:r>
          </a:p>
        </p:txBody>
      </p:sp>
      <p:sp>
        <p:nvSpPr>
          <p:cNvPr id="1460" name="Shape 1460"/>
          <p:cNvSpPr/>
          <p:nvPr/>
        </p:nvSpPr>
        <p:spPr>
          <a:xfrm>
            <a:off x="3658703" y="5863449"/>
            <a:ext cx="5687394"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We know from the previous slides that</a:t>
            </a:r>
          </a:p>
        </p:txBody>
      </p:sp>
      <p:sp>
        <p:nvSpPr>
          <p:cNvPr id="1461" name="Shape 1461"/>
          <p:cNvSpPr/>
          <p:nvPr/>
        </p:nvSpPr>
        <p:spPr>
          <a:xfrm>
            <a:off x="3675346" y="7358560"/>
            <a:ext cx="5290605"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But how do we find the pressure p?</a:t>
            </a:r>
          </a:p>
        </p:txBody>
      </p:sp>
      <p:sp>
        <p:nvSpPr>
          <p:cNvPr id="1462" name="Shape 1462"/>
          <p:cNvSpPr/>
          <p:nvPr/>
        </p:nvSpPr>
        <p:spPr>
          <a:xfrm>
            <a:off x="2327182" y="8202507"/>
            <a:ext cx="8350437"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We apply the divergence on both sides of the equation...</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5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45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146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14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5" nodeType="clickEffect">
                                  <p:stCondLst>
                                    <p:cond delay="0"/>
                                  </p:stCondLst>
                                  <p:iterate>
                                    <p:tmAbs val="0"/>
                                  </p:iterate>
                                  <p:childTnLst>
                                    <p:set>
                                      <p:cBhvr>
                                        <p:cTn id="20" fill="hold"/>
                                        <p:tgtEl>
                                          <p:spTgt spid="14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6" nodeType="clickEffect">
                                  <p:stCondLst>
                                    <p:cond delay="0"/>
                                  </p:stCondLst>
                                  <p:iterate>
                                    <p:tmAbs val="0"/>
                                  </p:iterate>
                                  <p:childTnLst>
                                    <p:set>
                                      <p:cBhvr>
                                        <p:cTn id="24" fill="hold"/>
                                        <p:tgtEl>
                                          <p:spTgt spid="1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 grpId="4" animBg="1" advAuto="0"/>
      <p:bldP spid="1457" grpId="2" animBg="1" advAuto="0"/>
      <p:bldP spid="1459" grpId="1" animBg="1" advAuto="0"/>
      <p:bldP spid="1460" grpId="3" animBg="1" advAuto="0"/>
      <p:bldP spid="1461" grpId="5" animBg="1" advAuto="0"/>
      <p:bldP spid="1462" grpId="6"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 name="Shape 1465"/>
          <p:cNvSpPr>
            <a:spLocks noGrp="1"/>
          </p:cNvSpPr>
          <p:nvPr>
            <p:ph type="title"/>
          </p:nvPr>
        </p:nvSpPr>
        <p:spPr>
          <a:prstGeom prst="rect">
            <a:avLst/>
          </a:prstGeom>
        </p:spPr>
        <p:txBody>
          <a:bodyPr/>
          <a:lstStyle>
            <a:lvl1pPr defTabSz="578358">
              <a:defRPr sz="3762">
                <a:effectLst>
                  <a:outerShdw blurRad="37719" dist="37719" dir="2700000" rotWithShape="0">
                    <a:srgbClr val="000000">
                      <a:alpha val="70000"/>
                    </a:srgbClr>
                  </a:outerShdw>
                </a:effectLst>
              </a:defRPr>
            </a:lvl1pPr>
          </a:lstStyle>
          <a:p>
            <a:r>
              <a:t>Computing a Divergence Free Velocity Field III</a:t>
            </a:r>
          </a:p>
        </p:txBody>
      </p:sp>
      <p:sp>
        <p:nvSpPr>
          <p:cNvPr id="2" name="Content Placeholder 1"/>
          <p:cNvSpPr>
            <a:spLocks noGrp="1"/>
          </p:cNvSpPr>
          <p:nvPr>
            <p:ph sz="quarter" idx="10"/>
          </p:nvPr>
        </p:nvSpPr>
        <p:spPr/>
        <p:txBody>
          <a:bodyPr/>
          <a:lstStyle/>
          <a:p>
            <a:endParaRPr lang="en-US"/>
          </a:p>
        </p:txBody>
      </p:sp>
      <p:pic>
        <p:nvPicPr>
          <p:cNvPr id="1466" name="image.png"/>
          <p:cNvPicPr>
            <a:picLocks noChangeAspect="1"/>
          </p:cNvPicPr>
          <p:nvPr/>
        </p:nvPicPr>
        <p:blipFill>
          <a:blip r:embed="rId2">
            <a:extLst/>
          </a:blip>
          <a:stretch>
            <a:fillRect/>
          </a:stretch>
        </p:blipFill>
        <p:spPr>
          <a:xfrm>
            <a:off x="4043679" y="5183857"/>
            <a:ext cx="3122508" cy="1207912"/>
          </a:xfrm>
          <a:prstGeom prst="rect">
            <a:avLst/>
          </a:prstGeom>
          <a:ln w="12700">
            <a:miter lim="400000"/>
          </a:ln>
        </p:spPr>
      </p:pic>
      <p:pic>
        <p:nvPicPr>
          <p:cNvPr id="1467" name="image.png"/>
          <p:cNvPicPr>
            <a:picLocks noChangeAspect="1"/>
          </p:cNvPicPr>
          <p:nvPr/>
        </p:nvPicPr>
        <p:blipFill>
          <a:blip r:embed="rId3">
            <a:extLst/>
          </a:blip>
          <a:stretch>
            <a:fillRect/>
          </a:stretch>
        </p:blipFill>
        <p:spPr>
          <a:xfrm>
            <a:off x="4454595" y="7538719"/>
            <a:ext cx="3343770" cy="1013743"/>
          </a:xfrm>
          <a:prstGeom prst="rect">
            <a:avLst/>
          </a:prstGeom>
          <a:ln w="12700">
            <a:miter lim="400000"/>
          </a:ln>
        </p:spPr>
      </p:pic>
      <p:pic>
        <p:nvPicPr>
          <p:cNvPr id="1468" name="image.png"/>
          <p:cNvPicPr>
            <a:picLocks noChangeAspect="1"/>
          </p:cNvPicPr>
          <p:nvPr/>
        </p:nvPicPr>
        <p:blipFill>
          <a:blip r:embed="rId4">
            <a:extLst/>
          </a:blip>
          <a:stretch>
            <a:fillRect/>
          </a:stretch>
        </p:blipFill>
        <p:spPr>
          <a:xfrm>
            <a:off x="3260230" y="3641795"/>
            <a:ext cx="5405121" cy="1063414"/>
          </a:xfrm>
          <a:prstGeom prst="rect">
            <a:avLst/>
          </a:prstGeom>
          <a:ln w="12700">
            <a:miter lim="400000"/>
          </a:ln>
        </p:spPr>
      </p:pic>
      <p:sp>
        <p:nvSpPr>
          <p:cNvPr id="1469" name="Shape 1469"/>
          <p:cNvSpPr/>
          <p:nvPr/>
        </p:nvSpPr>
        <p:spPr>
          <a:xfrm>
            <a:off x="1342374" y="2678649"/>
            <a:ext cx="9568211"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By applying the divergence on both sides of the equation, we get</a:t>
            </a:r>
          </a:p>
        </p:txBody>
      </p:sp>
      <p:sp>
        <p:nvSpPr>
          <p:cNvPr id="1470" name="Shape 1470"/>
          <p:cNvSpPr/>
          <p:nvPr/>
        </p:nvSpPr>
        <p:spPr>
          <a:xfrm>
            <a:off x="2958307" y="4634551"/>
            <a:ext cx="6336346"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Since u is divergence free, this amounts to</a:t>
            </a:r>
          </a:p>
        </p:txBody>
      </p:sp>
      <p:sp>
        <p:nvSpPr>
          <p:cNvPr id="1471" name="Shape 1471"/>
          <p:cNvSpPr/>
          <p:nvPr/>
        </p:nvSpPr>
        <p:spPr>
          <a:xfrm>
            <a:off x="1342628" y="6205058"/>
            <a:ext cx="10319545" cy="8781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Arial"/>
                <a:ea typeface="Arial"/>
                <a:cs typeface="Arial"/>
                <a:sym typeface="Arial"/>
              </a:defRPr>
            </a:pPr>
            <a:r>
              <a:t>If we can solve this equation, we can find the divergence free velocity</a:t>
            </a:r>
          </a:p>
          <a:p>
            <a:pPr>
              <a:defRPr>
                <a:latin typeface="Arial"/>
                <a:ea typeface="Arial"/>
                <a:cs typeface="Arial"/>
                <a:sym typeface="Arial"/>
              </a:defRPr>
            </a:pPr>
            <a:r>
              <a:t>field u simply by subtracting the gradient of the pressure from w:</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7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46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147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1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6" grpId="2" animBg="1" advAuto="0"/>
      <p:bldP spid="1467" grpId="4" animBg="1" advAuto="0"/>
      <p:bldP spid="1470" grpId="1" animBg="1" advAuto="0"/>
      <p:bldP spid="1471" grpId="3" animBg="1"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Shape 1474"/>
          <p:cNvSpPr>
            <a:spLocks noGrp="1"/>
          </p:cNvSpPr>
          <p:nvPr>
            <p:ph type="title"/>
          </p:nvPr>
        </p:nvSpPr>
        <p:spPr>
          <a:prstGeom prst="rect">
            <a:avLst/>
          </a:prstGeom>
        </p:spPr>
        <p:txBody>
          <a:bodyPr/>
          <a:lstStyle>
            <a:lvl1pPr defTabSz="578358">
              <a:defRPr sz="3762">
                <a:effectLst>
                  <a:outerShdw blurRad="37719" dist="37719" dir="2700000" rotWithShape="0">
                    <a:srgbClr val="000000">
                      <a:alpha val="70000"/>
                    </a:srgbClr>
                  </a:outerShdw>
                </a:effectLst>
              </a:defRPr>
            </a:lvl1pPr>
          </a:lstStyle>
          <a:p>
            <a:r>
              <a:t>Computing a Divergence Free Velocity Field III</a:t>
            </a:r>
          </a:p>
        </p:txBody>
      </p:sp>
      <p:sp>
        <p:nvSpPr>
          <p:cNvPr id="2" name="Content Placeholder 1"/>
          <p:cNvSpPr>
            <a:spLocks noGrp="1"/>
          </p:cNvSpPr>
          <p:nvPr>
            <p:ph sz="quarter" idx="10"/>
          </p:nvPr>
        </p:nvSpPr>
        <p:spPr/>
        <p:txBody>
          <a:bodyPr/>
          <a:lstStyle/>
          <a:p>
            <a:endParaRPr lang="en-US"/>
          </a:p>
        </p:txBody>
      </p:sp>
      <p:pic>
        <p:nvPicPr>
          <p:cNvPr id="1475" name="image.png"/>
          <p:cNvPicPr>
            <a:picLocks noChangeAspect="1"/>
          </p:cNvPicPr>
          <p:nvPr/>
        </p:nvPicPr>
        <p:blipFill>
          <a:blip r:embed="rId2">
            <a:extLst/>
          </a:blip>
          <a:stretch>
            <a:fillRect/>
          </a:stretch>
        </p:blipFill>
        <p:spPr>
          <a:xfrm>
            <a:off x="2013937" y="2817706"/>
            <a:ext cx="3296357" cy="1300481"/>
          </a:xfrm>
          <a:prstGeom prst="rect">
            <a:avLst/>
          </a:prstGeom>
          <a:ln w="12700">
            <a:miter lim="400000"/>
          </a:ln>
        </p:spPr>
      </p:pic>
      <p:pic>
        <p:nvPicPr>
          <p:cNvPr id="1476" name="image.png"/>
          <p:cNvPicPr>
            <a:picLocks noChangeAspect="1"/>
          </p:cNvPicPr>
          <p:nvPr/>
        </p:nvPicPr>
        <p:blipFill>
          <a:blip r:embed="rId3">
            <a:extLst/>
          </a:blip>
          <a:stretch>
            <a:fillRect/>
          </a:stretch>
        </p:blipFill>
        <p:spPr>
          <a:xfrm>
            <a:off x="7692249" y="2817706"/>
            <a:ext cx="4027876" cy="1151468"/>
          </a:xfrm>
          <a:prstGeom prst="rect">
            <a:avLst/>
          </a:prstGeom>
          <a:ln w="12700">
            <a:miter lim="400000"/>
          </a:ln>
        </p:spPr>
      </p:pic>
      <p:pic>
        <p:nvPicPr>
          <p:cNvPr id="1477" name="image.png"/>
          <p:cNvPicPr>
            <a:picLocks noChangeAspect="1"/>
          </p:cNvPicPr>
          <p:nvPr/>
        </p:nvPicPr>
        <p:blipFill>
          <a:blip r:embed="rId4">
            <a:extLst/>
          </a:blip>
          <a:stretch>
            <a:fillRect/>
          </a:stretch>
        </p:blipFill>
        <p:spPr>
          <a:xfrm>
            <a:off x="2287128" y="5488657"/>
            <a:ext cx="3707273" cy="1122117"/>
          </a:xfrm>
          <a:prstGeom prst="rect">
            <a:avLst/>
          </a:prstGeom>
          <a:ln w="12700">
            <a:miter lim="400000"/>
          </a:ln>
        </p:spPr>
      </p:pic>
      <p:sp>
        <p:nvSpPr>
          <p:cNvPr id="1478" name="Shape 1478"/>
          <p:cNvSpPr/>
          <p:nvPr/>
        </p:nvSpPr>
        <p:spPr>
          <a:xfrm>
            <a:off x="1392274" y="2299111"/>
            <a:ext cx="10779052"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So we wish to solve the following equation known as a Poisson equation:</a:t>
            </a:r>
          </a:p>
        </p:txBody>
      </p:sp>
      <p:sp>
        <p:nvSpPr>
          <p:cNvPr id="1479" name="Shape 1479"/>
          <p:cNvSpPr/>
          <p:nvPr/>
        </p:nvSpPr>
        <p:spPr>
          <a:xfrm>
            <a:off x="3705286" y="4155324"/>
            <a:ext cx="6153027"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And where w is known and p is unknown.</a:t>
            </a:r>
          </a:p>
        </p:txBody>
      </p:sp>
      <p:sp>
        <p:nvSpPr>
          <p:cNvPr id="1480" name="Shape 1480"/>
          <p:cNvSpPr/>
          <p:nvPr/>
        </p:nvSpPr>
        <p:spPr>
          <a:xfrm>
            <a:off x="4149811" y="4901506"/>
            <a:ext cx="4702920" cy="4844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Lets first write out the equation:</a:t>
            </a:r>
          </a:p>
        </p:txBody>
      </p:sp>
      <p:pic>
        <p:nvPicPr>
          <p:cNvPr id="1481" name="image.png"/>
          <p:cNvPicPr>
            <a:picLocks noChangeAspect="1"/>
          </p:cNvPicPr>
          <p:nvPr/>
        </p:nvPicPr>
        <p:blipFill>
          <a:blip r:embed="rId5">
            <a:extLst/>
          </a:blip>
          <a:stretch>
            <a:fillRect/>
          </a:stretch>
        </p:blipFill>
        <p:spPr>
          <a:xfrm>
            <a:off x="7030719" y="5527040"/>
            <a:ext cx="3589868" cy="1031805"/>
          </a:xfrm>
          <a:prstGeom prst="rect">
            <a:avLst/>
          </a:prstGeom>
          <a:ln w="12700">
            <a:miter lim="400000"/>
          </a:ln>
        </p:spPr>
      </p:pic>
      <p:pic>
        <p:nvPicPr>
          <p:cNvPr id="1482" name="image.png"/>
          <p:cNvPicPr>
            <a:picLocks noChangeAspect="1"/>
          </p:cNvPicPr>
          <p:nvPr/>
        </p:nvPicPr>
        <p:blipFill>
          <a:blip r:embed="rId6">
            <a:extLst/>
          </a:blip>
          <a:stretch>
            <a:fillRect/>
          </a:stretch>
        </p:blipFill>
        <p:spPr>
          <a:xfrm>
            <a:off x="6296942" y="5829582"/>
            <a:ext cx="568961" cy="347698"/>
          </a:xfrm>
          <a:prstGeom prst="rect">
            <a:avLst/>
          </a:prstGeom>
          <a:ln w="12700">
            <a:miter lim="400000"/>
          </a:ln>
        </p:spPr>
      </p:pic>
      <p:sp>
        <p:nvSpPr>
          <p:cNvPr id="1483" name="Shape 1483"/>
          <p:cNvSpPr/>
          <p:nvPr/>
        </p:nvSpPr>
        <p:spPr>
          <a:xfrm>
            <a:off x="2250032" y="6978124"/>
            <a:ext cx="8502478" cy="4844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In this case all the quantities we use are defined at time t.</a:t>
            </a:r>
          </a:p>
        </p:txBody>
      </p:sp>
      <p:sp>
        <p:nvSpPr>
          <p:cNvPr id="1484" name="Shape 1484"/>
          <p:cNvSpPr/>
          <p:nvPr/>
        </p:nvSpPr>
        <p:spPr>
          <a:xfrm>
            <a:off x="5994449" y="3409142"/>
            <a:ext cx="1013644"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where</a:t>
            </a:r>
          </a:p>
        </p:txBody>
      </p:sp>
      <p:sp>
        <p:nvSpPr>
          <p:cNvPr id="1485" name="Shape 1485"/>
          <p:cNvSpPr/>
          <p:nvPr/>
        </p:nvSpPr>
        <p:spPr>
          <a:xfrm>
            <a:off x="2302933" y="2930595"/>
            <a:ext cx="1230490" cy="1025032"/>
          </a:xfrm>
          <a:prstGeom prst="rect">
            <a:avLst/>
          </a:prstGeom>
          <a:ln w="50800">
            <a:solidFill>
              <a:srgbClr val="FF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486" name="Shape 1486"/>
          <p:cNvSpPr/>
          <p:nvPr/>
        </p:nvSpPr>
        <p:spPr>
          <a:xfrm>
            <a:off x="2406791" y="5490915"/>
            <a:ext cx="3481494" cy="1126632"/>
          </a:xfrm>
          <a:prstGeom prst="rect">
            <a:avLst/>
          </a:prstGeom>
          <a:ln w="50800">
            <a:solidFill>
              <a:srgbClr val="FF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487" name="Shape 1487"/>
          <p:cNvSpPr/>
          <p:nvPr/>
        </p:nvSpPr>
        <p:spPr>
          <a:xfrm>
            <a:off x="3942079" y="2930595"/>
            <a:ext cx="1126633" cy="1025032"/>
          </a:xfrm>
          <a:prstGeom prst="rect">
            <a:avLst/>
          </a:prstGeom>
          <a:ln w="50800">
            <a:solidFill>
              <a:srgbClr val="FF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488" name="Shape 1488"/>
          <p:cNvSpPr/>
          <p:nvPr/>
        </p:nvSpPr>
        <p:spPr>
          <a:xfrm>
            <a:off x="7014916" y="5490915"/>
            <a:ext cx="3481494" cy="1025032"/>
          </a:xfrm>
          <a:prstGeom prst="rect">
            <a:avLst/>
          </a:prstGeom>
          <a:ln w="50800">
            <a:solidFill>
              <a:srgbClr val="FF0000"/>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48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p:tmAbs val="0"/>
                                  </p:iterate>
                                  <p:childTnLst>
                                    <p:set>
                                      <p:cBhvr>
                                        <p:cTn id="13" fill="hold"/>
                                        <p:tgtEl>
                                          <p:spTgt spid="148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14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5" nodeType="clickEffect">
                                  <p:stCondLst>
                                    <p:cond delay="0"/>
                                  </p:stCondLst>
                                  <p:iterate>
                                    <p:tmAbs val="0"/>
                                  </p:iterate>
                                  <p:childTnLst>
                                    <p:set>
                                      <p:cBhvr>
                                        <p:cTn id="20" fill="hold"/>
                                        <p:tgtEl>
                                          <p:spTgt spid="1487"/>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6" nodeType="afterEffect">
                                  <p:stCondLst>
                                    <p:cond delay="0"/>
                                  </p:stCondLst>
                                  <p:iterate>
                                    <p:tmAbs val="0"/>
                                  </p:iterate>
                                  <p:childTnLst>
                                    <p:set>
                                      <p:cBhvr>
                                        <p:cTn id="23" fill="hold"/>
                                        <p:tgtEl>
                                          <p:spTgt spid="148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148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8" nodeType="afterEffect">
                                  <p:stCondLst>
                                    <p:cond delay="0"/>
                                  </p:stCondLst>
                                  <p:iterate>
                                    <p:tmAbs val="0"/>
                                  </p:iterate>
                                  <p:childTnLst>
                                    <p:set>
                                      <p:cBhvr>
                                        <p:cTn id="29" fill="hold"/>
                                        <p:tgtEl>
                                          <p:spTgt spid="1481"/>
                                        </p:tgtEl>
                                        <p:attrNameLst>
                                          <p:attrName>style.visibility</p:attrName>
                                        </p:attrNameLst>
                                      </p:cBhvr>
                                      <p:to>
                                        <p:strVal val="visible"/>
                                      </p:to>
                                    </p:set>
                                  </p:childTnLst>
                                </p:cTn>
                              </p:par>
                            </p:childTnLst>
                          </p:cTn>
                        </p:par>
                        <p:par>
                          <p:cTn id="30" fill="hold">
                            <p:stCondLst>
                              <p:cond delay="0"/>
                            </p:stCondLst>
                            <p:childTnLst>
                              <p:par>
                                <p:cTn id="31" presetID="1" presetClass="exit" presetSubtype="0" fill="hold" grpId="9" nodeType="afterEffect">
                                  <p:stCondLst>
                                    <p:cond delay="0"/>
                                  </p:stCondLst>
                                  <p:iterate>
                                    <p:tmAbs val="0"/>
                                  </p:iterate>
                                  <p:childTnLst>
                                    <p:set>
                                      <p:cBhvr>
                                        <p:cTn id="32" fill="hold">
                                          <p:stCondLst>
                                            <p:cond delay="0"/>
                                          </p:stCondLst>
                                        </p:cTn>
                                        <p:tgtEl>
                                          <p:spTgt spid="1486"/>
                                        </p:tgtEl>
                                        <p:attrNameLst>
                                          <p:attrName>style.visibility</p:attrName>
                                        </p:attrNameLst>
                                      </p:cBhvr>
                                      <p:to>
                                        <p:strVal val="hidden"/>
                                      </p:to>
                                    </p:set>
                                  </p:childTnLst>
                                </p:cTn>
                              </p:par>
                            </p:childTnLst>
                          </p:cTn>
                        </p:par>
                        <p:par>
                          <p:cTn id="33" fill="hold">
                            <p:stCondLst>
                              <p:cond delay="0"/>
                            </p:stCondLst>
                            <p:childTnLst>
                              <p:par>
                                <p:cTn id="34" presetID="1" presetClass="exit" presetSubtype="0" fill="hold" grpId="10" nodeType="afterEffect">
                                  <p:stCondLst>
                                    <p:cond delay="0"/>
                                  </p:stCondLst>
                                  <p:iterate>
                                    <p:tmAbs val="0"/>
                                  </p:iterate>
                                  <p:childTnLst>
                                    <p:set>
                                      <p:cBhvr>
                                        <p:cTn id="35" fill="hold">
                                          <p:stCondLst>
                                            <p:cond delay="0"/>
                                          </p:stCondLst>
                                        </p:cTn>
                                        <p:tgtEl>
                                          <p:spTgt spid="148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1" nodeType="clickEffect">
                                  <p:stCondLst>
                                    <p:cond delay="0"/>
                                  </p:stCondLst>
                                  <p:iterate>
                                    <p:tmAbs val="0"/>
                                  </p:iterate>
                                  <p:childTnLst>
                                    <p:set>
                                      <p:cBhvr>
                                        <p:cTn id="39" fill="hold"/>
                                        <p:tgtEl>
                                          <p:spTgt spid="1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 grpId="4" animBg="1" advAuto="0"/>
      <p:bldP spid="1480" grpId="1" animBg="1" advAuto="0"/>
      <p:bldP spid="1481" grpId="8" animBg="1" advAuto="0"/>
      <p:bldP spid="1482" grpId="7" animBg="1" advAuto="0"/>
      <p:bldP spid="1483" grpId="11" animBg="1" advAuto="0"/>
      <p:bldP spid="1485" grpId="2" animBg="1" advAuto="0"/>
      <p:bldP spid="1485" grpId="10" animBg="1" advAuto="0"/>
      <p:bldP spid="1486" grpId="3" animBg="1" advAuto="0"/>
      <p:bldP spid="1486" grpId="9" animBg="1" advAuto="0"/>
      <p:bldP spid="1487" grpId="5" animBg="1" advAuto="0"/>
      <p:bldP spid="1488" grpId="6"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 name="Shape 1491"/>
          <p:cNvSpPr>
            <a:spLocks noGrp="1"/>
          </p:cNvSpPr>
          <p:nvPr>
            <p:ph type="title"/>
          </p:nvPr>
        </p:nvSpPr>
        <p:spPr>
          <a:prstGeom prst="rect">
            <a:avLst/>
          </a:prstGeom>
        </p:spPr>
        <p:txBody>
          <a:bodyPr/>
          <a:lstStyle>
            <a:lvl1pPr defTabSz="578358">
              <a:defRPr sz="3762">
                <a:effectLst>
                  <a:outerShdw blurRad="37719" dist="37719" dir="2700000" rotWithShape="0">
                    <a:srgbClr val="000000">
                      <a:alpha val="70000"/>
                    </a:srgbClr>
                  </a:outerShdw>
                </a:effectLst>
              </a:defRPr>
            </a:lvl1pPr>
          </a:lstStyle>
          <a:p>
            <a:r>
              <a:t>Computing a Divergence Free Velocity Field IV</a:t>
            </a:r>
          </a:p>
        </p:txBody>
      </p:sp>
      <p:sp>
        <p:nvSpPr>
          <p:cNvPr id="1490" name="Shape 1490"/>
          <p:cNvSpPr>
            <a:spLocks noGrp="1"/>
          </p:cNvSpPr>
          <p:nvPr>
            <p:ph sz="quarter" idx="10"/>
          </p:nvPr>
        </p:nvSpPr>
        <p:spPr>
          <a:prstGeom prst="rect">
            <a:avLst/>
          </a:prstGeom>
        </p:spPr>
        <p:txBody>
          <a:bodyPr/>
          <a:lstStyle>
            <a:lvl1pPr marL="342900" indent="-342900">
              <a:spcBef>
                <a:spcPts val="1200"/>
              </a:spcBef>
              <a:buSzTx/>
              <a:buNone/>
              <a:defRPr sz="3400"/>
            </a:lvl1pPr>
          </a:lstStyle>
          <a:p>
            <a:r>
              <a:t>Next we discretize the equation using finite differences:</a:t>
            </a:r>
          </a:p>
        </p:txBody>
      </p:sp>
      <p:pic>
        <p:nvPicPr>
          <p:cNvPr id="1492" name="image.png"/>
          <p:cNvPicPr>
            <a:picLocks noChangeAspect="1"/>
          </p:cNvPicPr>
          <p:nvPr/>
        </p:nvPicPr>
        <p:blipFill>
          <a:blip r:embed="rId2">
            <a:extLst/>
          </a:blip>
          <a:stretch>
            <a:fillRect/>
          </a:stretch>
        </p:blipFill>
        <p:spPr>
          <a:xfrm>
            <a:off x="-1" y="5183857"/>
            <a:ext cx="4260428" cy="1262099"/>
          </a:xfrm>
          <a:prstGeom prst="rect">
            <a:avLst/>
          </a:prstGeom>
          <a:ln w="12700">
            <a:miter lim="400000"/>
          </a:ln>
        </p:spPr>
      </p:pic>
      <p:pic>
        <p:nvPicPr>
          <p:cNvPr id="1493" name="image.png"/>
          <p:cNvPicPr>
            <a:picLocks noChangeAspect="1"/>
          </p:cNvPicPr>
          <p:nvPr/>
        </p:nvPicPr>
        <p:blipFill>
          <a:blip r:embed="rId3">
            <a:extLst/>
          </a:blip>
          <a:stretch>
            <a:fillRect/>
          </a:stretch>
        </p:blipFill>
        <p:spPr>
          <a:xfrm>
            <a:off x="1894275" y="3648568"/>
            <a:ext cx="3510846" cy="1040837"/>
          </a:xfrm>
          <a:prstGeom prst="rect">
            <a:avLst/>
          </a:prstGeom>
          <a:ln w="12700">
            <a:miter lim="400000"/>
          </a:ln>
        </p:spPr>
      </p:pic>
      <p:pic>
        <p:nvPicPr>
          <p:cNvPr id="1494" name="image.png"/>
          <p:cNvPicPr>
            <a:picLocks noChangeAspect="1"/>
          </p:cNvPicPr>
          <p:nvPr/>
        </p:nvPicPr>
        <p:blipFill>
          <a:blip r:embed="rId4">
            <a:extLst/>
          </a:blip>
          <a:stretch>
            <a:fillRect/>
          </a:stretch>
        </p:blipFill>
        <p:spPr>
          <a:xfrm>
            <a:off x="7629031" y="3750168"/>
            <a:ext cx="3400214" cy="957299"/>
          </a:xfrm>
          <a:prstGeom prst="rect">
            <a:avLst/>
          </a:prstGeom>
          <a:ln w="12700">
            <a:miter lim="400000"/>
          </a:ln>
        </p:spPr>
      </p:pic>
      <p:pic>
        <p:nvPicPr>
          <p:cNvPr id="1495" name="image.png"/>
          <p:cNvPicPr>
            <a:picLocks noChangeAspect="1"/>
          </p:cNvPicPr>
          <p:nvPr/>
        </p:nvPicPr>
        <p:blipFill>
          <a:blip r:embed="rId5">
            <a:extLst/>
          </a:blip>
          <a:stretch>
            <a:fillRect/>
          </a:stretch>
        </p:blipFill>
        <p:spPr>
          <a:xfrm>
            <a:off x="6296942" y="3955626"/>
            <a:ext cx="568961" cy="347699"/>
          </a:xfrm>
          <a:prstGeom prst="rect">
            <a:avLst/>
          </a:prstGeom>
          <a:ln w="12700">
            <a:miter lim="400000"/>
          </a:ln>
        </p:spPr>
      </p:pic>
      <p:pic>
        <p:nvPicPr>
          <p:cNvPr id="1496" name="image.png"/>
          <p:cNvPicPr>
            <a:picLocks noChangeAspect="1"/>
          </p:cNvPicPr>
          <p:nvPr/>
        </p:nvPicPr>
        <p:blipFill>
          <a:blip r:embed="rId6">
            <a:extLst/>
          </a:blip>
          <a:stretch>
            <a:fillRect/>
          </a:stretch>
        </p:blipFill>
        <p:spPr>
          <a:xfrm>
            <a:off x="880533" y="7283591"/>
            <a:ext cx="4382348" cy="1183076"/>
          </a:xfrm>
          <a:prstGeom prst="rect">
            <a:avLst/>
          </a:prstGeom>
          <a:ln w="12700">
            <a:miter lim="400000"/>
          </a:ln>
        </p:spPr>
      </p:pic>
      <p:pic>
        <p:nvPicPr>
          <p:cNvPr id="1497" name="image.png"/>
          <p:cNvPicPr>
            <a:picLocks noChangeAspect="1"/>
          </p:cNvPicPr>
          <p:nvPr/>
        </p:nvPicPr>
        <p:blipFill>
          <a:blip r:embed="rId7">
            <a:extLst/>
          </a:blip>
          <a:stretch>
            <a:fillRect/>
          </a:stretch>
        </p:blipFill>
        <p:spPr>
          <a:xfrm>
            <a:off x="2917048" y="8155093"/>
            <a:ext cx="4093353" cy="1235006"/>
          </a:xfrm>
          <a:prstGeom prst="rect">
            <a:avLst/>
          </a:prstGeom>
          <a:ln w="12700">
            <a:miter lim="400000"/>
          </a:ln>
        </p:spPr>
      </p:pic>
      <p:pic>
        <p:nvPicPr>
          <p:cNvPr id="1498" name="image.png"/>
          <p:cNvPicPr>
            <a:picLocks noChangeAspect="1"/>
          </p:cNvPicPr>
          <p:nvPr/>
        </p:nvPicPr>
        <p:blipFill>
          <a:blip r:embed="rId8">
            <a:extLst/>
          </a:blip>
          <a:stretch>
            <a:fillRect/>
          </a:stretch>
        </p:blipFill>
        <p:spPr>
          <a:xfrm>
            <a:off x="7321973" y="8256693"/>
            <a:ext cx="4314614" cy="986650"/>
          </a:xfrm>
          <a:prstGeom prst="rect">
            <a:avLst/>
          </a:prstGeom>
          <a:ln w="12700">
            <a:miter lim="400000"/>
          </a:ln>
        </p:spPr>
      </p:pic>
      <p:pic>
        <p:nvPicPr>
          <p:cNvPr id="1499" name="image.png"/>
          <p:cNvPicPr>
            <a:picLocks noChangeAspect="1"/>
          </p:cNvPicPr>
          <p:nvPr/>
        </p:nvPicPr>
        <p:blipFill>
          <a:blip r:embed="rId9">
            <a:extLst/>
          </a:blip>
          <a:stretch>
            <a:fillRect/>
          </a:stretch>
        </p:blipFill>
        <p:spPr>
          <a:xfrm>
            <a:off x="8141546" y="7028462"/>
            <a:ext cx="4538134" cy="1013743"/>
          </a:xfrm>
          <a:prstGeom prst="rect">
            <a:avLst/>
          </a:prstGeom>
          <a:ln w="12700">
            <a:miter lim="400000"/>
          </a:ln>
        </p:spPr>
      </p:pic>
      <p:pic>
        <p:nvPicPr>
          <p:cNvPr id="1500" name="image.png"/>
          <p:cNvPicPr>
            <a:picLocks noChangeAspect="1"/>
          </p:cNvPicPr>
          <p:nvPr/>
        </p:nvPicPr>
        <p:blipFill>
          <a:blip r:embed="rId10">
            <a:extLst/>
          </a:blip>
          <a:stretch>
            <a:fillRect/>
          </a:stretch>
        </p:blipFill>
        <p:spPr>
          <a:xfrm>
            <a:off x="8344746" y="5594773"/>
            <a:ext cx="4592321" cy="1151467"/>
          </a:xfrm>
          <a:prstGeom prst="rect">
            <a:avLst/>
          </a:prstGeom>
          <a:ln w="12700">
            <a:miter lim="400000"/>
          </a:ln>
        </p:spPr>
      </p:pic>
      <p:sp>
        <p:nvSpPr>
          <p:cNvPr id="1501" name="Shape 1501"/>
          <p:cNvSpPr/>
          <p:nvPr/>
        </p:nvSpPr>
        <p:spPr>
          <a:xfrm flipH="1">
            <a:off x="2201333" y="4569742"/>
            <a:ext cx="203201" cy="715716"/>
          </a:xfrm>
          <a:prstGeom prst="line">
            <a:avLst/>
          </a:prstGeom>
          <a:ln w="50800">
            <a:solidFill>
              <a:srgbClr val="FF0000"/>
            </a:solidFill>
            <a:tailEnd type="triangle"/>
          </a:ln>
        </p:spPr>
        <p:txBody>
          <a:bodyPr lIns="0" tIns="0" rIns="0" bIns="0"/>
          <a:lstStyle/>
          <a:p>
            <a:pPr algn="l" defTabSz="457200">
              <a:defRPr sz="1600" i="0">
                <a:solidFill>
                  <a:srgbClr val="000000"/>
                </a:solidFill>
              </a:defRPr>
            </a:pPr>
            <a:endParaRPr/>
          </a:p>
        </p:txBody>
      </p:sp>
      <p:sp>
        <p:nvSpPr>
          <p:cNvPr id="1502" name="Shape 1502"/>
          <p:cNvSpPr/>
          <p:nvPr/>
        </p:nvSpPr>
        <p:spPr>
          <a:xfrm>
            <a:off x="3632764" y="4671342"/>
            <a:ext cx="717974" cy="2047806"/>
          </a:xfrm>
          <a:prstGeom prst="line">
            <a:avLst/>
          </a:prstGeom>
          <a:ln w="50800">
            <a:solidFill>
              <a:srgbClr val="FF0000"/>
            </a:solidFill>
            <a:tailEnd type="triangle"/>
          </a:ln>
        </p:spPr>
        <p:txBody>
          <a:bodyPr lIns="0" tIns="0" rIns="0" bIns="0"/>
          <a:lstStyle/>
          <a:p>
            <a:pPr algn="l" defTabSz="457200">
              <a:defRPr sz="1600" i="0">
                <a:solidFill>
                  <a:srgbClr val="000000"/>
                </a:solidFill>
              </a:defRPr>
            </a:pPr>
            <a:endParaRPr/>
          </a:p>
        </p:txBody>
      </p:sp>
      <p:sp>
        <p:nvSpPr>
          <p:cNvPr id="1503" name="Shape 1503"/>
          <p:cNvSpPr/>
          <p:nvPr/>
        </p:nvSpPr>
        <p:spPr>
          <a:xfrm>
            <a:off x="4967111" y="4671342"/>
            <a:ext cx="1022774" cy="3379894"/>
          </a:xfrm>
          <a:prstGeom prst="line">
            <a:avLst/>
          </a:prstGeom>
          <a:ln w="50800">
            <a:solidFill>
              <a:srgbClr val="FF0000"/>
            </a:solidFill>
            <a:tailEnd type="triangle"/>
          </a:ln>
        </p:spPr>
        <p:txBody>
          <a:bodyPr lIns="0" tIns="0" rIns="0" bIns="0"/>
          <a:lstStyle/>
          <a:p>
            <a:pPr algn="l" defTabSz="457200">
              <a:defRPr sz="1600" i="0">
                <a:solidFill>
                  <a:srgbClr val="000000"/>
                </a:solidFill>
              </a:defRPr>
            </a:pPr>
            <a:endParaRPr/>
          </a:p>
        </p:txBody>
      </p:sp>
      <p:sp>
        <p:nvSpPr>
          <p:cNvPr id="1504" name="Shape 1504"/>
          <p:cNvSpPr/>
          <p:nvPr/>
        </p:nvSpPr>
        <p:spPr>
          <a:xfrm flipH="1">
            <a:off x="7936088" y="4671342"/>
            <a:ext cx="101601" cy="3483752"/>
          </a:xfrm>
          <a:prstGeom prst="line">
            <a:avLst/>
          </a:prstGeom>
          <a:ln w="50800">
            <a:solidFill>
              <a:srgbClr val="FF0000"/>
            </a:solidFill>
            <a:tailEnd type="triangle"/>
          </a:ln>
        </p:spPr>
        <p:txBody>
          <a:bodyPr lIns="0" tIns="0" rIns="0" bIns="0"/>
          <a:lstStyle/>
          <a:p>
            <a:pPr algn="l" defTabSz="457200">
              <a:defRPr sz="1600" i="0">
                <a:solidFill>
                  <a:srgbClr val="000000"/>
                </a:solidFill>
              </a:defRPr>
            </a:pPr>
            <a:endParaRPr/>
          </a:p>
        </p:txBody>
      </p:sp>
      <p:sp>
        <p:nvSpPr>
          <p:cNvPr id="1505" name="Shape 1505"/>
          <p:cNvSpPr/>
          <p:nvPr/>
        </p:nvSpPr>
        <p:spPr>
          <a:xfrm flipH="1">
            <a:off x="8755662" y="4775200"/>
            <a:ext cx="408658" cy="2253263"/>
          </a:xfrm>
          <a:prstGeom prst="line">
            <a:avLst/>
          </a:prstGeom>
          <a:ln w="50800">
            <a:solidFill>
              <a:srgbClr val="FF0000"/>
            </a:solidFill>
            <a:tailEnd type="triangle"/>
          </a:ln>
        </p:spPr>
        <p:txBody>
          <a:bodyPr lIns="0" tIns="0" rIns="0" bIns="0"/>
          <a:lstStyle/>
          <a:p>
            <a:pPr algn="l" defTabSz="457200">
              <a:defRPr sz="1600" i="0">
                <a:solidFill>
                  <a:srgbClr val="000000"/>
                </a:solidFill>
              </a:defRPr>
            </a:pPr>
            <a:endParaRPr/>
          </a:p>
        </p:txBody>
      </p:sp>
      <p:sp>
        <p:nvSpPr>
          <p:cNvPr id="1506" name="Shape 1506"/>
          <p:cNvSpPr/>
          <p:nvPr/>
        </p:nvSpPr>
        <p:spPr>
          <a:xfrm>
            <a:off x="10498215" y="4671342"/>
            <a:ext cx="1" cy="819574"/>
          </a:xfrm>
          <a:prstGeom prst="line">
            <a:avLst/>
          </a:prstGeom>
          <a:ln w="50800">
            <a:solidFill>
              <a:srgbClr val="FF0000"/>
            </a:solidFill>
            <a:tailEnd type="triangle"/>
          </a:ln>
        </p:spPr>
        <p:txBody>
          <a:bodyPr lIns="0" tIns="0" rIns="0" bIns="0"/>
          <a:lstStyle/>
          <a:p>
            <a:pPr algn="l" defTabSz="457200">
              <a:defRPr sz="1600" i="0">
                <a:solidFill>
                  <a:srgbClr val="000000"/>
                </a:solidFill>
              </a:defRPr>
            </a:pPr>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0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49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150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14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5" nodeType="clickEffect">
                                  <p:stCondLst>
                                    <p:cond delay="0"/>
                                  </p:stCondLst>
                                  <p:iterate>
                                    <p:tmAbs val="0"/>
                                  </p:iterate>
                                  <p:childTnLst>
                                    <p:set>
                                      <p:cBhvr>
                                        <p:cTn id="20" fill="hold"/>
                                        <p:tgtEl>
                                          <p:spTgt spid="150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6" nodeType="afterEffect">
                                  <p:stCondLst>
                                    <p:cond delay="0"/>
                                  </p:stCondLst>
                                  <p:iterate>
                                    <p:tmAbs val="0"/>
                                  </p:iterate>
                                  <p:childTnLst>
                                    <p:set>
                                      <p:cBhvr>
                                        <p:cTn id="23" fill="hold"/>
                                        <p:tgtEl>
                                          <p:spTgt spid="149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7" nodeType="clickEffect">
                                  <p:stCondLst>
                                    <p:cond delay="0"/>
                                  </p:stCondLst>
                                  <p:iterate>
                                    <p:tmAbs val="0"/>
                                  </p:iterate>
                                  <p:childTnLst>
                                    <p:set>
                                      <p:cBhvr>
                                        <p:cTn id="27" fill="hold"/>
                                        <p:tgtEl>
                                          <p:spTgt spid="150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8" nodeType="afterEffect">
                                  <p:stCondLst>
                                    <p:cond delay="0"/>
                                  </p:stCondLst>
                                  <p:iterate>
                                    <p:tmAbs val="0"/>
                                  </p:iterate>
                                  <p:childTnLst>
                                    <p:set>
                                      <p:cBhvr>
                                        <p:cTn id="30" fill="hold"/>
                                        <p:tgtEl>
                                          <p:spTgt spid="14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9" nodeType="clickEffect">
                                  <p:stCondLst>
                                    <p:cond delay="0"/>
                                  </p:stCondLst>
                                  <p:iterate>
                                    <p:tmAbs val="0"/>
                                  </p:iterate>
                                  <p:childTnLst>
                                    <p:set>
                                      <p:cBhvr>
                                        <p:cTn id="34" fill="hold"/>
                                        <p:tgtEl>
                                          <p:spTgt spid="150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10" nodeType="afterEffect">
                                  <p:stCondLst>
                                    <p:cond delay="0"/>
                                  </p:stCondLst>
                                  <p:iterate>
                                    <p:tmAbs val="0"/>
                                  </p:iterate>
                                  <p:childTnLst>
                                    <p:set>
                                      <p:cBhvr>
                                        <p:cTn id="37" fill="hold"/>
                                        <p:tgtEl>
                                          <p:spTgt spid="149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11" nodeType="clickEffect">
                                  <p:stCondLst>
                                    <p:cond delay="0"/>
                                  </p:stCondLst>
                                  <p:iterate>
                                    <p:tmAbs val="0"/>
                                  </p:iterate>
                                  <p:childTnLst>
                                    <p:set>
                                      <p:cBhvr>
                                        <p:cTn id="41" fill="hold"/>
                                        <p:tgtEl>
                                          <p:spTgt spid="1506"/>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2" nodeType="afterEffect">
                                  <p:stCondLst>
                                    <p:cond delay="0"/>
                                  </p:stCondLst>
                                  <p:iterate>
                                    <p:tmAbs val="0"/>
                                  </p:iterate>
                                  <p:childTnLst>
                                    <p:set>
                                      <p:cBhvr>
                                        <p:cTn id="44" fill="hold"/>
                                        <p:tgtEl>
                                          <p:spTgt spid="1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 grpId="2" animBg="1" advAuto="0"/>
      <p:bldP spid="1496" grpId="4" animBg="1" advAuto="0"/>
      <p:bldP spid="1497" grpId="6" animBg="1" advAuto="0"/>
      <p:bldP spid="1498" grpId="8" animBg="1" advAuto="0"/>
      <p:bldP spid="1499" grpId="10" animBg="1" advAuto="0"/>
      <p:bldP spid="1500" grpId="12" animBg="1" advAuto="0"/>
      <p:bldP spid="1501" grpId="1" animBg="1" advAuto="0"/>
      <p:bldP spid="1502" grpId="3" animBg="1" advAuto="0"/>
      <p:bldP spid="1503" grpId="5" animBg="1" advAuto="0"/>
      <p:bldP spid="1504" grpId="7" animBg="1" advAuto="0"/>
      <p:bldP spid="1505" grpId="9" animBg="1" advAuto="0"/>
      <p:bldP spid="1506" grpId="11"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Shape 1510"/>
          <p:cNvSpPr>
            <a:spLocks noGrp="1"/>
          </p:cNvSpPr>
          <p:nvPr>
            <p:ph type="title"/>
          </p:nvPr>
        </p:nvSpPr>
        <p:spPr>
          <a:prstGeom prst="rect">
            <a:avLst/>
          </a:prstGeom>
        </p:spPr>
        <p:txBody>
          <a:bodyPr/>
          <a:lstStyle>
            <a:lvl1pPr defTabSz="578358">
              <a:defRPr sz="3762">
                <a:effectLst>
                  <a:outerShdw blurRad="37719" dist="37719" dir="2700000" rotWithShape="0">
                    <a:srgbClr val="000000">
                      <a:alpha val="70000"/>
                    </a:srgbClr>
                  </a:outerShdw>
                </a:effectLst>
              </a:defRPr>
            </a:lvl1pPr>
          </a:lstStyle>
          <a:p>
            <a:r>
              <a:t>Computing a Divergence Free Velocity Field V</a:t>
            </a:r>
          </a:p>
        </p:txBody>
      </p:sp>
      <p:sp>
        <p:nvSpPr>
          <p:cNvPr id="2" name="Content Placeholder 1"/>
          <p:cNvSpPr>
            <a:spLocks noGrp="1"/>
          </p:cNvSpPr>
          <p:nvPr>
            <p:ph sz="quarter" idx="10"/>
          </p:nvPr>
        </p:nvSpPr>
        <p:spPr/>
        <p:txBody>
          <a:bodyPr/>
          <a:lstStyle/>
          <a:p>
            <a:endParaRPr lang="en-US"/>
          </a:p>
        </p:txBody>
      </p:sp>
      <p:pic>
        <p:nvPicPr>
          <p:cNvPr id="1509" name="image.png"/>
          <p:cNvPicPr>
            <a:picLocks noChangeAspect="1"/>
          </p:cNvPicPr>
          <p:nvPr/>
        </p:nvPicPr>
        <p:blipFill>
          <a:blip r:embed="rId2">
            <a:extLst/>
          </a:blip>
          <a:srcRect t="13644" b="23551"/>
          <a:stretch>
            <a:fillRect/>
          </a:stretch>
        </p:blipFill>
        <p:spPr>
          <a:xfrm>
            <a:off x="4660053" y="2384213"/>
            <a:ext cx="3122507" cy="758614"/>
          </a:xfrm>
          <a:prstGeom prst="rect">
            <a:avLst/>
          </a:prstGeom>
          <a:ln w="12700">
            <a:miter lim="400000"/>
          </a:ln>
        </p:spPr>
      </p:pic>
      <p:pic>
        <p:nvPicPr>
          <p:cNvPr id="1511" name="image.png"/>
          <p:cNvPicPr>
            <a:picLocks noChangeAspect="1"/>
          </p:cNvPicPr>
          <p:nvPr/>
        </p:nvPicPr>
        <p:blipFill>
          <a:blip r:embed="rId3">
            <a:extLst/>
          </a:blip>
          <a:stretch>
            <a:fillRect/>
          </a:stretch>
        </p:blipFill>
        <p:spPr>
          <a:xfrm>
            <a:off x="5527040" y="3034453"/>
            <a:ext cx="3587610" cy="941494"/>
          </a:xfrm>
          <a:prstGeom prst="rect">
            <a:avLst/>
          </a:prstGeom>
          <a:ln w="12700">
            <a:miter lim="400000"/>
          </a:ln>
        </p:spPr>
      </p:pic>
      <p:pic>
        <p:nvPicPr>
          <p:cNvPr id="1512" name="image.png"/>
          <p:cNvPicPr>
            <a:picLocks noChangeAspect="1"/>
          </p:cNvPicPr>
          <p:nvPr/>
        </p:nvPicPr>
        <p:blipFill>
          <a:blip r:embed="rId4">
            <a:extLst/>
          </a:blip>
          <a:stretch>
            <a:fillRect/>
          </a:stretch>
        </p:blipFill>
        <p:spPr>
          <a:xfrm>
            <a:off x="1280159" y="5527040"/>
            <a:ext cx="11365655" cy="830863"/>
          </a:xfrm>
          <a:prstGeom prst="rect">
            <a:avLst/>
          </a:prstGeom>
          <a:ln w="12700">
            <a:miter lim="400000"/>
          </a:ln>
        </p:spPr>
      </p:pic>
      <p:sp>
        <p:nvSpPr>
          <p:cNvPr id="1513" name="Shape 1513"/>
          <p:cNvSpPr/>
          <p:nvPr/>
        </p:nvSpPr>
        <p:spPr>
          <a:xfrm>
            <a:off x="1680775" y="3833502"/>
            <a:ext cx="9372316" cy="4844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Multiplying the equation by Δx2 and re-arranging terms, we get:</a:t>
            </a:r>
          </a:p>
        </p:txBody>
      </p:sp>
      <p:sp>
        <p:nvSpPr>
          <p:cNvPr id="1514" name="Shape 1514"/>
          <p:cNvSpPr/>
          <p:nvPr/>
        </p:nvSpPr>
        <p:spPr>
          <a:xfrm>
            <a:off x="1080290" y="6364656"/>
            <a:ext cx="10282139" cy="8781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Arial"/>
                <a:ea typeface="Arial"/>
                <a:cs typeface="Arial"/>
                <a:sym typeface="Arial"/>
              </a:defRPr>
            </a:pPr>
            <a:r>
              <a:t>Again there is a linear relations ship, so we can solve a linear system</a:t>
            </a:r>
          </a:p>
          <a:p>
            <a:pPr>
              <a:defRPr>
                <a:latin typeface="Arial"/>
                <a:ea typeface="Arial"/>
                <a:cs typeface="Arial"/>
                <a:sym typeface="Arial"/>
              </a:defRPr>
            </a:pPr>
            <a:r>
              <a:t>Of equations of the form</a:t>
            </a:r>
          </a:p>
        </p:txBody>
      </p:sp>
      <p:pic>
        <p:nvPicPr>
          <p:cNvPr id="1515" name="image.png"/>
          <p:cNvPicPr>
            <a:picLocks noChangeAspect="1"/>
          </p:cNvPicPr>
          <p:nvPr/>
        </p:nvPicPr>
        <p:blipFill>
          <a:blip r:embed="rId5">
            <a:extLst/>
          </a:blip>
          <a:stretch>
            <a:fillRect/>
          </a:stretch>
        </p:blipFill>
        <p:spPr>
          <a:xfrm>
            <a:off x="5354884" y="7191207"/>
            <a:ext cx="2853832" cy="1210170"/>
          </a:xfrm>
          <a:prstGeom prst="rect">
            <a:avLst/>
          </a:prstGeom>
          <a:ln w="12700">
            <a:miter lim="400000"/>
          </a:ln>
        </p:spPr>
      </p:pic>
      <p:sp>
        <p:nvSpPr>
          <p:cNvPr id="1516" name="Shape 1516"/>
          <p:cNvSpPr/>
          <p:nvPr/>
        </p:nvSpPr>
        <p:spPr>
          <a:xfrm>
            <a:off x="3393660" y="2890127"/>
            <a:ext cx="1300040" cy="4963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Arial"/>
                <a:ea typeface="Arial"/>
                <a:cs typeface="Arial"/>
                <a:sym typeface="Arial"/>
              </a:defRPr>
            </a:lvl1pPr>
          </a:lstStyle>
          <a:p>
            <a:r>
              <a:t>Now let</a:t>
            </a:r>
          </a:p>
        </p:txBody>
      </p:sp>
      <p:sp>
        <p:nvSpPr>
          <p:cNvPr id="1517" name="Shape 1517"/>
          <p:cNvSpPr/>
          <p:nvPr/>
        </p:nvSpPr>
        <p:spPr>
          <a:xfrm>
            <a:off x="908078" y="8498447"/>
            <a:ext cx="10917710" cy="8781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Arial"/>
                <a:ea typeface="Arial"/>
                <a:cs typeface="Arial"/>
                <a:sym typeface="Arial"/>
              </a:defRPr>
            </a:pPr>
            <a:r>
              <a:t>Where A is a coefficient matrix, x is the pressure we are solving for, and b</a:t>
            </a:r>
          </a:p>
          <a:p>
            <a:pPr>
              <a:defRPr>
                <a:latin typeface="Arial"/>
                <a:ea typeface="Arial"/>
                <a:cs typeface="Arial"/>
                <a:sym typeface="Arial"/>
              </a:defRPr>
            </a:pPr>
            <a:r>
              <a:t>Is the known divergence of the velocity field.</a:t>
            </a:r>
          </a:p>
        </p:txBody>
      </p:sp>
      <p:pic>
        <p:nvPicPr>
          <p:cNvPr id="1518" name="image.png"/>
          <p:cNvPicPr>
            <a:picLocks noChangeAspect="1"/>
          </p:cNvPicPr>
          <p:nvPr/>
        </p:nvPicPr>
        <p:blipFill>
          <a:blip r:embed="rId6">
            <a:extLst/>
          </a:blip>
          <a:stretch>
            <a:fillRect/>
          </a:stretch>
        </p:blipFill>
        <p:spPr>
          <a:xfrm>
            <a:off x="5068711" y="4660053"/>
            <a:ext cx="2871894" cy="1013743"/>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15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1513"/>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15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5" nodeType="clickEffect">
                                  <p:stCondLst>
                                    <p:cond delay="0"/>
                                  </p:stCondLst>
                                  <p:iterate>
                                    <p:tmAbs val="0"/>
                                  </p:iterate>
                                  <p:childTnLst>
                                    <p:set>
                                      <p:cBhvr>
                                        <p:cTn id="20" fill="hold"/>
                                        <p:tgtEl>
                                          <p:spTgt spid="15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6" nodeType="clickEffect">
                                  <p:stCondLst>
                                    <p:cond delay="0"/>
                                  </p:stCondLst>
                                  <p:iterate>
                                    <p:tmAbs val="0"/>
                                  </p:iterate>
                                  <p:childTnLst>
                                    <p:set>
                                      <p:cBhvr>
                                        <p:cTn id="24" fill="hold"/>
                                        <p:tgtEl>
                                          <p:spTgt spid="151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7" nodeType="afterEffect">
                                  <p:stCondLst>
                                    <p:cond delay="0"/>
                                  </p:stCondLst>
                                  <p:iterate>
                                    <p:tmAbs val="0"/>
                                  </p:iterate>
                                  <p:childTnLst>
                                    <p:set>
                                      <p:cBhvr>
                                        <p:cTn id="27" fill="hold"/>
                                        <p:tgtEl>
                                          <p:spTgt spid="151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8" nodeType="afterEffect">
                                  <p:stCondLst>
                                    <p:cond delay="0"/>
                                  </p:stCondLst>
                                  <p:iterate>
                                    <p:tmAbs val="0"/>
                                  </p:iterate>
                                  <p:childTnLst>
                                    <p:set>
                                      <p:cBhvr>
                                        <p:cTn id="30" fill="hold"/>
                                        <p:tgtEl>
                                          <p:spTgt spid="1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 grpId="1" animBg="1" advAuto="0"/>
      <p:bldP spid="1512" grpId="5" animBg="1" advAuto="0"/>
      <p:bldP spid="1513" grpId="3" animBg="1" advAuto="0"/>
      <p:bldP spid="1514" grpId="6" animBg="1" advAuto="0"/>
      <p:bldP spid="1515" grpId="7" animBg="1" advAuto="0"/>
      <p:bldP spid="1516" grpId="2" animBg="1" advAuto="0"/>
      <p:bldP spid="1517" grpId="8" animBg="1" advAuto="0"/>
      <p:bldP spid="1518" grpId="4"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 name="Shape 1522"/>
          <p:cNvSpPr>
            <a:spLocks noGrp="1"/>
          </p:cNvSpPr>
          <p:nvPr>
            <p:ph type="title"/>
          </p:nvPr>
        </p:nvSpPr>
        <p:spPr>
          <a:prstGeom prst="rect">
            <a:avLst/>
          </a:prstGeom>
        </p:spPr>
        <p:txBody>
          <a:bodyPr/>
          <a:lstStyle>
            <a:lvl1pPr defTabSz="578358">
              <a:defRPr sz="3762">
                <a:effectLst>
                  <a:outerShdw blurRad="37719" dist="37719" dir="2700000" rotWithShape="0">
                    <a:srgbClr val="000000">
                      <a:alpha val="70000"/>
                    </a:srgbClr>
                  </a:outerShdw>
                </a:effectLst>
              </a:defRPr>
            </a:lvl1pPr>
          </a:lstStyle>
          <a:p>
            <a:r>
              <a:t>Computing a Divergence Free Velocity Field VI</a:t>
            </a:r>
          </a:p>
        </p:txBody>
      </p:sp>
      <p:sp>
        <p:nvSpPr>
          <p:cNvPr id="2" name="Content Placeholder 1"/>
          <p:cNvSpPr>
            <a:spLocks noGrp="1"/>
          </p:cNvSpPr>
          <p:nvPr>
            <p:ph sz="quarter" idx="10"/>
          </p:nvPr>
        </p:nvSpPr>
        <p:spPr/>
        <p:txBody>
          <a:bodyPr/>
          <a:lstStyle/>
          <a:p>
            <a:endParaRPr lang="en-US"/>
          </a:p>
        </p:txBody>
      </p:sp>
      <p:pic>
        <p:nvPicPr>
          <p:cNvPr id="1521" name="image.png"/>
          <p:cNvPicPr>
            <a:picLocks noChangeAspect="1"/>
          </p:cNvPicPr>
          <p:nvPr/>
        </p:nvPicPr>
        <p:blipFill>
          <a:blip r:embed="rId2">
            <a:extLst/>
          </a:blip>
          <a:stretch>
            <a:fillRect/>
          </a:stretch>
        </p:blipFill>
        <p:spPr>
          <a:xfrm>
            <a:off x="2508391" y="6588195"/>
            <a:ext cx="7680960" cy="1323059"/>
          </a:xfrm>
          <a:prstGeom prst="rect">
            <a:avLst/>
          </a:prstGeom>
          <a:ln w="12700">
            <a:miter lim="400000"/>
          </a:ln>
        </p:spPr>
      </p:pic>
      <p:pic>
        <p:nvPicPr>
          <p:cNvPr id="1523" name="image.png"/>
          <p:cNvPicPr>
            <a:picLocks noChangeAspect="1"/>
          </p:cNvPicPr>
          <p:nvPr/>
        </p:nvPicPr>
        <p:blipFill>
          <a:blip r:embed="rId3">
            <a:extLst/>
          </a:blip>
          <a:stretch>
            <a:fillRect/>
          </a:stretch>
        </p:blipFill>
        <p:spPr>
          <a:xfrm>
            <a:off x="7477759" y="7802880"/>
            <a:ext cx="1040837" cy="553156"/>
          </a:xfrm>
          <a:prstGeom prst="rect">
            <a:avLst/>
          </a:prstGeom>
          <a:ln w="12700">
            <a:miter lim="400000"/>
          </a:ln>
        </p:spPr>
      </p:pic>
      <p:pic>
        <p:nvPicPr>
          <p:cNvPr id="1524" name="image.png"/>
          <p:cNvPicPr>
            <a:picLocks noChangeAspect="1"/>
          </p:cNvPicPr>
          <p:nvPr/>
        </p:nvPicPr>
        <p:blipFill>
          <a:blip r:embed="rId4">
            <a:extLst/>
          </a:blip>
          <a:stretch>
            <a:fillRect/>
          </a:stretch>
        </p:blipFill>
        <p:spPr>
          <a:xfrm>
            <a:off x="4989688" y="3467946"/>
            <a:ext cx="2856090" cy="1210170"/>
          </a:xfrm>
          <a:prstGeom prst="rect">
            <a:avLst/>
          </a:prstGeom>
          <a:ln w="12700">
            <a:miter lim="400000"/>
          </a:ln>
        </p:spPr>
      </p:pic>
      <p:pic>
        <p:nvPicPr>
          <p:cNvPr id="1525" name="image.png"/>
          <p:cNvPicPr>
            <a:picLocks noChangeAspect="1"/>
          </p:cNvPicPr>
          <p:nvPr/>
        </p:nvPicPr>
        <p:blipFill>
          <a:blip r:embed="rId5">
            <a:extLst/>
          </a:blip>
          <a:stretch>
            <a:fillRect/>
          </a:stretch>
        </p:blipFill>
        <p:spPr>
          <a:xfrm>
            <a:off x="1280159" y="5082257"/>
            <a:ext cx="11365655" cy="830863"/>
          </a:xfrm>
          <a:prstGeom prst="rect">
            <a:avLst/>
          </a:prstGeom>
          <a:ln w="12700">
            <a:miter lim="400000"/>
          </a:ln>
        </p:spPr>
      </p:pic>
      <p:sp>
        <p:nvSpPr>
          <p:cNvPr id="1526" name="Shape 1526"/>
          <p:cNvSpPr/>
          <p:nvPr/>
        </p:nvSpPr>
        <p:spPr>
          <a:xfrm>
            <a:off x="1522432" y="2185606"/>
            <a:ext cx="10881110" cy="8781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a:latin typeface="Arial"/>
                <a:ea typeface="Arial"/>
                <a:cs typeface="Arial"/>
                <a:sym typeface="Arial"/>
              </a:defRPr>
            </a:pPr>
            <a:r>
              <a:t>In forming the linear system of equations we order all grid points in (x,y,z)</a:t>
            </a:r>
          </a:p>
          <a:p>
            <a:pPr>
              <a:defRPr>
                <a:latin typeface="Arial"/>
                <a:ea typeface="Arial"/>
                <a:cs typeface="Arial"/>
                <a:sym typeface="Arial"/>
              </a:defRPr>
            </a:pPr>
            <a:r>
              <a:t>lexicographic order, ie. (1,5,6) comes before (1,6,2).</a:t>
            </a:r>
          </a:p>
        </p:txBody>
      </p:sp>
      <p:sp>
        <p:nvSpPr>
          <p:cNvPr id="1527" name="Shape 1527"/>
          <p:cNvSpPr/>
          <p:nvPr/>
        </p:nvSpPr>
        <p:spPr>
          <a:xfrm>
            <a:off x="3263812" y="4395791"/>
            <a:ext cx="6170118"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The (x,y,z)th element of Ax looks like this:</a:t>
            </a:r>
          </a:p>
        </p:txBody>
      </p:sp>
      <p:sp>
        <p:nvSpPr>
          <p:cNvPr id="1528" name="Shape 1528"/>
          <p:cNvSpPr/>
          <p:nvPr/>
        </p:nvSpPr>
        <p:spPr>
          <a:xfrm>
            <a:off x="2623100" y="5948860"/>
            <a:ext cx="7589268"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This means that the (x,y,z)th row of A looks like this</a:t>
            </a:r>
          </a:p>
        </p:txBody>
      </p:sp>
      <p:sp>
        <p:nvSpPr>
          <p:cNvPr id="1529" name="Shape 1529"/>
          <p:cNvSpPr/>
          <p:nvPr/>
        </p:nvSpPr>
        <p:spPr>
          <a:xfrm>
            <a:off x="1651781" y="7837209"/>
            <a:ext cx="5686909" cy="4844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The (x,y,z)th element of the vector x is</a:t>
            </a:r>
          </a:p>
        </p:txBody>
      </p:sp>
      <p:sp>
        <p:nvSpPr>
          <p:cNvPr id="1530" name="Shape 1530"/>
          <p:cNvSpPr/>
          <p:nvPr/>
        </p:nvSpPr>
        <p:spPr>
          <a:xfrm>
            <a:off x="1691815" y="8563750"/>
            <a:ext cx="9314112" cy="4844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Arial"/>
                <a:ea typeface="Arial"/>
                <a:cs typeface="Arial"/>
                <a:sym typeface="Arial"/>
              </a:defRPr>
            </a:lvl1pPr>
          </a:lstStyle>
          <a:p>
            <a:r>
              <a:t>The (x,y,z)th element of b is                          evaluated at (x,y,z)</a:t>
            </a:r>
          </a:p>
        </p:txBody>
      </p:sp>
      <p:pic>
        <p:nvPicPr>
          <p:cNvPr id="1531" name="image.png"/>
          <p:cNvPicPr>
            <a:picLocks noChangeAspect="1"/>
          </p:cNvPicPr>
          <p:nvPr/>
        </p:nvPicPr>
        <p:blipFill>
          <a:blip r:embed="rId6">
            <a:extLst/>
          </a:blip>
          <a:stretch>
            <a:fillRect/>
          </a:stretch>
        </p:blipFill>
        <p:spPr>
          <a:xfrm>
            <a:off x="5915377" y="8424435"/>
            <a:ext cx="2095219" cy="763130"/>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5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52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152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p:tmAbs val="0"/>
                                  </p:iterate>
                                  <p:childTnLst>
                                    <p:set>
                                      <p:cBhvr>
                                        <p:cTn id="21" fill="hold"/>
                                        <p:tgtEl>
                                          <p:spTgt spid="1528"/>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6" nodeType="afterEffect">
                                  <p:stCondLst>
                                    <p:cond delay="0"/>
                                  </p:stCondLst>
                                  <p:iterate>
                                    <p:tmAbs val="0"/>
                                  </p:iterate>
                                  <p:childTnLst>
                                    <p:set>
                                      <p:cBhvr>
                                        <p:cTn id="24" fill="hold"/>
                                        <p:tgtEl>
                                          <p:spTgt spid="15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7" nodeType="clickEffect">
                                  <p:stCondLst>
                                    <p:cond delay="0"/>
                                  </p:stCondLst>
                                  <p:iterate>
                                    <p:tmAbs val="0"/>
                                  </p:iterate>
                                  <p:childTnLst>
                                    <p:set>
                                      <p:cBhvr>
                                        <p:cTn id="28" fill="hold"/>
                                        <p:tgtEl>
                                          <p:spTgt spid="152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8" nodeType="afterEffect">
                                  <p:stCondLst>
                                    <p:cond delay="0"/>
                                  </p:stCondLst>
                                  <p:iterate>
                                    <p:tmAbs val="0"/>
                                  </p:iterate>
                                  <p:childTnLst>
                                    <p:set>
                                      <p:cBhvr>
                                        <p:cTn id="31" fill="hold"/>
                                        <p:tgtEl>
                                          <p:spTgt spid="15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9" nodeType="clickEffect">
                                  <p:stCondLst>
                                    <p:cond delay="0"/>
                                  </p:stCondLst>
                                  <p:iterate>
                                    <p:tmAbs val="0"/>
                                  </p:iterate>
                                  <p:childTnLst>
                                    <p:set>
                                      <p:cBhvr>
                                        <p:cTn id="35" fill="hold"/>
                                        <p:tgtEl>
                                          <p:spTgt spid="1530"/>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0" nodeType="afterEffect">
                                  <p:stCondLst>
                                    <p:cond delay="0"/>
                                  </p:stCondLst>
                                  <p:iterate>
                                    <p:tmAbs val="0"/>
                                  </p:iterate>
                                  <p:childTnLst>
                                    <p:set>
                                      <p:cBhvr>
                                        <p:cTn id="38" fill="hold"/>
                                        <p:tgtEl>
                                          <p:spTgt spid="1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 grpId="6" animBg="1" advAuto="0"/>
      <p:bldP spid="1523" grpId="8" animBg="1" advAuto="0"/>
      <p:bldP spid="1524" grpId="2" animBg="1" advAuto="0"/>
      <p:bldP spid="1525" grpId="4" animBg="1" advAuto="0"/>
      <p:bldP spid="1526" grpId="1" animBg="1" advAuto="0"/>
      <p:bldP spid="1527" grpId="3" animBg="1" advAuto="0"/>
      <p:bldP spid="1528" grpId="5" animBg="1" advAuto="0"/>
      <p:bldP spid="1529" grpId="7" animBg="1" advAuto="0"/>
      <p:bldP spid="1530" grpId="9" animBg="1" advAuto="0"/>
      <p:bldP spid="1531" grpId="10"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4" name="Shape 1534"/>
          <p:cNvSpPr>
            <a:spLocks noGrp="1"/>
          </p:cNvSpPr>
          <p:nvPr>
            <p:ph type="title"/>
          </p:nvPr>
        </p:nvSpPr>
        <p:spPr>
          <a:prstGeom prst="rect">
            <a:avLst/>
          </a:prstGeom>
        </p:spPr>
        <p:txBody>
          <a:bodyPr/>
          <a:lstStyle>
            <a:lvl1pPr defTabSz="578358">
              <a:defRPr sz="3762">
                <a:effectLst>
                  <a:outerShdw blurRad="37719" dist="37719" dir="2700000" rotWithShape="0">
                    <a:srgbClr val="000000">
                      <a:alpha val="70000"/>
                    </a:srgbClr>
                  </a:outerShdw>
                </a:effectLst>
              </a:defRPr>
            </a:lvl1pPr>
          </a:lstStyle>
          <a:p>
            <a:r>
              <a:t>Computing a Divergence Free Velocity Field VII</a:t>
            </a:r>
          </a:p>
        </p:txBody>
      </p:sp>
      <p:sp>
        <p:nvSpPr>
          <p:cNvPr id="1533" name="Shape 1533"/>
          <p:cNvSpPr>
            <a:spLocks noGrp="1"/>
          </p:cNvSpPr>
          <p:nvPr>
            <p:ph sz="quarter" idx="10"/>
          </p:nvPr>
        </p:nvSpPr>
        <p:spPr>
          <a:prstGeom prst="rect">
            <a:avLst/>
          </a:prstGeom>
        </p:spPr>
        <p:txBody>
          <a:bodyPr/>
          <a:lstStyle/>
          <a:p>
            <a:pPr marL="342900" indent="-342900">
              <a:spcBef>
                <a:spcPts val="1200"/>
              </a:spcBef>
              <a:buSzTx/>
              <a:buNone/>
              <a:defRPr sz="3400"/>
            </a:pPr>
            <a:r>
              <a:t>Finally, having solved for the pressure, we</a:t>
            </a:r>
          </a:p>
          <a:p>
            <a:pPr marL="342900" indent="-342900">
              <a:spcBef>
                <a:spcPts val="1200"/>
              </a:spcBef>
              <a:buSzTx/>
              <a:buNone/>
              <a:defRPr sz="3400"/>
            </a:pPr>
            <a:r>
              <a:t>simply subtract the gradient of the pressure (calculated using finite differences) from the divergent velocity field w to obtain the divergence free velocity field u:</a:t>
            </a:r>
          </a:p>
        </p:txBody>
      </p:sp>
      <p:pic>
        <p:nvPicPr>
          <p:cNvPr id="1535" name="image.png"/>
          <p:cNvPicPr>
            <a:picLocks noChangeAspect="1"/>
          </p:cNvPicPr>
          <p:nvPr/>
        </p:nvPicPr>
        <p:blipFill>
          <a:blip r:embed="rId2">
            <a:extLst/>
          </a:blip>
          <a:stretch>
            <a:fillRect/>
          </a:stretch>
        </p:blipFill>
        <p:spPr>
          <a:xfrm>
            <a:off x="4660053" y="8155093"/>
            <a:ext cx="3343770" cy="1013743"/>
          </a:xfrm>
          <a:prstGeom prst="rect">
            <a:avLst/>
          </a:prstGeom>
          <a:ln w="12700">
            <a:miter lim="400000"/>
          </a:ln>
        </p:spPr>
      </p:pic>
      <p:pic>
        <p:nvPicPr>
          <p:cNvPr id="1536" name="image.png"/>
          <p:cNvPicPr>
            <a:picLocks noChangeAspect="1"/>
          </p:cNvPicPr>
          <p:nvPr/>
        </p:nvPicPr>
        <p:blipFill>
          <a:blip r:embed="rId3">
            <a:extLst/>
          </a:blip>
          <a:stretch>
            <a:fillRect/>
          </a:stretch>
        </p:blipFill>
        <p:spPr>
          <a:xfrm>
            <a:off x="4604737" y="5518291"/>
            <a:ext cx="3795326" cy="1180818"/>
          </a:xfrm>
          <a:prstGeom prst="rect">
            <a:avLst/>
          </a:prstGeom>
          <a:ln w="12700">
            <a:miter lim="400000"/>
          </a:ln>
        </p:spPr>
      </p:pic>
      <p:sp>
        <p:nvSpPr>
          <p:cNvPr id="1537" name="Shape 1537"/>
          <p:cNvSpPr/>
          <p:nvPr/>
        </p:nvSpPr>
        <p:spPr>
          <a:xfrm>
            <a:off x="1097844" y="4375048"/>
            <a:ext cx="11367912" cy="8781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a:latin typeface="Arial"/>
                <a:ea typeface="Arial"/>
                <a:cs typeface="Arial"/>
                <a:sym typeface="Arial"/>
              </a:defRPr>
            </a:lvl1pPr>
          </a:lstStyle>
          <a:p>
            <a:r>
              <a:t>In practice we solve the following system of equations which is sparse, symmetric and positive definite:</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3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53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533">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2" nodeType="afterEffect">
                                  <p:stCondLst>
                                    <p:cond delay="0"/>
                                  </p:stCondLst>
                                  <p:iterate>
                                    <p:tmAbs val="0"/>
                                  </p:iterate>
                                  <p:childTnLst>
                                    <p:set>
                                      <p:cBhvr>
                                        <p:cTn id="15" fill="hold"/>
                                        <p:tgtEl>
                                          <p:spTgt spid="1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3" grpId="1" build="p" bldLvl="5" animBg="1" advAuto="0"/>
      <p:bldP spid="1535" grpId="2"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prstGeom prst="rect">
            <a:avLst/>
          </a:prstGeom>
        </p:spPr>
        <p:txBody>
          <a:bodyPr/>
          <a:lstStyle/>
          <a:p>
            <a:r>
              <a:t>Main Contribution</a:t>
            </a:r>
          </a:p>
        </p:txBody>
      </p:sp>
      <p:sp>
        <p:nvSpPr>
          <p:cNvPr id="116" name="Shape 116"/>
          <p:cNvSpPr>
            <a:spLocks noGrp="1"/>
          </p:cNvSpPr>
          <p:nvPr>
            <p:ph sz="quarter" idx="10"/>
          </p:nvPr>
        </p:nvSpPr>
        <p:spPr>
          <a:prstGeom prst="rect">
            <a:avLst/>
          </a:prstGeom>
        </p:spPr>
        <p:txBody>
          <a:bodyPr/>
          <a:lstStyle/>
          <a:p>
            <a:r>
              <a:t>Stable Navier-Stokes solver</a:t>
            </a:r>
          </a:p>
          <a:p>
            <a:r>
              <a:t>Any time step can be used</a:t>
            </a:r>
          </a:p>
          <a:p>
            <a:r>
              <a:t>Bigger time steps = faster simulations</a:t>
            </a:r>
          </a:p>
          <a:p>
            <a:endParaRPr/>
          </a:p>
          <a:p>
            <a:r>
              <a:t>NOT accurate</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 name="Shape 1540"/>
          <p:cNvSpPr>
            <a:spLocks noGrp="1"/>
          </p:cNvSpPr>
          <p:nvPr>
            <p:ph type="title"/>
          </p:nvPr>
        </p:nvSpPr>
        <p:spPr>
          <a:prstGeom prst="rect">
            <a:avLst/>
          </a:prstGeom>
        </p:spPr>
        <p:txBody>
          <a:bodyPr/>
          <a:lstStyle/>
          <a:p>
            <a:r>
              <a:t>In 2D System</a:t>
            </a:r>
          </a:p>
        </p:txBody>
      </p:sp>
      <p:sp>
        <p:nvSpPr>
          <p:cNvPr id="2" name="Content Placeholder 1"/>
          <p:cNvSpPr>
            <a:spLocks noGrp="1"/>
          </p:cNvSpPr>
          <p:nvPr>
            <p:ph sz="quarter" idx="10"/>
          </p:nvPr>
        </p:nvSpPr>
        <p:spPr/>
        <p:txBody>
          <a:bodyPr/>
          <a:lstStyle/>
          <a:p>
            <a:endParaRPr lang="en-US"/>
          </a:p>
        </p:txBody>
      </p:sp>
      <p:pic>
        <p:nvPicPr>
          <p:cNvPr id="1541" name="image.pdf"/>
          <p:cNvPicPr>
            <a:picLocks noChangeAspect="1"/>
          </p:cNvPicPr>
          <p:nvPr/>
        </p:nvPicPr>
        <p:blipFill>
          <a:blip r:embed="rId3">
            <a:extLst/>
          </a:blip>
          <a:stretch>
            <a:fillRect/>
          </a:stretch>
        </p:blipFill>
        <p:spPr>
          <a:xfrm>
            <a:off x="740550" y="3508586"/>
            <a:ext cx="11370171" cy="758614"/>
          </a:xfrm>
          <a:prstGeom prst="rect">
            <a:avLst/>
          </a:prstGeom>
          <a:ln w="12700">
            <a:miter lim="400000"/>
          </a:ln>
        </p:spPr>
      </p:pic>
      <p:sp>
        <p:nvSpPr>
          <p:cNvPr id="1542" name="Shape 1542"/>
          <p:cNvSpPr/>
          <p:nvPr/>
        </p:nvSpPr>
        <p:spPr>
          <a:xfrm>
            <a:off x="4521047" y="4689537"/>
            <a:ext cx="3118297" cy="631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atin typeface="Arial"/>
                <a:ea typeface="Arial"/>
                <a:cs typeface="Arial"/>
                <a:sym typeface="Arial"/>
              </a:defRPr>
            </a:lvl1pPr>
          </a:lstStyle>
          <a:p>
            <a:r>
              <a:t>Linear system</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 name="Shape 1547"/>
          <p:cNvSpPr>
            <a:spLocks noGrp="1"/>
          </p:cNvSpPr>
          <p:nvPr>
            <p:ph type="title"/>
          </p:nvPr>
        </p:nvSpPr>
        <p:spPr>
          <a:prstGeom prst="rect">
            <a:avLst/>
          </a:prstGeom>
        </p:spPr>
        <p:txBody>
          <a:bodyPr/>
          <a:lstStyle/>
          <a:p>
            <a:r>
              <a:t>Summary</a:t>
            </a:r>
          </a:p>
        </p:txBody>
      </p:sp>
      <p:sp>
        <p:nvSpPr>
          <p:cNvPr id="1546" name="Shape 1546"/>
          <p:cNvSpPr>
            <a:spLocks noGrp="1"/>
          </p:cNvSpPr>
          <p:nvPr>
            <p:ph sz="quarter" idx="10"/>
          </p:nvPr>
        </p:nvSpPr>
        <p:spPr>
          <a:prstGeom prst="rect">
            <a:avLst/>
          </a:prstGeom>
        </p:spPr>
        <p:txBody>
          <a:bodyPr/>
          <a:lstStyle/>
          <a:p>
            <a:r>
              <a:t>UpdateVelocity(U1,U0,F,visc,dt)</a:t>
            </a:r>
          </a:p>
          <a:p>
            <a:pPr marL="704850" lvl="1" indent="-323850">
              <a:buChar char="–"/>
              <a:defRPr sz="3400"/>
            </a:pPr>
            <a:r>
              <a:t>AddForce(U1,U0,F,dt)</a:t>
            </a:r>
          </a:p>
          <a:p>
            <a:pPr marL="704850" lvl="1" indent="-323850">
              <a:buChar char="–"/>
              <a:defRPr sz="3400"/>
            </a:pPr>
            <a:r>
              <a:t>Diffuse(U0,U1,visc,dt)</a:t>
            </a:r>
          </a:p>
          <a:p>
            <a:pPr marL="704850" lvl="1" indent="-323850">
              <a:buChar char="–"/>
              <a:defRPr sz="3400"/>
            </a:pPr>
            <a:r>
              <a:t>Move(U1,U0,U0,dt)</a:t>
            </a:r>
          </a:p>
          <a:p>
            <a:pPr marL="704850" lvl="1" indent="-323850">
              <a:buChar char="–"/>
              <a:defRPr sz="3400"/>
            </a:pPr>
            <a:r>
              <a:t>ConserveMass(U1,dt)</a:t>
            </a:r>
          </a:p>
          <a:p>
            <a:pPr marL="704850" lvl="1" indent="-323850">
              <a:buChar char="–"/>
              <a:defRPr sz="3400"/>
            </a:pPr>
            <a:endParaRPr/>
          </a:p>
          <a:p>
            <a:r>
              <a:t>Very easy to code. Only need:</a:t>
            </a:r>
          </a:p>
          <a:p>
            <a:pPr marL="704850" lvl="1" indent="-323850">
              <a:buChar char="–"/>
              <a:defRPr sz="3400"/>
            </a:pPr>
            <a:r>
              <a:t>Particle tracer + grid interpolator</a:t>
            </a:r>
          </a:p>
          <a:p>
            <a:pPr marL="704850" lvl="1" indent="-323850">
              <a:buChar char="–"/>
              <a:defRPr sz="3400"/>
            </a:pPr>
            <a:r>
              <a:t>Linear solver (FISHPAK or CG)</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prstGeom prst="rect">
            <a:avLst/>
          </a:prstGeom>
        </p:spPr>
        <p:txBody>
          <a:bodyPr/>
          <a:lstStyle/>
          <a:p>
            <a:r>
              <a:t>Application</a:t>
            </a:r>
          </a:p>
        </p:txBody>
      </p:sp>
      <p:sp>
        <p:nvSpPr>
          <p:cNvPr id="121" name="Shape 121"/>
          <p:cNvSpPr>
            <a:spLocks noGrp="1"/>
          </p:cNvSpPr>
          <p:nvPr>
            <p:ph sz="quarter" idx="10"/>
          </p:nvPr>
        </p:nvSpPr>
        <p:spPr>
          <a:prstGeom prst="rect">
            <a:avLst/>
          </a:prstGeom>
        </p:spPr>
        <p:txBody>
          <a:bodyPr/>
          <a:lstStyle/>
          <a:p>
            <a:r>
              <a:t>Use velocity to move densities:</a:t>
            </a:r>
          </a:p>
        </p:txBody>
      </p:sp>
      <p:pic>
        <p:nvPicPr>
          <p:cNvPr id="123" name="slide0039_image089.jpg"/>
          <p:cNvPicPr>
            <a:picLocks noChangeAspect="1"/>
          </p:cNvPicPr>
          <p:nvPr/>
        </p:nvPicPr>
        <p:blipFill>
          <a:blip r:embed="rId3">
            <a:extLst/>
          </a:blip>
          <a:stretch>
            <a:fillRect/>
          </a:stretch>
        </p:blipFill>
        <p:spPr>
          <a:xfrm>
            <a:off x="1408853" y="3467946"/>
            <a:ext cx="3899183" cy="3899183"/>
          </a:xfrm>
          <a:prstGeom prst="rect">
            <a:avLst/>
          </a:prstGeom>
          <a:ln w="12700">
            <a:miter lim="400000"/>
          </a:ln>
        </p:spPr>
      </p:pic>
      <p:pic>
        <p:nvPicPr>
          <p:cNvPr id="124" name="slide0039_image090.png"/>
          <p:cNvPicPr>
            <a:picLocks noChangeAspect="1"/>
          </p:cNvPicPr>
          <p:nvPr/>
        </p:nvPicPr>
        <p:blipFill>
          <a:blip r:embed="rId4">
            <a:extLst/>
          </a:blip>
          <a:stretch>
            <a:fillRect/>
          </a:stretch>
        </p:blipFill>
        <p:spPr>
          <a:xfrm>
            <a:off x="6827519" y="3467946"/>
            <a:ext cx="3899183" cy="389918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a:spLocks noGrp="1"/>
          </p:cNvSpPr>
          <p:nvPr>
            <p:ph type="title"/>
          </p:nvPr>
        </p:nvSpPr>
        <p:spPr>
          <a:prstGeom prst="rect">
            <a:avLst/>
          </a:prstGeom>
        </p:spPr>
        <p:txBody>
          <a:bodyPr/>
          <a:lstStyle/>
          <a:p>
            <a:r>
              <a:t>Overview</a:t>
            </a:r>
          </a:p>
        </p:txBody>
      </p:sp>
      <p:sp>
        <p:nvSpPr>
          <p:cNvPr id="128" name="Shape 128"/>
          <p:cNvSpPr>
            <a:spLocks noGrp="1"/>
          </p:cNvSpPr>
          <p:nvPr>
            <p:ph sz="quarter" idx="10"/>
          </p:nvPr>
        </p:nvSpPr>
        <p:spPr>
          <a:prstGeom prst="rect">
            <a:avLst/>
          </a:prstGeom>
        </p:spPr>
        <p:txBody>
          <a:bodyPr/>
          <a:lstStyle/>
          <a:p>
            <a:r>
              <a:t>Use velocity to move densities:</a:t>
            </a:r>
          </a:p>
          <a:p>
            <a:endParaRPr/>
          </a:p>
          <a:p>
            <a:r>
              <a:t>While( simulating )</a:t>
            </a:r>
          </a:p>
          <a:p>
            <a:pPr marL="704850" lvl="1" indent="-323850">
              <a:buChar char="–"/>
              <a:defRPr sz="3400"/>
            </a:pPr>
            <a:r>
              <a:t>get force from UI</a:t>
            </a:r>
          </a:p>
          <a:p>
            <a:pPr marL="704850" lvl="1" indent="-323850">
              <a:buChar char="–"/>
              <a:defRPr sz="3400"/>
            </a:pPr>
            <a:r>
              <a:t>get density source from UI</a:t>
            </a:r>
          </a:p>
          <a:p>
            <a:pPr marL="704850" lvl="1" indent="-323850">
              <a:buChar char="–"/>
              <a:defRPr sz="3400"/>
            </a:pPr>
            <a:r>
              <a:t>update velocity</a:t>
            </a:r>
          </a:p>
          <a:p>
            <a:pPr marL="704850" lvl="1" indent="-323850">
              <a:buChar char="–"/>
              <a:defRPr sz="3400"/>
            </a:pPr>
            <a:r>
              <a:t>update density</a:t>
            </a:r>
          </a:p>
          <a:p>
            <a:pPr marL="704850" lvl="1" indent="-323850">
              <a:buChar char="–"/>
              <a:defRPr sz="3400"/>
            </a:pPr>
            <a:r>
              <a:t>display density</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t>Equations</a:t>
            </a:r>
          </a:p>
        </p:txBody>
      </p:sp>
      <p:sp>
        <p:nvSpPr>
          <p:cNvPr id="133" name="Shape 133"/>
          <p:cNvSpPr>
            <a:spLocks noGrp="1"/>
          </p:cNvSpPr>
          <p:nvPr>
            <p:ph sz="quarter" idx="10"/>
          </p:nvPr>
        </p:nvSpPr>
        <p:spPr>
          <a:prstGeom prst="rect">
            <a:avLst/>
          </a:prstGeom>
        </p:spPr>
        <p:txBody>
          <a:bodyPr/>
          <a:lstStyle/>
          <a:p>
            <a:r>
              <a:t>Velocity should conserve mass</a:t>
            </a:r>
          </a:p>
          <a:p>
            <a:endParaRPr/>
          </a:p>
          <a:p>
            <a:endParaRPr/>
          </a:p>
          <a:p>
            <a:endParaRPr/>
          </a:p>
          <a:p>
            <a:endParaRPr/>
          </a:p>
          <a:p>
            <a:endParaRPr/>
          </a:p>
          <a:p>
            <a:r>
              <a:t>Equations are very similar!</a:t>
            </a:r>
          </a:p>
        </p:txBody>
      </p:sp>
      <p:pic>
        <p:nvPicPr>
          <p:cNvPr id="135" name="image.pdf"/>
          <p:cNvPicPr>
            <a:picLocks noChangeAspect="1"/>
          </p:cNvPicPr>
          <p:nvPr/>
        </p:nvPicPr>
        <p:blipFill>
          <a:blip r:embed="rId3">
            <a:extLst/>
          </a:blip>
          <a:stretch>
            <a:fillRect/>
          </a:stretch>
        </p:blipFill>
        <p:spPr>
          <a:xfrm>
            <a:off x="2384213" y="2651650"/>
            <a:ext cx="7261014" cy="29870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nvSpPr>
        <p:spPr>
          <a:xfrm>
            <a:off x="2167466" y="3251200"/>
            <a:ext cx="1300481" cy="1842347"/>
          </a:xfrm>
          <a:prstGeom prst="rect">
            <a:avLst/>
          </a:prstGeom>
          <a:solidFill>
            <a:srgbClr val="FFFF66"/>
          </a:solidFill>
          <a:ln w="38100">
            <a:solidFill>
              <a:srgbClr val="333399"/>
            </a:solidFill>
          </a:ln>
        </p:spPr>
        <p:txBody>
          <a:bodyPr lIns="50800" tIns="50800" rIns="50800" bIns="50800" anchor="ctr"/>
          <a:lstStyle/>
          <a:p>
            <a:pPr>
              <a:defRPr sz="3600" i="0">
                <a:solidFill>
                  <a:srgbClr val="FFFFFF"/>
                </a:solidFill>
                <a:latin typeface="Arial"/>
                <a:ea typeface="Arial"/>
                <a:cs typeface="Arial"/>
                <a:sym typeface="Arial"/>
              </a:defRPr>
            </a:pPr>
            <a:endParaRPr/>
          </a:p>
        </p:txBody>
      </p:sp>
      <p:sp>
        <p:nvSpPr>
          <p:cNvPr id="141" name="Shape 141"/>
          <p:cNvSpPr>
            <a:spLocks noGrp="1"/>
          </p:cNvSpPr>
          <p:nvPr>
            <p:ph type="title"/>
          </p:nvPr>
        </p:nvSpPr>
        <p:spPr>
          <a:prstGeom prst="rect">
            <a:avLst/>
          </a:prstGeom>
        </p:spPr>
        <p:txBody>
          <a:bodyPr/>
          <a:lstStyle/>
          <a:p>
            <a:r>
              <a:t>Equations</a:t>
            </a:r>
          </a:p>
        </p:txBody>
      </p:sp>
      <p:sp>
        <p:nvSpPr>
          <p:cNvPr id="140" name="Shape 140"/>
          <p:cNvSpPr>
            <a:spLocks noGrp="1"/>
          </p:cNvSpPr>
          <p:nvPr>
            <p:ph sz="quarter" idx="10"/>
          </p:nvPr>
        </p:nvSpPr>
        <p:spPr>
          <a:prstGeom prst="rect">
            <a:avLst/>
          </a:prstGeom>
        </p:spPr>
        <p:txBody>
          <a:bodyPr/>
          <a:lstStyle/>
          <a:p>
            <a:r>
              <a:t>Evolution of density (assume velocity known)</a:t>
            </a:r>
          </a:p>
          <a:p>
            <a:endParaRPr/>
          </a:p>
          <a:p>
            <a:endParaRPr/>
          </a:p>
          <a:p>
            <a:endParaRPr/>
          </a:p>
          <a:p>
            <a:endParaRPr/>
          </a:p>
          <a:p>
            <a:r>
              <a:t>Over a time step…</a:t>
            </a:r>
          </a:p>
        </p:txBody>
      </p:sp>
      <p:pic>
        <p:nvPicPr>
          <p:cNvPr id="142" name="image.pdf"/>
          <p:cNvPicPr>
            <a:picLocks noChangeAspect="1"/>
          </p:cNvPicPr>
          <p:nvPr/>
        </p:nvPicPr>
        <p:blipFill>
          <a:blip r:embed="rId3">
            <a:extLst/>
          </a:blip>
          <a:stretch>
            <a:fillRect/>
          </a:stretch>
        </p:blipFill>
        <p:spPr>
          <a:xfrm>
            <a:off x="2384213" y="3370862"/>
            <a:ext cx="7261014" cy="144723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jou2016">
  <a:themeElements>
    <a:clrScheme name="파형">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파형">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파형">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extLst>
    <a:ext uri="{05A4C25C-085E-4340-85A3-A5531E510DB2}">
      <thm15:themeFamily xmlns:thm15="http://schemas.microsoft.com/office/thememl/2012/main" name="Ajou2016" id="{FC986D42-6DD2-4403-A2E4-6C761622780A}" vid="{C576D728-135C-42F4-A6C4-DFDA96EA7B93}"/>
    </a:ext>
  </a:extLst>
</a:theme>
</file>

<file path=ppt/theme/theme2.xml><?xml version="1.0" encoding="utf-8"?>
<a:theme xmlns:a="http://schemas.openxmlformats.org/drawingml/2006/main" name="Showroom">
  <a:themeElements>
    <a:clrScheme name="Showroom">
      <a:dk1>
        <a:srgbClr val="000000"/>
      </a:dk1>
      <a:lt1>
        <a:srgbClr val="FFFFFF"/>
      </a:lt1>
      <a:dk2>
        <a:srgbClr val="484D4B"/>
      </a:dk2>
      <a:lt2>
        <a:srgbClr val="A5A5A5"/>
      </a:lt2>
      <a:accent1>
        <a:srgbClr val="669AA4"/>
      </a:accent1>
      <a:accent2>
        <a:srgbClr val="930706"/>
      </a:accent2>
      <a:accent3>
        <a:srgbClr val="CC4C0E"/>
      </a:accent3>
      <a:accent4>
        <a:srgbClr val="88845E"/>
      </a:accent4>
      <a:accent5>
        <a:srgbClr val="CF8616"/>
      </a:accent5>
      <a:accent6>
        <a:srgbClr val="4E576B"/>
      </a:accent6>
      <a:hlink>
        <a:srgbClr val="0000FF"/>
      </a:hlink>
      <a:folHlink>
        <a:srgbClr val="FF00FF"/>
      </a:folHlink>
    </a:clrScheme>
    <a:fontScheme name="Showroom">
      <a:majorFont>
        <a:latin typeface="Gill Sans SemiBold"/>
        <a:ea typeface="Gill Sans SemiBold"/>
        <a:cs typeface="Gill Sans SemiBold"/>
      </a:majorFont>
      <a:minorFont>
        <a:latin typeface="Gill Sans SemiBold"/>
        <a:ea typeface="Gill Sans SemiBold"/>
        <a:cs typeface="Gill Sans SemiBold"/>
      </a:minorFont>
    </a:fontScheme>
    <a:fmtScheme name="Show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7472"/>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84D4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1" u="none" strike="noStrike" cap="none" spc="0" normalizeH="0" baseline="0">
            <a:ln>
              <a:noFill/>
            </a:ln>
            <a:solidFill>
              <a:srgbClr val="414141"/>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AT-00</Template>
  <TotalTime>94</TotalTime>
  <Words>4123</Words>
  <Application>Microsoft Macintosh PowerPoint</Application>
  <PresentationFormat>Custom</PresentationFormat>
  <Paragraphs>372</Paragraphs>
  <Slides>51</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Avenir Roman</vt:lpstr>
      <vt:lpstr>Candara</vt:lpstr>
      <vt:lpstr>Helvetica</vt:lpstr>
      <vt:lpstr>Lucida Grande</vt:lpstr>
      <vt:lpstr>ＭＳ Ｐゴシック</vt:lpstr>
      <vt:lpstr>Symbol</vt:lpstr>
      <vt:lpstr>Arial</vt:lpstr>
      <vt:lpstr>Ajou2016</vt:lpstr>
      <vt:lpstr>Stable Fluids</vt:lpstr>
      <vt:lpstr>Fluids in Computer Graphics</vt:lpstr>
      <vt:lpstr>Fluid Mechanics</vt:lpstr>
      <vt:lpstr>Previous Work (computer graphics)</vt:lpstr>
      <vt:lpstr>Main Contribution</vt:lpstr>
      <vt:lpstr>Application</vt:lpstr>
      <vt:lpstr>Overview</vt:lpstr>
      <vt:lpstr>Equations</vt:lpstr>
      <vt:lpstr>Equations</vt:lpstr>
      <vt:lpstr>Equations</vt:lpstr>
      <vt:lpstr>Equations</vt:lpstr>
      <vt:lpstr>Equations</vt:lpstr>
      <vt:lpstr>Algorithm</vt:lpstr>
      <vt:lpstr>Algorithm</vt:lpstr>
      <vt:lpstr>Diffusing Densities</vt:lpstr>
      <vt:lpstr>Diffusing Densities</vt:lpstr>
      <vt:lpstr>Diffusing Densities</vt:lpstr>
      <vt:lpstr>Diffusing Densities</vt:lpstr>
      <vt:lpstr>Diffusing Densities</vt:lpstr>
      <vt:lpstr>Diffusing Densities</vt:lpstr>
      <vt:lpstr>Diffusing Densities</vt:lpstr>
      <vt:lpstr>Diffusing Densities</vt:lpstr>
      <vt:lpstr>Diffusing Densities</vt:lpstr>
      <vt:lpstr>Algorithm</vt:lpstr>
      <vt:lpstr>Moving Densities</vt:lpstr>
      <vt:lpstr>Moving Densities</vt:lpstr>
      <vt:lpstr>Moving Densities</vt:lpstr>
      <vt:lpstr>Moving Densities</vt:lpstr>
      <vt:lpstr>Moving Densities</vt:lpstr>
      <vt:lpstr>Moving Densities</vt:lpstr>
      <vt:lpstr>Moving Densities</vt:lpstr>
      <vt:lpstr>Moving Densities</vt:lpstr>
      <vt:lpstr>Moving Densities</vt:lpstr>
      <vt:lpstr>Computing Velocities</vt:lpstr>
      <vt:lpstr>Moving Velocity</vt:lpstr>
      <vt:lpstr>Moving Velocity</vt:lpstr>
      <vt:lpstr>Moving Velocity</vt:lpstr>
      <vt:lpstr>Conservation of Mass</vt:lpstr>
      <vt:lpstr>Conservation of Mass</vt:lpstr>
      <vt:lpstr>Conservation of Mass</vt:lpstr>
      <vt:lpstr>Computing a Divergence Free Velocity Field I</vt:lpstr>
      <vt:lpstr>Helmholtz-Hodge Decomposition Theorem I</vt:lpstr>
      <vt:lpstr>Computing a Divergence Free Velocity Field II</vt:lpstr>
      <vt:lpstr>Computing a Divergence Free Velocity Field III</vt:lpstr>
      <vt:lpstr>Computing a Divergence Free Velocity Field III</vt:lpstr>
      <vt:lpstr>Computing a Divergence Free Velocity Field IV</vt:lpstr>
      <vt:lpstr>Computing a Divergence Free Velocity Field V</vt:lpstr>
      <vt:lpstr>Computing a Divergence Free Velocity Field VI</vt:lpstr>
      <vt:lpstr>Computing a Divergence Free Velocity Field VII</vt:lpstr>
      <vt:lpstr>In 2D System</vt:lpstr>
      <vt:lpstr>Summary</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Stable Fluids</dc:title>
  <cp:lastModifiedBy>Hyun Joon Shin</cp:lastModifiedBy>
  <cp:revision>3</cp:revision>
  <dcterms:modified xsi:type="dcterms:W3CDTF">2016-12-07T02:51:06Z</dcterms:modified>
</cp:coreProperties>
</file>