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6" r:id="rId4"/>
    <p:sldId id="258" r:id="rId5"/>
    <p:sldId id="259" r:id="rId6"/>
    <p:sldId id="264" r:id="rId7"/>
    <p:sldId id="267" r:id="rId8"/>
    <p:sldId id="277" r:id="rId9"/>
    <p:sldId id="269" r:id="rId10"/>
    <p:sldId id="270" r:id="rId11"/>
    <p:sldId id="273" r:id="rId12"/>
    <p:sldId id="274" r:id="rId13"/>
    <p:sldId id="278" r:id="rId14"/>
    <p:sldId id="279" r:id="rId15"/>
    <p:sldId id="280" r:id="rId16"/>
    <p:sldId id="282" r:id="rId17"/>
    <p:sldId id="265" r:id="rId18"/>
    <p:sldId id="271" r:id="rId19"/>
    <p:sldId id="272" r:id="rId20"/>
  </p:sldIdLst>
  <p:sldSz cx="12192000" cy="6858000"/>
  <p:notesSz cx="6858000" cy="9144000"/>
  <p:embeddedFontLst>
    <p:embeddedFont>
      <p:font typeface="Angsana New" panose="02020603050405020304" pitchFamily="18" charset="-34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3A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766FE6-7668-4743-8D92-7FC12586C6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BCE5E7-5CDF-40E2-85D7-89DD0E22C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8635D-214F-4888-8D42-214AE894BA51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5ABB4-AB4F-4324-A553-70C63A897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DFFEE0-70CA-4091-9885-555EF0DC7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6EB9-E66D-428A-92D7-37008C388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1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F5EC-107F-4D5C-8F3F-A112FFAACFE1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425DD-68A4-419C-98D5-A621CED05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8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425DD-68A4-419C-98D5-A621CED050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425DD-68A4-419C-98D5-A621CED050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ED3BD-CB58-44A7-844B-37D99A7D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6F78-D001-4548-9207-546DBD9DE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EEA2-65BE-4ED2-92ED-0A71AB77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C8BAE-9EE9-41BE-A4DB-49AEAB1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82604-AE97-4DAA-BAA0-0E370432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7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43DB-35D0-452C-8547-5557B7D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1A3BE-1715-4FB1-BA72-B6206B9E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920CC-32F2-4AEA-BB1A-B0AA32C9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17D8A-432B-480E-8676-4D8B9639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103A6-F588-4B65-B602-77BD152D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8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F6644-DED8-4BFE-B557-5E9BF9358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37D42-2181-4DEF-BB78-463F6867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8F4E0-BB94-4667-B950-E1DDF234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A5D0-4E98-4C56-8FA0-F025CBA6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320A-898C-4824-AD04-5751787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4D07-7078-43AB-B46A-05BCF82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EE8E4-CF22-4638-BACF-1FD8048F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84D77-CB23-49C8-AFF8-0EF51907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1AD01-CBAB-45BD-A078-8018ABB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71768-3A92-47BA-8617-B2110D62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0B3D-9660-4031-A1EF-DFAC1662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9B297-24DF-4CB8-B02E-18C09534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D8F5B-3990-4D1B-8B71-550B8A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6723E-268C-4D99-AEF1-CA9181FA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4B42F-6F4E-475E-871C-F8629EC7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7B86F-750F-4D67-998D-D9FF0CB9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35384-FFA6-42B5-9416-322789808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0E509-19B7-4244-A6CF-6E15325A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F1C75-CC7D-40B8-BC0A-3C9A108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BC9BA-919F-4D78-AAE6-CFD7721F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34D14-2C3C-4A45-94ED-DA4F3A36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121F-784E-423A-9D5C-FEFE7500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3DD10-3099-4175-BBC6-2E8CCF51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70EF5-C255-49C0-A68C-0E2D54C6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7C99CE-854F-4BD4-9119-305DEB92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3FEE6-B115-4CD7-849A-A3B538AB5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621F8-B429-4010-B456-CA643BE9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65C8A1-3BB9-4CFF-AA1E-102F2835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9023A-54F2-46D3-BD74-8BAEE58A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7264D-9C6C-4483-B5A8-E74CC26C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E0406-FDC7-493B-9B45-0BF74770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E8654-161C-4478-BBA1-AE02F4F8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D763D-388D-4F13-8AE0-B2CC3BDA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DCE94-459C-4599-B12B-F8A970E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8239F-AFC8-4680-B08C-45948CE3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3A2CB-E7A9-4664-ADFD-726F29CA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1F332-A198-4A68-8916-5FD3BA2F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6C12-38A7-481D-BB16-23E37AEB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EA047-4447-4215-9636-07F25293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1BC64-02C9-4F6A-810C-4452D2ED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6F10-237C-4F5C-813D-CBC1421D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55769-6081-4445-898B-3704004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B6A5-4F6F-400D-A374-33E2B941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9FA1A-4D59-4DC6-B33D-8B9DC22BA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B75F-6CDB-4A61-9848-85E264EF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67D64-7C1F-4790-AD97-2C52D7F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F52A6-1208-42E0-87D2-6B143B5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50ABB-1CA5-4DCF-A2E5-02A742E4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21037-FFC4-41F3-AB55-F7F05C91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338D4-5BA0-42A3-9C56-CEDFD296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B433-DAA1-46AC-9EE9-10C51C14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86A58-0F1D-4DDC-943E-C27CA88C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4C2B1-A163-421F-A9F9-D7704939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759-C35B-4EAB-87FA-5CF74C52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1E1DA-F7BA-4CEA-A411-11B7DF5AE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118"/>
            <a:ext cx="9144000" cy="84848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ngsana New" panose="02020603050405020304" pitchFamily="18" charset="-34"/>
                <a:cs typeface="Angsana New" panose="02020603050405020304" pitchFamily="18" charset="-34"/>
              </a:rPr>
              <a:t>Poisson</a:t>
            </a:r>
            <a:r>
              <a:rPr lang="ko-KR" alt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 </a:t>
            </a:r>
            <a:r>
              <a:rPr lang="en-US" altLang="ko-KR" dirty="0">
                <a:latin typeface="Angsana New" panose="020B0502040204020203" pitchFamily="18" charset="-34"/>
                <a:cs typeface="Angsana New" panose="020B0502040204020203" pitchFamily="18" charset="-34"/>
              </a:rPr>
              <a:t>Matting</a:t>
            </a:r>
            <a:endParaRPr lang="ko-KR" altLang="en-US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14B10-78E1-45CF-B9BD-B58F7F7A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241" y="2702102"/>
            <a:ext cx="9759518" cy="106317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Jian Sun1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Jiaya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Jia2∗  Chi-Keung Tang2  Heung-Yeung Shum1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1Microsoft Research Asia  2Hong Kong University of Science and Technology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0A0D69-D6B6-444F-9DBB-C4AADD95A84F}"/>
              </a:ext>
            </a:extLst>
          </p:cNvPr>
          <p:cNvSpPr/>
          <p:nvPr/>
        </p:nvSpPr>
        <p:spPr>
          <a:xfrm>
            <a:off x="3061316" y="3765279"/>
            <a:ext cx="6069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ACM Transactions on Graphics (TOG) Volume 23 Issue 3, August 2004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Pages 315-321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533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BEE9A-153F-4BE8-9C8C-0F79530DC349}"/>
                  </a:ext>
                </a:extLst>
              </p:cNvPr>
              <p:cNvSpPr txBox="1"/>
              <p:nvPr/>
            </p:nvSpPr>
            <p:spPr>
              <a:xfrm>
                <a:off x="838200" y="1464993"/>
                <a:ext cx="4863149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∇B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BEE9A-153F-4BE8-9C8C-0F79530DC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4993"/>
                <a:ext cx="48631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DBBF30E-41CA-4CDE-B030-0009686A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78" y="1281951"/>
            <a:ext cx="5511004" cy="307209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401A9A-31C5-465D-9F50-660D378D181E}"/>
              </a:ext>
            </a:extLst>
          </p:cNvPr>
          <p:cNvCxnSpPr>
            <a:cxnSpLocks/>
          </p:cNvCxnSpPr>
          <p:nvPr/>
        </p:nvCxnSpPr>
        <p:spPr>
          <a:xfrm>
            <a:off x="3386195" y="2027922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C409D-B4CC-4A22-8C7C-23EEBAD20F3C}"/>
                  </a:ext>
                </a:extLst>
              </p:cNvPr>
              <p:cNvSpPr txBox="1"/>
              <p:nvPr/>
            </p:nvSpPr>
            <p:spPr>
              <a:xfrm>
                <a:off x="838200" y="2507634"/>
                <a:ext cx="4863148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C409D-B4CC-4A22-8C7C-23EEBAD2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7634"/>
                <a:ext cx="4863148" cy="400110"/>
              </a:xfrm>
              <a:prstGeom prst="rect">
                <a:avLst/>
              </a:prstGeom>
              <a:blipFill>
                <a:blip r:embed="rId4"/>
                <a:stretch>
                  <a:fillRect b="-16176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4ACE4-29ED-4AD4-A0FF-B85503895099}"/>
                  </a:ext>
                </a:extLst>
              </p:cNvPr>
              <p:cNvSpPr txBox="1"/>
              <p:nvPr/>
            </p:nvSpPr>
            <p:spPr>
              <a:xfrm>
                <a:off x="838201" y="3079203"/>
                <a:ext cx="4863148" cy="11649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∇B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4ACE4-29ED-4AD4-A0FF-B8550389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9203"/>
                <a:ext cx="4863148" cy="1164934"/>
              </a:xfrm>
              <a:prstGeom prst="rect">
                <a:avLst/>
              </a:prstGeom>
              <a:blipFill>
                <a:blip r:embed="rId5"/>
                <a:stretch>
                  <a:fillRect b="-4663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193CD9-9BC5-43E9-B8E4-29A4182B408C}"/>
              </a:ext>
            </a:extLst>
          </p:cNvPr>
          <p:cNvSpPr txBox="1"/>
          <p:nvPr/>
        </p:nvSpPr>
        <p:spPr>
          <a:xfrm>
            <a:off x="4156634" y="4728965"/>
            <a:ext cx="33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 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20F07-2AAA-462B-AAC9-B6510CAFA129}"/>
              </a:ext>
            </a:extLst>
          </p:cNvPr>
          <p:cNvSpPr txBox="1"/>
          <p:nvPr/>
        </p:nvSpPr>
        <p:spPr>
          <a:xfrm>
            <a:off x="4156634" y="5291769"/>
            <a:ext cx="33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 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2A8380-7AB7-424A-961B-A23A11038B83}"/>
              </a:ext>
            </a:extLst>
          </p:cNvPr>
          <p:cNvCxnSpPr>
            <a:cxnSpLocks/>
          </p:cNvCxnSpPr>
          <p:nvPr/>
        </p:nvCxnSpPr>
        <p:spPr>
          <a:xfrm>
            <a:off x="4829453" y="4990575"/>
            <a:ext cx="3781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CFEAD9-D97F-4355-BBA9-8BDB721BA5F5}"/>
              </a:ext>
            </a:extLst>
          </p:cNvPr>
          <p:cNvCxnSpPr>
            <a:cxnSpLocks/>
          </p:cNvCxnSpPr>
          <p:nvPr/>
        </p:nvCxnSpPr>
        <p:spPr>
          <a:xfrm>
            <a:off x="4829453" y="5553379"/>
            <a:ext cx="3781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5A19D7-6E93-4CF6-A7A3-81743F75AFB7}"/>
              </a:ext>
            </a:extLst>
          </p:cNvPr>
          <p:cNvSpPr txBox="1"/>
          <p:nvPr/>
        </p:nvSpPr>
        <p:spPr>
          <a:xfrm>
            <a:off x="5451628" y="4728965"/>
            <a:ext cx="241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Sharpen boundaries</a:t>
            </a:r>
            <a:endParaRPr lang="ko-KR" alt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CAE6C-EF46-41A1-B5D4-6710FB0FD669}"/>
              </a:ext>
            </a:extLst>
          </p:cNvPr>
          <p:cNvSpPr txBox="1"/>
          <p:nvPr/>
        </p:nvSpPr>
        <p:spPr>
          <a:xfrm>
            <a:off x="5451627" y="5293125"/>
            <a:ext cx="241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 gradient field</a:t>
            </a:r>
            <a:endParaRPr lang="ko-KR" alt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3E8B0A-C457-4FE5-A2D9-A1CEDC2A6E69}"/>
              </a:ext>
            </a:extLst>
          </p:cNvPr>
          <p:cNvSpPr/>
          <p:nvPr/>
        </p:nvSpPr>
        <p:spPr>
          <a:xfrm>
            <a:off x="3879542" y="4643021"/>
            <a:ext cx="3808520" cy="126950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32B98-86A1-4251-B2D2-7368B4CBC4F0}"/>
                  </a:ext>
                </a:extLst>
              </p:cNvPr>
              <p:cNvSpPr txBox="1"/>
              <p:nvPr/>
            </p:nvSpPr>
            <p:spPr>
              <a:xfrm>
                <a:off x="838200" y="1615071"/>
                <a:ext cx="6041994" cy="262328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</a:t>
                </a:r>
                <a:endParaRPr lang="en-US" altLang="ko-KR" b="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ko-KR" altLang="en-US" dirty="0"/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  </a:t>
                </a:r>
              </a:p>
              <a:p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 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with</a:t>
                </a: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</a:t>
                </a:r>
              </a:p>
              <a:p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which is defined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32B98-86A1-4251-B2D2-7368B4CB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071"/>
                <a:ext cx="6041994" cy="2623282"/>
              </a:xfrm>
              <a:prstGeom prst="rect">
                <a:avLst/>
              </a:prstGeom>
              <a:blipFill>
                <a:blip r:embed="rId2"/>
                <a:stretch>
                  <a:fillRect l="-1511" t="-1620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EF4778-FB79-4ED7-B517-2A913D40DE5D}"/>
              </a:ext>
            </a:extLst>
          </p:cNvPr>
          <p:cNvSpPr txBox="1"/>
          <p:nvPr/>
        </p:nvSpPr>
        <p:spPr>
          <a:xfrm>
            <a:off x="793811" y="4571473"/>
            <a:ext cx="604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Usually, the local region size we use is small (fewer than 200×200 pixels), where a Poisson solver very quickly generates the matting result.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ADA356-1582-4484-9C3B-AB6D9E1A0FF3}"/>
              </a:ext>
            </a:extLst>
          </p:cNvPr>
          <p:cNvSpPr/>
          <p:nvPr/>
        </p:nvSpPr>
        <p:spPr>
          <a:xfrm>
            <a:off x="7381598" y="2170123"/>
            <a:ext cx="1912397" cy="1034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Channel selection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A18F14-53E6-4DDA-B20F-5DAEE82EB034}"/>
              </a:ext>
            </a:extLst>
          </p:cNvPr>
          <p:cNvSpPr/>
          <p:nvPr/>
        </p:nvSpPr>
        <p:spPr>
          <a:xfrm>
            <a:off x="9910808" y="2170123"/>
            <a:ext cx="1912397" cy="1034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filtering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15F0D3-47B1-4651-AC01-1355181CB280}"/>
              </a:ext>
            </a:extLst>
          </p:cNvPr>
          <p:cNvCxnSpPr/>
          <p:nvPr/>
        </p:nvCxnSpPr>
        <p:spPr>
          <a:xfrm flipV="1">
            <a:off x="8337796" y="1543375"/>
            <a:ext cx="0" cy="6267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554068-823C-4906-967C-465AC30C888B}"/>
              </a:ext>
            </a:extLst>
          </p:cNvPr>
          <p:cNvCxnSpPr/>
          <p:nvPr/>
        </p:nvCxnSpPr>
        <p:spPr>
          <a:xfrm flipV="1">
            <a:off x="10867006" y="1543375"/>
            <a:ext cx="0" cy="6267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FFB02A-40DE-4441-80E0-2F4E78D815B9}"/>
              </a:ext>
            </a:extLst>
          </p:cNvPr>
          <p:cNvCxnSpPr>
            <a:cxnSpLocks/>
          </p:cNvCxnSpPr>
          <p:nvPr/>
        </p:nvCxnSpPr>
        <p:spPr>
          <a:xfrm flipV="1">
            <a:off x="8337796" y="1543377"/>
            <a:ext cx="2529210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68DFBC-38C4-45D2-BEA7-30F22210B449}"/>
              </a:ext>
            </a:extLst>
          </p:cNvPr>
          <p:cNvSpPr txBox="1"/>
          <p:nvPr/>
        </p:nvSpPr>
        <p:spPr>
          <a:xfrm>
            <a:off x="7235762" y="3247963"/>
            <a:ext cx="22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To reduce the error of D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26E271-EC91-47ED-9354-4C765D9B0337}"/>
              </a:ext>
            </a:extLst>
          </p:cNvPr>
          <p:cNvSpPr txBox="1"/>
          <p:nvPr/>
        </p:nvSpPr>
        <p:spPr>
          <a:xfrm>
            <a:off x="9798541" y="3247963"/>
            <a:ext cx="213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To manipulate A and D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9F37E8-7EAD-4BDC-BC04-66AB69199315}"/>
              </a:ext>
            </a:extLst>
          </p:cNvPr>
          <p:cNvCxnSpPr>
            <a:cxnSpLocks/>
          </p:cNvCxnSpPr>
          <p:nvPr/>
        </p:nvCxnSpPr>
        <p:spPr>
          <a:xfrm>
            <a:off x="7116932" y="1281951"/>
            <a:ext cx="0" cy="48294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FF771C-1758-47C7-A352-EF1EC23CE349}"/>
              </a:ext>
            </a:extLst>
          </p:cNvPr>
          <p:cNvSpPr txBox="1"/>
          <p:nvPr/>
        </p:nvSpPr>
        <p:spPr>
          <a:xfrm>
            <a:off x="8941808" y="4301735"/>
            <a:ext cx="2080783" cy="206210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Boosting brush</a:t>
            </a:r>
          </a:p>
          <a:p>
            <a:pPr marL="342900" indent="-342900">
              <a:buAutoNum type="arabicPeriod"/>
            </a:pPr>
            <a:r>
              <a:rPr lang="en-US" altLang="ko-KR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Highpass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filtering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Diffusion filtering 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Clone brush </a:t>
            </a:r>
          </a:p>
          <a:p>
            <a:pPr marL="342900" indent="-342900">
              <a:buAutoNum type="arabicPeriod"/>
            </a:pPr>
            <a:endParaRPr lang="en-US" altLang="ko-KR" sz="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Erase brush / Inverse Brush </a:t>
            </a:r>
          </a:p>
        </p:txBody>
      </p:sp>
      <p:sp>
        <p:nvSpPr>
          <p:cNvPr id="45" name="설명선: 굽은 선(테두리 없음) 44">
            <a:extLst>
              <a:ext uri="{FF2B5EF4-FFF2-40B4-BE49-F238E27FC236}">
                <a16:creationId xmlns:a16="http://schemas.microsoft.com/office/drawing/2014/main" id="{4F620B8E-F278-460D-B79D-C2B0DFF0D109}"/>
              </a:ext>
            </a:extLst>
          </p:cNvPr>
          <p:cNvSpPr/>
          <p:nvPr/>
        </p:nvSpPr>
        <p:spPr>
          <a:xfrm>
            <a:off x="9956266" y="3105130"/>
            <a:ext cx="2325208" cy="1801103"/>
          </a:xfrm>
          <a:prstGeom prst="callout2">
            <a:avLst>
              <a:gd name="adj1" fmla="val 66069"/>
              <a:gd name="adj2" fmla="val 29465"/>
              <a:gd name="adj3" fmla="val 46351"/>
              <a:gd name="adj4" fmla="val 41748"/>
              <a:gd name="adj5" fmla="val 31664"/>
              <a:gd name="adj6" fmla="val 41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7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27432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Channel Selection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55A85-8158-4376-B90F-AFD2058BA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5" t="11686" r="6695"/>
          <a:stretch/>
        </p:blipFill>
        <p:spPr>
          <a:xfrm>
            <a:off x="805039" y="2972217"/>
            <a:ext cx="5420078" cy="3026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7002B-D7D0-4810-8176-51D1FE3E1698}"/>
                  </a:ext>
                </a:extLst>
              </p:cNvPr>
              <p:cNvSpPr txBox="1"/>
              <p:nvPr/>
            </p:nvSpPr>
            <p:spPr>
              <a:xfrm>
                <a:off x="1862091" y="2056887"/>
                <a:ext cx="8467818" cy="764568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∙(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7002B-D7D0-4810-8176-51D1FE3E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91" y="2056887"/>
                <a:ext cx="8467818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0A03F-8B8C-42BF-B55D-0EF711ADB2C7}"/>
                  </a:ext>
                </a:extLst>
              </p:cNvPr>
              <p:cNvSpPr txBox="1"/>
              <p:nvPr/>
            </p:nvSpPr>
            <p:spPr>
              <a:xfrm>
                <a:off x="6867812" y="3655840"/>
                <a:ext cx="4216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 new channel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endParaRPr lang="ko-KR" altLang="en-U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0A03F-8B8C-42BF-B55D-0EF711AD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12" y="3655840"/>
                <a:ext cx="4216894" cy="523220"/>
              </a:xfrm>
              <a:prstGeom prst="rect">
                <a:avLst/>
              </a:prstGeom>
              <a:blipFill>
                <a:blip r:embed="rId4"/>
                <a:stretch>
                  <a:fillRect l="-3039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292FB7-866C-4834-9759-25829DD9C016}"/>
              </a:ext>
            </a:extLst>
          </p:cNvPr>
          <p:cNvSpPr txBox="1"/>
          <p:nvPr/>
        </p:nvSpPr>
        <p:spPr>
          <a:xfrm>
            <a:off x="6225117" y="4309847"/>
            <a:ext cx="550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error of D is reduced and the hair shape is better recovered.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837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27432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Filtering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D5E78-EA60-4829-A709-95F2AB80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953"/>
            <a:ext cx="1677454" cy="3863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4625DC1-C8EB-4E8A-87DF-A443ACB4D9A9}"/>
              </a:ext>
            </a:extLst>
          </p:cNvPr>
          <p:cNvSpPr txBox="1">
            <a:spLocks/>
          </p:cNvSpPr>
          <p:nvPr/>
        </p:nvSpPr>
        <p:spPr>
          <a:xfrm>
            <a:off x="2920753" y="1972263"/>
            <a:ext cx="2453935" cy="64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Boosting brush.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27D7-770F-4B07-AFDB-9E10B3513616}"/>
                  </a:ext>
                </a:extLst>
              </p:cNvPr>
              <p:cNvSpPr txBox="1"/>
              <p:nvPr/>
            </p:nvSpPr>
            <p:spPr>
              <a:xfrm>
                <a:off x="2920753" y="2630641"/>
                <a:ext cx="8282866" cy="718658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827D7-770F-4B07-AFDB-9E10B351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53" y="2630641"/>
                <a:ext cx="8282866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BDF2991-E31E-4D69-B3CD-F9501A9E0EDB}"/>
              </a:ext>
            </a:extLst>
          </p:cNvPr>
          <p:cNvSpPr/>
          <p:nvPr/>
        </p:nvSpPr>
        <p:spPr>
          <a:xfrm>
            <a:off x="2920753" y="5019971"/>
            <a:ext cx="8369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When the matting result is smoother or sharper than what users expect, a boosting brush can be used to increase or decrease </a:t>
            </a:r>
            <a:r>
              <a:rPr lang="en-US" altLang="ko-K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directly.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509B62-EDF8-49BD-94E6-8A82311486EF}"/>
                  </a:ext>
                </a:extLst>
              </p:cNvPr>
              <p:cNvSpPr/>
              <p:nvPr/>
            </p:nvSpPr>
            <p:spPr>
              <a:xfrm>
                <a:off x="3048000" y="3762140"/>
                <a:ext cx="733887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: the coordinate of the brush center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σ</a:t>
                </a: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: the size of the boosting effect, which is defined by user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λ</a:t>
                </a: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: the strength of the boosting effect, which is defined by user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509B62-EDF8-49BD-94E6-8A8231148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62140"/>
                <a:ext cx="7338874" cy="1015663"/>
              </a:xfrm>
              <a:prstGeom prst="rect">
                <a:avLst/>
              </a:prstGeom>
              <a:blipFill>
                <a:blip r:embed="rId4"/>
                <a:stretch>
                  <a:fillRect l="-914" t="-2994" b="-10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42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27432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Filtering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CA571-BBF8-4A25-9891-23AD8CCF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953"/>
            <a:ext cx="1619250" cy="3867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8398139-3078-488B-8C49-BE8BB64DFA7A}"/>
              </a:ext>
            </a:extLst>
          </p:cNvPr>
          <p:cNvSpPr txBox="1">
            <a:spLocks/>
          </p:cNvSpPr>
          <p:nvPr/>
        </p:nvSpPr>
        <p:spPr>
          <a:xfrm>
            <a:off x="2916408" y="1959953"/>
            <a:ext cx="2453935" cy="64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Highpass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filtering.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7CF6B-7BCB-490F-9471-04DD089075B9}"/>
                  </a:ext>
                </a:extLst>
              </p:cNvPr>
              <p:cNvSpPr txBox="1"/>
              <p:nvPr/>
            </p:nvSpPr>
            <p:spPr>
              <a:xfrm>
                <a:off x="2916408" y="2986312"/>
                <a:ext cx="8083025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7CF6B-7BCB-490F-9471-04DD08907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08" y="2986312"/>
                <a:ext cx="80830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7D5EDF-B808-444D-BADC-18F481C5838D}"/>
                  </a:ext>
                </a:extLst>
              </p:cNvPr>
              <p:cNvSpPr txBox="1"/>
              <p:nvPr/>
            </p:nvSpPr>
            <p:spPr>
              <a:xfrm>
                <a:off x="2916408" y="3436093"/>
                <a:ext cx="4722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: a Gaussian filter</a:t>
                </a:r>
                <a:endParaRPr lang="ko-KR" altLang="en-U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7D5EDF-B808-444D-BADC-18F481C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08" y="3436093"/>
                <a:ext cx="4722920" cy="400110"/>
              </a:xfrm>
              <a:prstGeom prst="rect">
                <a:avLst/>
              </a:prstGeom>
              <a:blipFill>
                <a:blip r:embed="rId4"/>
                <a:stretch>
                  <a:fillRect l="-1032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BE543-BDFA-49C2-B46A-AFFA5EE0EDB1}"/>
              </a:ext>
            </a:extLst>
          </p:cNvPr>
          <p:cNvSpPr/>
          <p:nvPr/>
        </p:nvSpPr>
        <p:spPr>
          <a:xfrm>
            <a:off x="2916408" y="245497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 can be estimated using the low-frequency part of the image gradient.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58102-5D04-42B4-B208-B6FABEC5304A}"/>
                  </a:ext>
                </a:extLst>
              </p:cNvPr>
              <p:cNvSpPr txBox="1"/>
              <p:nvPr/>
            </p:nvSpPr>
            <p:spPr>
              <a:xfrm>
                <a:off x="2938768" y="4089666"/>
                <a:ext cx="8060665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58102-5D04-42B4-B208-B6FABEC53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68" y="4089666"/>
                <a:ext cx="8060665" cy="400110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E4A5B-CAEA-4A94-9841-8A131DBDC7D7}"/>
                  </a:ext>
                </a:extLst>
              </p:cNvPr>
              <p:cNvSpPr txBox="1"/>
              <p:nvPr/>
            </p:nvSpPr>
            <p:spPr>
              <a:xfrm>
                <a:off x="2927587" y="4583160"/>
                <a:ext cx="8060665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E4A5B-CAEA-4A94-9841-8A131DBD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87" y="4583160"/>
                <a:ext cx="8060665" cy="400110"/>
              </a:xfrm>
              <a:prstGeom prst="rect">
                <a:avLst/>
              </a:prstGeom>
              <a:blipFill>
                <a:blip r:embed="rId6"/>
                <a:stretch>
                  <a:fillRect b="-16418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27432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Filtering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E2B342-EE3F-4857-ACC5-937AB9882F2A}"/>
              </a:ext>
            </a:extLst>
          </p:cNvPr>
          <p:cNvCxnSpPr>
            <a:cxnSpLocks/>
          </p:cNvCxnSpPr>
          <p:nvPr/>
        </p:nvCxnSpPr>
        <p:spPr>
          <a:xfrm>
            <a:off x="6096000" y="1988805"/>
            <a:ext cx="0" cy="40491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CF09771-7833-40FF-8E1D-7E9DE7CC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953"/>
            <a:ext cx="1609725" cy="3838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7D6E82-941B-4749-845F-956B4C65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248" y="1959953"/>
            <a:ext cx="1704975" cy="3905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289B3D0-5FF1-4330-B5D8-9AC8AAE2AEEA}"/>
              </a:ext>
            </a:extLst>
          </p:cNvPr>
          <p:cNvSpPr txBox="1">
            <a:spLocks/>
          </p:cNvSpPr>
          <p:nvPr/>
        </p:nvSpPr>
        <p:spPr>
          <a:xfrm>
            <a:off x="2992909" y="1954364"/>
            <a:ext cx="2453935" cy="64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Diffusion filtering.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2F81509-B0D0-4AF1-9F37-02B75BC7C58F}"/>
              </a:ext>
            </a:extLst>
          </p:cNvPr>
          <p:cNvSpPr txBox="1">
            <a:spLocks/>
          </p:cNvSpPr>
          <p:nvPr/>
        </p:nvSpPr>
        <p:spPr>
          <a:xfrm>
            <a:off x="7415446" y="1954363"/>
            <a:ext cx="1475907" cy="64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Clone brush.</a:t>
            </a:r>
            <a:endParaRPr lang="ko-KR" alt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C83544-F8F1-4B59-B1F5-2FF1C1F3ACB4}"/>
              </a:ext>
            </a:extLst>
          </p:cNvPr>
          <p:cNvSpPr/>
          <p:nvPr/>
        </p:nvSpPr>
        <p:spPr>
          <a:xfrm>
            <a:off x="2606335" y="2539398"/>
            <a:ext cx="3331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Adopt anisotropic diffusion [</a:t>
            </a:r>
            <a:r>
              <a:rPr lang="en-US" altLang="ko-KR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Perona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Malik. 1990] to diffuse the image. It is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an edge-preserving blurring process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remove small scale noise.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E1A83-37B2-43D5-BAC2-AC9EB4A11845}"/>
              </a:ext>
            </a:extLst>
          </p:cNvPr>
          <p:cNvSpPr txBox="1"/>
          <p:nvPr/>
        </p:nvSpPr>
        <p:spPr>
          <a:xfrm>
            <a:off x="3164248" y="5399531"/>
            <a:ext cx="173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Pepper</a:t>
            </a:r>
            <a:r>
              <a:rPr lang="ko-KR" alt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ko-KR" alt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Sault</a:t>
            </a:r>
          </a:p>
        </p:txBody>
      </p:sp>
      <p:pic>
        <p:nvPicPr>
          <p:cNvPr id="1026" name="Picture 2" descr="pepper and saultì ëí ì´ë¯¸ì§ ê²ìê²°ê³¼">
            <a:extLst>
              <a:ext uri="{FF2B5EF4-FFF2-40B4-BE49-F238E27FC236}">
                <a16:creationId xmlns:a16="http://schemas.microsoft.com/office/drawing/2014/main" id="{6156D974-EA28-4A6D-A568-5B36F99B1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8" t="22641" r="20133" b="4848"/>
          <a:stretch/>
        </p:blipFill>
        <p:spPr bwMode="auto">
          <a:xfrm>
            <a:off x="3404819" y="4427437"/>
            <a:ext cx="1253511" cy="10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45B1A22-F81C-440D-B88C-69E41874931C}"/>
                  </a:ext>
                </a:extLst>
              </p:cNvPr>
              <p:cNvSpPr/>
              <p:nvPr/>
            </p:nvSpPr>
            <p:spPr>
              <a:xfrm>
                <a:off x="6254413" y="2600430"/>
                <a:ext cx="348966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The clone brush can be used to directly </a:t>
                </a:r>
                <a:r>
                  <a:rPr lang="en-US" altLang="ko-KR" sz="2400" u="sng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copy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the matte gradient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from a user selected source to a target region.</a:t>
                </a:r>
                <a:endParaRPr lang="ko-KR" alt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45B1A22-F81C-440D-B88C-69E418749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13" y="2600430"/>
                <a:ext cx="3489663" cy="1200329"/>
              </a:xfrm>
              <a:prstGeom prst="rect">
                <a:avLst/>
              </a:prstGeom>
              <a:blipFill>
                <a:blip r:embed="rId5"/>
                <a:stretch>
                  <a:fillRect l="-2797" t="-4082" r="-2622" b="-1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27432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Refinement Process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F9615-583D-44D3-8BF8-5A6508CD1F62}"/>
              </a:ext>
            </a:extLst>
          </p:cNvPr>
          <p:cNvSpPr txBox="1"/>
          <p:nvPr/>
        </p:nvSpPr>
        <p:spPr>
          <a:xfrm>
            <a:off x="958788" y="2153250"/>
            <a:ext cx="105910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Apply </a:t>
            </a:r>
            <a:r>
              <a:rPr lang="en-US" altLang="ko-KR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channel selection 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to reduce the errors in D. For solid object boundaries, apply the diffusion filter to remove possible noise.</a:t>
            </a:r>
          </a:p>
          <a:p>
            <a:pPr marL="457200" indent="-457200" algn="just">
              <a:buAutoNum type="arabicPeriod"/>
            </a:pP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Apply </a:t>
            </a:r>
            <a:r>
              <a:rPr lang="en-US" altLang="ko-KR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the </a:t>
            </a:r>
            <a:r>
              <a:rPr lang="en-US" altLang="ko-KR" sz="2800" u="sng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highpass</a:t>
            </a:r>
            <a:r>
              <a:rPr lang="en-US" altLang="ko-KR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filtering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obtain an approximation of D.</a:t>
            </a:r>
          </a:p>
          <a:p>
            <a:pPr marL="457200" indent="-457200" algn="just">
              <a:buAutoNum type="arabicPeriod"/>
            </a:pP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Apply </a:t>
            </a:r>
            <a:r>
              <a:rPr lang="en-US" altLang="ko-KR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the boosting brush 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to manipulate A.</a:t>
            </a:r>
          </a:p>
          <a:p>
            <a:pPr marL="457200" indent="-457200" algn="just">
              <a:buAutoNum type="arabicPeriod"/>
            </a:pP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Possibly apply </a:t>
            </a:r>
            <a:r>
              <a:rPr lang="en-US" altLang="ko-KR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the clone brush</a:t>
            </a:r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if gradients are indistinguishable.</a:t>
            </a:r>
          </a:p>
          <a:p>
            <a:pPr marL="457200" indent="-457200" algn="just">
              <a:buAutoNum type="arabicPeriod"/>
            </a:pPr>
            <a:endParaRPr lang="en-US" altLang="ko-KR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r>
              <a:rPr lang="en-US" altLang="ko-KR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Optional) Erase brush / Inverse brush</a:t>
            </a:r>
            <a:endParaRPr lang="ko-KR" alt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718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Applications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2018 summer VCL seminar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C8595EB-F68E-43A6-9D41-E3DBE98B6888}"/>
              </a:ext>
            </a:extLst>
          </p:cNvPr>
          <p:cNvSpPr txBox="1">
            <a:spLocks/>
          </p:cNvSpPr>
          <p:nvPr/>
        </p:nvSpPr>
        <p:spPr>
          <a:xfrm>
            <a:off x="838200" y="1173539"/>
            <a:ext cx="52578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Multi-background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그림 11" descr="사진, 다른, 음식이(가) 표시된 사진&#10;&#10;매우 높은 신뢰도로 생성된 설명">
            <a:extLst>
              <a:ext uri="{FF2B5EF4-FFF2-40B4-BE49-F238E27FC236}">
                <a16:creationId xmlns:a16="http://schemas.microsoft.com/office/drawing/2014/main" id="{170D661E-C5EC-4445-BF7F-DB5E5CEE5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4"/>
          <a:stretch/>
        </p:blipFill>
        <p:spPr>
          <a:xfrm>
            <a:off x="502909" y="1957527"/>
            <a:ext cx="5312185" cy="32730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2E3658-E5AD-4887-B33C-4E106D89C003}"/>
              </a:ext>
            </a:extLst>
          </p:cNvPr>
          <p:cNvSpPr/>
          <p:nvPr/>
        </p:nvSpPr>
        <p:spPr>
          <a:xfrm>
            <a:off x="5479803" y="1690218"/>
            <a:ext cx="6261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Without any information about backgrounds, we calculate the mean image.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CF5D4F5-5426-4820-8D36-720A4743C91C}"/>
                  </a:ext>
                </a:extLst>
              </p:cNvPr>
              <p:cNvSpPr/>
              <p:nvPr/>
            </p:nvSpPr>
            <p:spPr>
              <a:xfrm>
                <a:off x="5637319" y="5230621"/>
                <a:ext cx="61040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Poisson matting works better in the mean image than in any individual image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 </a:t>
                </a:r>
                <a:endParaRPr lang="ko-KR" alt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CF5D4F5-5426-4820-8D36-720A4743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19" y="5230621"/>
                <a:ext cx="6104078" cy="830997"/>
              </a:xfrm>
              <a:prstGeom prst="rect">
                <a:avLst/>
              </a:prstGeom>
              <a:blipFill>
                <a:blip r:embed="rId3"/>
                <a:stretch>
                  <a:fillRect l="-1598" t="-5882" r="-1499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E9FF3A-5359-402E-9AF6-31E6A786F744}"/>
                  </a:ext>
                </a:extLst>
              </p:cNvPr>
              <p:cNvSpPr txBox="1"/>
              <p:nvPr/>
            </p:nvSpPr>
            <p:spPr>
              <a:xfrm>
                <a:off x="5753100" y="2270347"/>
                <a:ext cx="5715000" cy="78470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E9FF3A-5359-402E-9AF6-31E6A786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270347"/>
                <a:ext cx="5715000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0794696-D093-41F4-8E12-5DB0668080DA}"/>
                  </a:ext>
                </a:extLst>
              </p:cNvPr>
              <p:cNvSpPr/>
              <p:nvPr/>
            </p:nvSpPr>
            <p:spPr>
              <a:xfrm>
                <a:off x="5753103" y="4742868"/>
                <a:ext cx="5714997" cy="369332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0794696-D093-41F4-8E12-5DB06680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3" y="4742868"/>
                <a:ext cx="5714997" cy="369332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6A69E5-036E-44BA-8D05-CBAF53CFC162}"/>
              </a:ext>
            </a:extLst>
          </p:cNvPr>
          <p:cNvCxnSpPr>
            <a:cxnSpLocks/>
          </p:cNvCxnSpPr>
          <p:nvPr/>
        </p:nvCxnSpPr>
        <p:spPr>
          <a:xfrm>
            <a:off x="8610600" y="3144227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0DDC15-CA66-4CDE-ACA1-A291C93D2053}"/>
                  </a:ext>
                </a:extLst>
              </p:cNvPr>
              <p:cNvSpPr txBox="1"/>
              <p:nvPr/>
            </p:nvSpPr>
            <p:spPr>
              <a:xfrm>
                <a:off x="5753100" y="3488450"/>
                <a:ext cx="5715000" cy="78470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0DDC15-CA66-4CDE-ACA1-A291C93D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488450"/>
                <a:ext cx="5715000" cy="784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3F71F0-73B0-4C1F-B8C0-533873CA143E}"/>
              </a:ext>
            </a:extLst>
          </p:cNvPr>
          <p:cNvCxnSpPr>
            <a:cxnSpLocks/>
          </p:cNvCxnSpPr>
          <p:nvPr/>
        </p:nvCxnSpPr>
        <p:spPr>
          <a:xfrm>
            <a:off x="8618738" y="4407024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Applications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2018 summer VCL seminar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C8595EB-F68E-43A6-9D41-E3DBE98B6888}"/>
              </a:ext>
            </a:extLst>
          </p:cNvPr>
          <p:cNvSpPr txBox="1">
            <a:spLocks/>
          </p:cNvSpPr>
          <p:nvPr/>
        </p:nvSpPr>
        <p:spPr>
          <a:xfrm>
            <a:off x="838200" y="1221523"/>
            <a:ext cx="3200400" cy="637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De-fogging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5142D0-6334-4757-AAD3-8435E4E96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30"/>
          <a:stretch/>
        </p:blipFill>
        <p:spPr>
          <a:xfrm>
            <a:off x="692811" y="2085862"/>
            <a:ext cx="4907888" cy="25531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6E5DD1-E111-4F33-ACDC-A150DFF71079}"/>
              </a:ext>
            </a:extLst>
          </p:cNvPr>
          <p:cNvSpPr/>
          <p:nvPr/>
        </p:nvSpPr>
        <p:spPr>
          <a:xfrm>
            <a:off x="5633621" y="31227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- Fog: the color of fog</a:t>
            </a:r>
          </a:p>
          <a:p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en-US" altLang="ko-KR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Ic</a:t>
            </a:r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: the clear image without fog</a:t>
            </a:r>
          </a:p>
          <a:p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en-US" altLang="ko-KR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β</a:t>
            </a:r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: the scattering coefficient of the atmosphere</a:t>
            </a:r>
          </a:p>
          <a:p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- d: the depth value.</a:t>
            </a:r>
            <a:endParaRPr lang="ko-KR" alt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4A0112-4D9A-47CE-9EDA-FAE2C175F68B}"/>
                  </a:ext>
                </a:extLst>
              </p:cNvPr>
              <p:cNvSpPr/>
              <p:nvPr/>
            </p:nvSpPr>
            <p:spPr>
              <a:xfrm>
                <a:off x="1382547" y="5036027"/>
                <a:ext cx="94268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Use </a:t>
                </a:r>
                <a:r>
                  <a:rPr lang="en-US" altLang="ko-KR" sz="2400" u="sng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the boosting brush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to locally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in the selected region to fine tune the defogged image gradient. 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4A0112-4D9A-47CE-9EDA-FAE2C175F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7" y="5036027"/>
                <a:ext cx="9426897" cy="461665"/>
              </a:xfrm>
              <a:prstGeom prst="rect">
                <a:avLst/>
              </a:prstGeom>
              <a:blipFill>
                <a:blip r:embed="rId3"/>
                <a:stretch>
                  <a:fillRect l="-103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CFCCF0-6728-4345-91D1-4564247622D2}"/>
                  </a:ext>
                </a:extLst>
              </p:cNvPr>
              <p:cNvSpPr txBox="1"/>
              <p:nvPr/>
            </p:nvSpPr>
            <p:spPr>
              <a:xfrm>
                <a:off x="6095996" y="1859029"/>
                <a:ext cx="5257800" cy="34740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𝐹𝑜𝑔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0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CFCCF0-6728-4345-91D1-45642476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1859029"/>
                <a:ext cx="5257800" cy="347403"/>
              </a:xfrm>
              <a:prstGeom prst="rect">
                <a:avLst/>
              </a:prstGeom>
              <a:blipFill>
                <a:blip r:embed="rId4"/>
                <a:stretch>
                  <a:fillRect t="-3390" b="-20339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176E4B3-E5A8-41DB-8F51-69EED88C93F5}"/>
                  </a:ext>
                </a:extLst>
              </p:cNvPr>
              <p:cNvSpPr/>
              <p:nvPr/>
            </p:nvSpPr>
            <p:spPr>
              <a:xfrm>
                <a:off x="6095999" y="2579269"/>
                <a:ext cx="5257799" cy="414601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176E4B3-E5A8-41DB-8F51-69EED88C9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579269"/>
                <a:ext cx="5257799" cy="414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5B4458-704C-4FAA-B115-DEA93C73B30F}"/>
              </a:ext>
            </a:extLst>
          </p:cNvPr>
          <p:cNvCxnSpPr>
            <a:cxnSpLocks/>
          </p:cNvCxnSpPr>
          <p:nvPr/>
        </p:nvCxnSpPr>
        <p:spPr>
          <a:xfrm>
            <a:off x="8681621" y="2296156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Conclusions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DFBF6-1614-40A4-A1E9-DDF7F62AF774}"/>
              </a:ext>
            </a:extLst>
          </p:cNvPr>
          <p:cNvSpPr/>
          <p:nvPr/>
        </p:nvSpPr>
        <p:spPr>
          <a:xfrm>
            <a:off x="932155" y="3429000"/>
            <a:ext cx="1056146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Limitations</a:t>
            </a:r>
          </a:p>
          <a:p>
            <a:pPr marL="457200" indent="-457200" algn="just">
              <a:buAutoNum type="arabicPeriod"/>
            </a:pP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When the foreground and background colors are very similar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, the matting equation becomes ill-conditioned.</a:t>
            </a:r>
          </a:p>
          <a:p>
            <a:pPr marL="457200" indent="-457200" algn="just">
              <a:buAutoNum type="arabicPeriod"/>
            </a:pP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When the matte gradient estimated in global Poisson matting largely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biases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the true values, so that small regions need to be processed for local refinements in local Poisson matting, which increases user interaction.</a:t>
            </a:r>
          </a:p>
          <a:p>
            <a:pPr marL="457200" indent="-457200" algn="just">
              <a:buAutoNum type="arabicPeriod"/>
            </a:pP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When the matte gradients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are highly interweaved 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with the gradients of the foreground and background within a very small region.</a:t>
            </a:r>
          </a:p>
          <a:p>
            <a:pPr marL="457200" indent="-457200" algn="just">
              <a:buAutoNum type="arabicPeriod"/>
            </a:pP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119233-69D6-42FF-A2D0-006F2C099D85}"/>
              </a:ext>
            </a:extLst>
          </p:cNvPr>
          <p:cNvSpPr/>
          <p:nvPr/>
        </p:nvSpPr>
        <p:spPr>
          <a:xfrm>
            <a:off x="1074198" y="1464660"/>
            <a:ext cx="10419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In this paper, we have presented a new digital matting method, Poisson matting. By solving Poisson equations, Poisson matting reconstructs a faithful matte from its approximated gradient field estimated from an input image semi-automatically. Given a few hints using local operations, Poisson matting is capable of producing impressive results for many complex images problematic to previous natural image matting methods.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0231B7-7887-4881-AA99-F005A3B3EE72}"/>
              </a:ext>
            </a:extLst>
          </p:cNvPr>
          <p:cNvCxnSpPr/>
          <p:nvPr/>
        </p:nvCxnSpPr>
        <p:spPr>
          <a:xfrm>
            <a:off x="850775" y="3304372"/>
            <a:ext cx="1072422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What is Poisson matting?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내용 개체 틀 7" descr="동물, 고양이, 포유류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ACE612BA-94C7-4557-8BE1-DF3F4F363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19" y="1973326"/>
            <a:ext cx="9609561" cy="3042556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7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What is Poisson matting?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2CBD19-2CE3-4CAE-82BB-440C685F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14" y="1202510"/>
            <a:ext cx="9559771" cy="295287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8D019-4F83-4190-B5F2-EC6287A8A3B3}"/>
              </a:ext>
            </a:extLst>
          </p:cNvPr>
          <p:cNvSpPr/>
          <p:nvPr/>
        </p:nvSpPr>
        <p:spPr>
          <a:xfrm>
            <a:off x="838200" y="4179051"/>
            <a:ext cx="106716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Advantages</a:t>
            </a:r>
          </a:p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The matte is directly reconstructed from a continuous matte gradient field by solving Poisson equations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using boundary information from a user-supplied </a:t>
            </a:r>
            <a:r>
              <a:rPr lang="en-US" altLang="ko-KR" sz="2400" u="sng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trimap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</a:p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By interactively manipulating the matte gradient field using a number of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filtering tools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, the user can further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improve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Poisson matting results locally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until he or she is satisfied</a:t>
            </a:r>
            <a:endParaRPr lang="ko-KR" altLang="en-US" sz="2400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491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Applications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2018 summer VCL seminar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C8595EB-F68E-43A6-9D41-E3DBE98B6888}"/>
              </a:ext>
            </a:extLst>
          </p:cNvPr>
          <p:cNvSpPr txBox="1">
            <a:spLocks/>
          </p:cNvSpPr>
          <p:nvPr/>
        </p:nvSpPr>
        <p:spPr>
          <a:xfrm>
            <a:off x="838200" y="1173539"/>
            <a:ext cx="4824203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Multi-background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그림 11" descr="사진, 다른, 음식이(가) 표시된 사진&#10;&#10;매우 높은 신뢰도로 생성된 설명">
            <a:extLst>
              <a:ext uri="{FF2B5EF4-FFF2-40B4-BE49-F238E27FC236}">
                <a16:creationId xmlns:a16="http://schemas.microsoft.com/office/drawing/2014/main" id="{170D661E-C5EC-4445-BF7F-DB5E5CEE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1" y="1816423"/>
            <a:ext cx="5239182" cy="4005454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BC515571-73BB-4322-B3C4-8259CD3E708C}"/>
              </a:ext>
            </a:extLst>
          </p:cNvPr>
          <p:cNvSpPr txBox="1">
            <a:spLocks/>
          </p:cNvSpPr>
          <p:nvPr/>
        </p:nvSpPr>
        <p:spPr>
          <a:xfrm>
            <a:off x="6396434" y="1173539"/>
            <a:ext cx="4824203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De-fogging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9053A1-8770-4212-B853-E24968830117}"/>
              </a:ext>
            </a:extLst>
          </p:cNvPr>
          <p:cNvCxnSpPr>
            <a:cxnSpLocks/>
          </p:cNvCxnSpPr>
          <p:nvPr/>
        </p:nvCxnSpPr>
        <p:spPr>
          <a:xfrm>
            <a:off x="6096000" y="1179667"/>
            <a:ext cx="0" cy="48294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901B4BA-D18A-4491-B3FA-F445024D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80" y="2291987"/>
            <a:ext cx="5276773" cy="3051559"/>
          </a:xfrm>
          <a:prstGeom prst="rect">
            <a:avLst/>
          </a:prstGeom>
        </p:spPr>
      </p:pic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F75E548C-16EE-4595-B10C-3B802D16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Introduction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36D0F-306B-4912-8AB7-B941794203F4}"/>
              </a:ext>
            </a:extLst>
          </p:cNvPr>
          <p:cNvSpPr/>
          <p:nvPr/>
        </p:nvSpPr>
        <p:spPr>
          <a:xfrm>
            <a:off x="1944464" y="2165233"/>
            <a:ext cx="1968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I(x, y): a new image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D66C11-AB06-42EE-8A56-21471C05C117}"/>
              </a:ext>
            </a:extLst>
          </p:cNvPr>
          <p:cNvSpPr/>
          <p:nvPr/>
        </p:nvSpPr>
        <p:spPr>
          <a:xfrm>
            <a:off x="1944464" y="3087040"/>
            <a:ext cx="2848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B(x, y): a background image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8F383-F671-4697-BD52-1BA0E1CF0557}"/>
              </a:ext>
            </a:extLst>
          </p:cNvPr>
          <p:cNvSpPr/>
          <p:nvPr/>
        </p:nvSpPr>
        <p:spPr>
          <a:xfrm>
            <a:off x="1941609" y="2639678"/>
            <a:ext cx="2586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F(x, y): a foreground image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C6C05-2B9D-4D8D-8D3D-9F3871D5E3B3}"/>
              </a:ext>
            </a:extLst>
          </p:cNvPr>
          <p:cNvSpPr/>
          <p:nvPr/>
        </p:nvSpPr>
        <p:spPr>
          <a:xfrm>
            <a:off x="1944463" y="3539413"/>
            <a:ext cx="2413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en-US" altLang="ko-KR" dirty="0">
                <a:latin typeface="Angsana New" panose="02020603050405020304" pitchFamily="18" charset="-34"/>
                <a:cs typeface="Angsana New" panose="02020603050405020304" pitchFamily="18" charset="-34"/>
              </a:rPr>
              <a:t>α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(x, y):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 alpha matte</a:t>
            </a:r>
            <a:endParaRPr lang="ko-KR" altLang="en-US" sz="2400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8D9DB0E9-BE76-47C5-9060-EE3AC6BB304A}"/>
              </a:ext>
            </a:extLst>
          </p:cNvPr>
          <p:cNvSpPr/>
          <p:nvPr/>
        </p:nvSpPr>
        <p:spPr>
          <a:xfrm>
            <a:off x="4205296" y="3718410"/>
            <a:ext cx="2325208" cy="1801103"/>
          </a:xfrm>
          <a:prstGeom prst="callout2">
            <a:avLst>
              <a:gd name="adj1" fmla="val 9385"/>
              <a:gd name="adj2" fmla="val -40023"/>
              <a:gd name="adj3" fmla="val 36001"/>
              <a:gd name="adj4" fmla="val -20486"/>
              <a:gd name="adj5" fmla="val 36100"/>
              <a:gd name="adj6" fmla="val 694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2163B036-BDEB-4A87-A9C4-9EE26C3F77D2}"/>
              </a:ext>
            </a:extLst>
          </p:cNvPr>
          <p:cNvSpPr/>
          <p:nvPr/>
        </p:nvSpPr>
        <p:spPr>
          <a:xfrm>
            <a:off x="5827469" y="3699321"/>
            <a:ext cx="4651862" cy="170012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D5752E-1CDE-4FE6-9C0E-F6CD057B8547}"/>
              </a:ext>
            </a:extLst>
          </p:cNvPr>
          <p:cNvSpPr/>
          <p:nvPr/>
        </p:nvSpPr>
        <p:spPr>
          <a:xfrm>
            <a:off x="5827469" y="3739452"/>
            <a:ext cx="4651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Alpha compositing</a:t>
            </a:r>
          </a:p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In computer graphics, alpha compositing is the process of combining an image with a background to create the appearance of partial or full transparency.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2ACA27-8067-480C-8039-700B8E48FF57}"/>
              </a:ext>
            </a:extLst>
          </p:cNvPr>
          <p:cNvSpPr/>
          <p:nvPr/>
        </p:nvSpPr>
        <p:spPr>
          <a:xfrm>
            <a:off x="5827469" y="5384255"/>
            <a:ext cx="4651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Wikipedia, “Alpha compositing", </a:t>
            </a:r>
            <a:r>
              <a:rPr lang="da-DK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24 June 2018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&lt;https://en.wikipedia.org/wiki/Alpha_compositing&gt;, 06 July 2018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2FB78-6BBB-4057-BB7D-F86A01867960}"/>
                  </a:ext>
                </a:extLst>
              </p:cNvPr>
              <p:cNvSpPr txBox="1"/>
              <p:nvPr/>
            </p:nvSpPr>
            <p:spPr>
              <a:xfrm>
                <a:off x="1451219" y="1502145"/>
                <a:ext cx="34001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2FB78-6BBB-4057-BB7D-F86A0186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19" y="1502145"/>
                <a:ext cx="34001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725D50-82A3-4916-A60E-285969A11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"/>
          <a:stretch/>
        </p:blipFill>
        <p:spPr>
          <a:xfrm>
            <a:off x="7301115" y="853094"/>
            <a:ext cx="1704569" cy="27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Introduction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4BC8A6-4E4F-4DC2-AA06-F5B078F6016D}"/>
              </a:ext>
            </a:extLst>
          </p:cNvPr>
          <p:cNvSpPr txBox="1">
            <a:spLocks/>
          </p:cNvSpPr>
          <p:nvPr/>
        </p:nvSpPr>
        <p:spPr>
          <a:xfrm>
            <a:off x="838200" y="1188736"/>
            <a:ext cx="1089157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Trimap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8A93F39-7A28-4E58-836A-41A31379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37"/>
            <a:ext cx="4821283" cy="41242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90E7774-9573-424D-B5B0-8404156F0841}"/>
              </a:ext>
            </a:extLst>
          </p:cNvPr>
          <p:cNvSpPr/>
          <p:nvPr/>
        </p:nvSpPr>
        <p:spPr>
          <a:xfrm>
            <a:off x="6096000" y="3109668"/>
            <a:ext cx="591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user is required to supply a </a:t>
            </a:r>
            <a:r>
              <a:rPr lang="en-US" altLang="ko-KR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trimap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that partitions the image into </a:t>
            </a:r>
            <a:r>
              <a:rPr lang="en-US" altLang="ko-KR" sz="24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three</a:t>
            </a:r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regions: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126096-9952-425B-9606-1BE7229A2F50}"/>
              </a:ext>
            </a:extLst>
          </p:cNvPr>
          <p:cNvSpPr/>
          <p:nvPr/>
        </p:nvSpPr>
        <p:spPr>
          <a:xfrm>
            <a:off x="6096000" y="4976141"/>
            <a:ext cx="591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In the unknown region, the matte can be estimated using the color statistics in the known foreground and background regions.</a:t>
            </a:r>
            <a:endParaRPr lang="ko-KR" alt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4B2BE-03BA-4745-A005-99FAF9855A56}"/>
              </a:ext>
            </a:extLst>
          </p:cNvPr>
          <p:cNvSpPr/>
          <p:nvPr/>
        </p:nvSpPr>
        <p:spPr>
          <a:xfrm>
            <a:off x="6095999" y="2144958"/>
            <a:ext cx="591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Matting is inherently under-constrained because the matting equation has too many unknowns.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732F6-B68B-4DF8-9338-32EF98805239}"/>
              </a:ext>
            </a:extLst>
          </p:cNvPr>
          <p:cNvSpPr/>
          <p:nvPr/>
        </p:nvSpPr>
        <p:spPr>
          <a:xfrm>
            <a:off x="6932203" y="3892524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“definitely foreground”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F5DF61-11CA-48CD-A40E-42B340D17B66}"/>
              </a:ext>
            </a:extLst>
          </p:cNvPr>
          <p:cNvSpPr/>
          <p:nvPr/>
        </p:nvSpPr>
        <p:spPr>
          <a:xfrm>
            <a:off x="4300230" y="1233810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“unknown region”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216926-4885-47EE-B511-C5423B1F3764}"/>
              </a:ext>
            </a:extLst>
          </p:cNvPr>
          <p:cNvSpPr/>
          <p:nvPr/>
        </p:nvSpPr>
        <p:spPr>
          <a:xfrm>
            <a:off x="6063273" y="1589200"/>
            <a:ext cx="2143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“definitely background”</a:t>
            </a:r>
            <a:endParaRPr lang="ko-KR" altLang="en-US" sz="2400" dirty="0"/>
          </a:p>
        </p:txBody>
      </p:sp>
      <p:sp>
        <p:nvSpPr>
          <p:cNvPr id="29" name="자유형 10">
            <a:extLst>
              <a:ext uri="{FF2B5EF4-FFF2-40B4-BE49-F238E27FC236}">
                <a16:creationId xmlns:a16="http://schemas.microsoft.com/office/drawing/2014/main" id="{104B4A72-EE7A-4540-9E36-F5378485A89A}"/>
              </a:ext>
            </a:extLst>
          </p:cNvPr>
          <p:cNvSpPr/>
          <p:nvPr/>
        </p:nvSpPr>
        <p:spPr>
          <a:xfrm rot="13659103" flipH="1">
            <a:off x="3870002" y="1654285"/>
            <a:ext cx="528317" cy="849575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자유형 10">
            <a:extLst>
              <a:ext uri="{FF2B5EF4-FFF2-40B4-BE49-F238E27FC236}">
                <a16:creationId xmlns:a16="http://schemas.microsoft.com/office/drawing/2014/main" id="{0C9292DC-75B2-450E-95D9-F983365F046F}"/>
              </a:ext>
            </a:extLst>
          </p:cNvPr>
          <p:cNvSpPr/>
          <p:nvPr/>
        </p:nvSpPr>
        <p:spPr>
          <a:xfrm rot="14895388" flipH="1">
            <a:off x="5375315" y="1728035"/>
            <a:ext cx="444457" cy="913571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자유형 10">
            <a:extLst>
              <a:ext uri="{FF2B5EF4-FFF2-40B4-BE49-F238E27FC236}">
                <a16:creationId xmlns:a16="http://schemas.microsoft.com/office/drawing/2014/main" id="{64B1DBEA-417E-4D0A-B0D5-45B024528413}"/>
              </a:ext>
            </a:extLst>
          </p:cNvPr>
          <p:cNvSpPr/>
          <p:nvPr/>
        </p:nvSpPr>
        <p:spPr>
          <a:xfrm rot="16200000">
            <a:off x="5237140" y="2665491"/>
            <a:ext cx="752352" cy="2201258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4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FBD2E2-9A55-4661-BDD6-10A37AFC80FD}"/>
              </a:ext>
            </a:extLst>
          </p:cNvPr>
          <p:cNvSpPr/>
          <p:nvPr/>
        </p:nvSpPr>
        <p:spPr>
          <a:xfrm>
            <a:off x="1097133" y="1566441"/>
            <a:ext cx="3320248" cy="1862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Global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Poission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matting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B8939FC-D369-4F30-9898-5F6F4A09E9F4}"/>
              </a:ext>
            </a:extLst>
          </p:cNvPr>
          <p:cNvSpPr/>
          <p:nvPr/>
        </p:nvSpPr>
        <p:spPr>
          <a:xfrm>
            <a:off x="8032071" y="1566441"/>
            <a:ext cx="3210017" cy="1862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Local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Poission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matting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05A9A46-064F-4B15-A906-F09E5AE61895}"/>
              </a:ext>
            </a:extLst>
          </p:cNvPr>
          <p:cNvSpPr/>
          <p:nvPr/>
        </p:nvSpPr>
        <p:spPr>
          <a:xfrm>
            <a:off x="5440717" y="2112111"/>
            <a:ext cx="1568018" cy="771217"/>
          </a:xfrm>
          <a:prstGeom prst="rightArrow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C1290-55B5-4AC8-B9D9-D09BABC27EE2}"/>
              </a:ext>
            </a:extLst>
          </p:cNvPr>
          <p:cNvSpPr txBox="1"/>
          <p:nvPr/>
        </p:nvSpPr>
        <p:spPr>
          <a:xfrm>
            <a:off x="4770637" y="1404225"/>
            <a:ext cx="290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If it fails to produce high quality mattes due to a complex background</a:t>
            </a:r>
            <a:endParaRPr lang="ko-KR" alt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85316E-F7A9-43FD-B582-15E15D8B0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" t="2928" r="49361" b="27315"/>
          <a:stretch/>
        </p:blipFill>
        <p:spPr>
          <a:xfrm>
            <a:off x="1624614" y="3498454"/>
            <a:ext cx="2202773" cy="24843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21080B-0F59-4469-AB39-CB807D032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0" t="5757" r="4912" b="28674"/>
          <a:stretch/>
        </p:blipFill>
        <p:spPr>
          <a:xfrm>
            <a:off x="8764659" y="3546572"/>
            <a:ext cx="2060176" cy="24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Global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2FB78-6BBB-4057-BB7D-F86A01867960}"/>
                  </a:ext>
                </a:extLst>
              </p:cNvPr>
              <p:cNvSpPr txBox="1"/>
              <p:nvPr/>
            </p:nvSpPr>
            <p:spPr>
              <a:xfrm>
                <a:off x="2488535" y="1368447"/>
                <a:ext cx="4863151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00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2FB78-6BBB-4057-BB7D-F86A0186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35" y="1368447"/>
                <a:ext cx="486315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E26967-A094-428E-B5AB-EC4276C6C3CF}"/>
                  </a:ext>
                </a:extLst>
              </p:cNvPr>
              <p:cNvSpPr txBox="1"/>
              <p:nvPr/>
            </p:nvSpPr>
            <p:spPr>
              <a:xfrm>
                <a:off x="2488538" y="3311903"/>
                <a:ext cx="4863149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∇B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E26967-A094-428E-B5AB-EC4276C6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38" y="3311903"/>
                <a:ext cx="48631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20D63-5CF9-4B22-ADE0-9BF70D8296C1}"/>
                  </a:ext>
                </a:extLst>
              </p:cNvPr>
              <p:cNvSpPr txBox="1"/>
              <p:nvPr/>
            </p:nvSpPr>
            <p:spPr>
              <a:xfrm>
                <a:off x="2488536" y="5201227"/>
                <a:ext cx="4863150" cy="66851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20D63-5CF9-4B22-ADE0-9BF70D82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36" y="5201227"/>
                <a:ext cx="4863150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EBB08-7F47-4219-8736-F29C1D401833}"/>
                  </a:ext>
                </a:extLst>
              </p:cNvPr>
              <p:cNvSpPr txBox="1"/>
              <p:nvPr/>
            </p:nvSpPr>
            <p:spPr>
              <a:xfrm>
                <a:off x="2488536" y="2377646"/>
                <a:ext cx="4863151" cy="40011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AEBB08-7F47-4219-8736-F29C1D401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36" y="2377646"/>
                <a:ext cx="4863151" cy="40011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1BEB50-888B-4297-B930-183A961A1443}"/>
              </a:ext>
            </a:extLst>
          </p:cNvPr>
          <p:cNvCxnSpPr>
            <a:cxnSpLocks/>
          </p:cNvCxnSpPr>
          <p:nvPr/>
        </p:nvCxnSpPr>
        <p:spPr>
          <a:xfrm>
            <a:off x="4940590" y="2905914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513338-6873-4077-94DE-8DE2761AE9DA}"/>
              </a:ext>
            </a:extLst>
          </p:cNvPr>
          <p:cNvCxnSpPr>
            <a:cxnSpLocks/>
          </p:cNvCxnSpPr>
          <p:nvPr/>
        </p:nvCxnSpPr>
        <p:spPr>
          <a:xfrm>
            <a:off x="4940590" y="1942610"/>
            <a:ext cx="0" cy="2847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38CC5E-B96D-40AA-821C-5BBFA88CB949}"/>
                  </a:ext>
                </a:extLst>
              </p:cNvPr>
              <p:cNvSpPr txBox="1"/>
              <p:nvPr/>
            </p:nvSpPr>
            <p:spPr>
              <a:xfrm>
                <a:off x="7713585" y="3825001"/>
                <a:ext cx="3915793" cy="120032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Foreground F and background B are smooth.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is relatively small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38CC5E-B96D-40AA-821C-5BBFA88C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585" y="3825001"/>
                <a:ext cx="3915793" cy="1200329"/>
              </a:xfrm>
              <a:prstGeom prst="rect">
                <a:avLst/>
              </a:prstGeom>
              <a:blipFill>
                <a:blip r:embed="rId7"/>
                <a:stretch>
                  <a:fillRect l="-2171" t="-3518" r="-1240" b="-10050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E43BF5-68C4-45C0-9069-0A5E97109868}"/>
              </a:ext>
            </a:extLst>
          </p:cNvPr>
          <p:cNvCxnSpPr>
            <a:cxnSpLocks/>
          </p:cNvCxnSpPr>
          <p:nvPr/>
        </p:nvCxnSpPr>
        <p:spPr>
          <a:xfrm>
            <a:off x="4968743" y="3861082"/>
            <a:ext cx="0" cy="11849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19ED9C-0F52-4F01-95A4-4BCDDFCE47B0}"/>
              </a:ext>
            </a:extLst>
          </p:cNvPr>
          <p:cNvCxnSpPr>
            <a:cxnSpLocks/>
          </p:cNvCxnSpPr>
          <p:nvPr/>
        </p:nvCxnSpPr>
        <p:spPr>
          <a:xfrm flipH="1">
            <a:off x="5335480" y="4425165"/>
            <a:ext cx="217503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7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896B-D093-4F2D-A9D0-0C1FAB24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34"/>
            <a:ext cx="5257800" cy="77121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Global Poisson Matting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1B180-3B8C-488C-8261-36C9B7F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/>
              <a:t>2018-07-12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132D0-8414-4495-ADCC-C2882370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2018 summer VCL 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2159-D642-40BC-BF65-86A774D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D3B759-C35B-4EAB-87FA-5CF74C52422C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0984B-F2A6-4277-9F35-8D6B8399131D}"/>
                  </a:ext>
                </a:extLst>
              </p:cNvPr>
              <p:cNvSpPr txBox="1"/>
              <p:nvPr/>
            </p:nvSpPr>
            <p:spPr>
              <a:xfrm>
                <a:off x="838199" y="1542600"/>
                <a:ext cx="5491580" cy="61093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0984B-F2A6-4277-9F35-8D6B8399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42600"/>
                <a:ext cx="549158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7510F9-5B33-4767-BBEB-F4FE327A0118}"/>
                  </a:ext>
                </a:extLst>
              </p:cNvPr>
              <p:cNvSpPr txBox="1"/>
              <p:nvPr/>
            </p:nvSpPr>
            <p:spPr>
              <a:xfrm>
                <a:off x="838198" y="2703439"/>
                <a:ext cx="5491580" cy="238405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</a:t>
                </a:r>
                <a:endParaRPr lang="en-US" altLang="ko-KR" b="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  </a:t>
                </a:r>
              </a:p>
              <a:p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 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with</a:t>
                </a: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</a:t>
                </a:r>
              </a:p>
              <a:p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   which is defined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7510F9-5B33-4767-BBEB-F4FE327A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703439"/>
                <a:ext cx="5491580" cy="2384051"/>
              </a:xfrm>
              <a:prstGeom prst="rect">
                <a:avLst/>
              </a:prstGeom>
              <a:blipFill>
                <a:blip r:embed="rId3"/>
                <a:stretch>
                  <a:fillRect l="-1550" t="-1777" b="-2538"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20979C8-42BC-40FD-B205-E649F181A419}"/>
                  </a:ext>
                </a:extLst>
              </p:cNvPr>
              <p:cNvSpPr/>
              <p:nvPr/>
            </p:nvSpPr>
            <p:spPr>
              <a:xfrm>
                <a:off x="6792099" y="1425642"/>
                <a:ext cx="503295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3200" dirty="0">
                    <a:solidFill>
                      <a:schemeClr val="bg1">
                        <a:lumMod val="50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Iterative optimization</a:t>
                </a:r>
              </a:p>
              <a:p>
                <a:pPr algn="just"/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Global Poisson matting is an iterative optimization process: </a:t>
                </a:r>
              </a:p>
              <a:p>
                <a:pPr marL="457200" indent="-457200" algn="just">
                  <a:buAutoNum type="arabicPeriod"/>
                </a:pP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(F - B) initialization : For each pixel p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are approximated by corresponding </a:t>
                </a:r>
                <a:r>
                  <a:rPr lang="en-US" altLang="ko-KR" sz="2400" u="sng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the nearest foreground pixel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u="sng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u="sng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en-US" altLang="ko-KR" sz="2400" u="sng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and background pixel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u="sng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ko-KR" i="1" u="sng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 </a:t>
                </a:r>
                <a:endParaRPr lang="en-US" altLang="ko-KR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pPr marL="457200" indent="-457200" algn="just">
                  <a:buAutoNum type="arabicPeriod"/>
                </a:pPr>
                <a:r>
                  <a:rPr lang="en-US" altLang="ko-KR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α</a:t>
                </a: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reconstruction</a:t>
                </a:r>
              </a:p>
              <a:p>
                <a:pPr marL="457200" indent="-457200" algn="just">
                  <a:buAutoNum type="arabicPeriod"/>
                </a:pPr>
                <a:r>
                  <a:rPr lang="en-US" altLang="ko-KR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F, B refinement </a:t>
                </a:r>
                <a:endParaRPr lang="ko-KR" alt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20979C8-42BC-40FD-B205-E649F181A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99" y="1425642"/>
                <a:ext cx="5032958" cy="2800767"/>
              </a:xfrm>
              <a:prstGeom prst="rect">
                <a:avLst/>
              </a:prstGeom>
              <a:blipFill>
                <a:blip r:embed="rId4"/>
                <a:stretch>
                  <a:fillRect l="-3027" t="-2832" r="-1937" b="-5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8C4646-55F2-405F-BD2F-802E86ECB034}"/>
                  </a:ext>
                </a:extLst>
              </p:cNvPr>
              <p:cNvSpPr txBox="1"/>
              <p:nvPr/>
            </p:nvSpPr>
            <p:spPr>
              <a:xfrm>
                <a:off x="838199" y="5336669"/>
                <a:ext cx="5491580" cy="61093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8C4646-55F2-405F-BD2F-802E86EC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36669"/>
                <a:ext cx="549158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9BE8E-A843-4EFA-B581-06D236344243}"/>
                  </a:ext>
                </a:extLst>
              </p:cNvPr>
              <p:cNvSpPr txBox="1"/>
              <p:nvPr/>
            </p:nvSpPr>
            <p:spPr>
              <a:xfrm>
                <a:off x="7625179" y="4254943"/>
                <a:ext cx="3577701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&gt;0.95,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9BE8E-A843-4EFA-B581-06D23634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79" y="4254943"/>
                <a:ext cx="3577701" cy="392543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6A2C62-1C98-42E2-93A5-8223C1A88B2F}"/>
                  </a:ext>
                </a:extLst>
              </p:cNvPr>
              <p:cNvSpPr txBox="1"/>
              <p:nvPr/>
            </p:nvSpPr>
            <p:spPr>
              <a:xfrm>
                <a:off x="7625178" y="4680667"/>
                <a:ext cx="3577701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&lt;0.05,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6A2C62-1C98-42E2-93A5-8223C1A88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78" y="4680667"/>
                <a:ext cx="3577701" cy="404726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E0819F-BD82-4ECC-941F-DD08F9625A67}"/>
              </a:ext>
            </a:extLst>
          </p:cNvPr>
          <p:cNvCxnSpPr>
            <a:cxnSpLocks/>
          </p:cNvCxnSpPr>
          <p:nvPr/>
        </p:nvCxnSpPr>
        <p:spPr>
          <a:xfrm>
            <a:off x="6566517" y="1281951"/>
            <a:ext cx="0" cy="48294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1283</Words>
  <Application>Microsoft Office PowerPoint</Application>
  <PresentationFormat>와이드스크린</PresentationFormat>
  <Paragraphs>197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Angsana New</vt:lpstr>
      <vt:lpstr>Cambria Math</vt:lpstr>
      <vt:lpstr>Arial</vt:lpstr>
      <vt:lpstr>맑은 고딕</vt:lpstr>
      <vt:lpstr>Office 테마</vt:lpstr>
      <vt:lpstr>Poisson Matting</vt:lpstr>
      <vt:lpstr>What is Poisson matting?</vt:lpstr>
      <vt:lpstr>What is Poisson matting?</vt:lpstr>
      <vt:lpstr>Applications</vt:lpstr>
      <vt:lpstr>Introduction</vt:lpstr>
      <vt:lpstr>Introduction</vt:lpstr>
      <vt:lpstr>Poisson Matting</vt:lpstr>
      <vt:lpstr>Global Poisson Matting</vt:lpstr>
      <vt:lpstr>Global Poisson Matting</vt:lpstr>
      <vt:lpstr>Local Poisson Matting</vt:lpstr>
      <vt:lpstr>Local Poisson Matting</vt:lpstr>
      <vt:lpstr>Local Poisson Matting</vt:lpstr>
      <vt:lpstr>Local Poisson Matting</vt:lpstr>
      <vt:lpstr>Local Poisson Matting</vt:lpstr>
      <vt:lpstr>Local Poisson Matting</vt:lpstr>
      <vt:lpstr>Local Poisson Matting</vt:lpstr>
      <vt:lpstr>Applications</vt:lpstr>
      <vt:lpstr>Applications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Matting</dc:title>
  <dc:creator>Cho Kyungsun</dc:creator>
  <cp:lastModifiedBy>Cho Kyungsun</cp:lastModifiedBy>
  <cp:revision>200</cp:revision>
  <dcterms:created xsi:type="dcterms:W3CDTF">2018-07-05T08:49:38Z</dcterms:created>
  <dcterms:modified xsi:type="dcterms:W3CDTF">2018-07-11T07:36:55Z</dcterms:modified>
</cp:coreProperties>
</file>