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  <p:sldId id="269" r:id="rId3"/>
    <p:sldId id="257" r:id="rId4"/>
    <p:sldId id="272" r:id="rId5"/>
    <p:sldId id="258" r:id="rId6"/>
    <p:sldId id="273" r:id="rId7"/>
    <p:sldId id="259" r:id="rId8"/>
    <p:sldId id="266" r:id="rId9"/>
    <p:sldId id="260" r:id="rId10"/>
    <p:sldId id="274" r:id="rId11"/>
    <p:sldId id="261" r:id="rId12"/>
    <p:sldId id="263" r:id="rId13"/>
    <p:sldId id="262" r:id="rId14"/>
    <p:sldId id="264" r:id="rId15"/>
    <p:sldId id="265" r:id="rId16"/>
    <p:sldId id="271" r:id="rId17"/>
    <p:sldId id="270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/>
    <p:restoredTop sz="96405"/>
  </p:normalViewPr>
  <p:slideViewPr>
    <p:cSldViewPr snapToGrid="0" snapToObjects="1">
      <p:cViewPr varScale="1">
        <p:scale>
          <a:sx n="89" d="100"/>
          <a:sy n="89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3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41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56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5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48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11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29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93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DB83-9BAE-3744-B76C-21BFB111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C945D-6DE1-1344-AE0A-24019CC1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B192-D514-8D47-8B05-C6172D60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BAFA-0224-5D42-970C-D4B086895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16BDF-56B5-E145-856A-F3A29FE7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40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0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4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7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0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3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075E651-DF94-5A43-8FC2-56C8583E71CD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577222-9BBC-DA49-BDB9-FCAE16D4E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4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essmarq.com/how-to-make-a-scientific-poster/?v=7516fd43adaa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essmarq.com/how-to-make-a-scientific-poster/?v=7516fd43adaa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essmarq.com/how-to-make-a-scientific-poster/?v=7516fd43adaa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essmarq.com/how-to-make-a-scientific-poster/?v=7516fd43adaa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essmarq.com/how-to-make-a-scientific-poster/?v=7516fd43adaa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RwJbhkCA58" TargetMode="Externa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erpresentations.com/free-poster-templates.html" TargetMode="Externa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spotifys-this-is-playlists-the-ultimate-song-analysis-for-50-mainstream-artists-c569e41f8118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E92C-35A7-5B42-88D4-A599455B3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Poster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C9C05-FF4D-BB4D-A851-99DC01A968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purna</a:t>
            </a:r>
            <a:r>
              <a:rPr lang="en-US" dirty="0"/>
              <a:t> </a:t>
            </a:r>
            <a:r>
              <a:rPr lang="en-US" dirty="0" err="1"/>
              <a:t>gamage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5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B42A-76E6-884A-AE78-35D6B8CC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18742"/>
            <a:ext cx="10364451" cy="1596177"/>
          </a:xfrm>
        </p:spPr>
        <p:txBody>
          <a:bodyPr/>
          <a:lstStyle/>
          <a:p>
            <a:r>
              <a:rPr lang="en-US" dirty="0"/>
              <a:t>guidelines</a:t>
            </a:r>
          </a:p>
        </p:txBody>
      </p:sp>
    </p:spTree>
    <p:extLst>
      <p:ext uri="{BB962C8B-B14F-4D97-AF65-F5344CB8AC3E}">
        <p14:creationId xmlns:p14="http://schemas.microsoft.com/office/powerpoint/2010/main" val="3043681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tx1"/>
            </a:gs>
            <a:gs pos="1000">
              <a:schemeClr val="bg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6275-58D1-184F-961A-5713B6F4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277" y="247359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Scientific Poster Guidelines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B8D6-0D9C-A04C-8B4C-B8047383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78" y="1754660"/>
            <a:ext cx="11380573" cy="4138834"/>
          </a:xfrm>
        </p:spPr>
        <p:txBody>
          <a:bodyPr>
            <a:normAutofit lnSpcReduction="10000"/>
          </a:bodyPr>
          <a:lstStyle/>
          <a:p>
            <a:r>
              <a:rPr lang="en-US" b="1" cap="none" dirty="0">
                <a:solidFill>
                  <a:schemeClr val="bg1"/>
                </a:solidFill>
                <a:effectLst/>
              </a:rPr>
              <a:t>A. Title – </a:t>
            </a:r>
            <a:r>
              <a:rPr lang="en-US" cap="none" dirty="0">
                <a:solidFill>
                  <a:schemeClr val="bg1"/>
                </a:solidFill>
                <a:effectLst/>
              </a:rPr>
              <a:t>Write It As A Sentence. Do Not Capitalize The First Letter Of Each Word.</a:t>
            </a:r>
          </a:p>
          <a:p>
            <a:pPr>
              <a:lnSpc>
                <a:spcPct val="150000"/>
              </a:lnSpc>
            </a:pPr>
            <a:r>
              <a:rPr lang="en-US" b="1" cap="none" dirty="0">
                <a:solidFill>
                  <a:schemeClr val="bg1"/>
                </a:solidFill>
                <a:effectLst/>
              </a:rPr>
              <a:t>B. Introduction</a:t>
            </a:r>
            <a:r>
              <a:rPr lang="en-US" cap="none" dirty="0">
                <a:solidFill>
                  <a:schemeClr val="bg1"/>
                </a:solidFill>
                <a:effectLst/>
              </a:rPr>
              <a:t> </a:t>
            </a:r>
            <a:r>
              <a:rPr lang="en-US" b="1" cap="none" dirty="0">
                <a:solidFill>
                  <a:schemeClr val="bg1"/>
                </a:solidFill>
                <a:effectLst/>
              </a:rPr>
              <a:t>–</a:t>
            </a:r>
            <a:r>
              <a:rPr lang="en-US" cap="none" dirty="0">
                <a:solidFill>
                  <a:schemeClr val="bg1"/>
                </a:solidFill>
                <a:effectLst/>
              </a:rPr>
              <a:t> Be Brief And Only Include Essential Information.</a:t>
            </a:r>
            <a:br>
              <a:rPr lang="en-US" cap="none" dirty="0">
                <a:solidFill>
                  <a:schemeClr val="bg1"/>
                </a:solidFill>
                <a:effectLst/>
              </a:rPr>
            </a:br>
            <a:r>
              <a:rPr lang="en-US" b="1" cap="none" dirty="0">
                <a:solidFill>
                  <a:schemeClr val="bg1"/>
                </a:solidFill>
                <a:effectLst/>
              </a:rPr>
              <a:t>C. Methods –</a:t>
            </a:r>
            <a:r>
              <a:rPr lang="en-US" cap="none" dirty="0">
                <a:solidFill>
                  <a:schemeClr val="bg1"/>
                </a:solidFill>
                <a:effectLst/>
              </a:rPr>
              <a:t> Break It Into Subsections With </a:t>
            </a:r>
            <a:r>
              <a:rPr lang="en-US" cap="none" dirty="0" err="1">
                <a:solidFill>
                  <a:schemeClr val="bg1"/>
                </a:solidFill>
                <a:effectLst/>
              </a:rPr>
              <a:t>Vizs</a:t>
            </a:r>
            <a:r>
              <a:rPr lang="en-US" cap="none" dirty="0">
                <a:solidFill>
                  <a:schemeClr val="bg1"/>
                </a:solidFill>
                <a:effectLst/>
              </a:rPr>
              <a:t> Or Diagrams. Or Use A Flow-chart.</a:t>
            </a:r>
            <a:br>
              <a:rPr lang="en-US" cap="none" dirty="0">
                <a:solidFill>
                  <a:schemeClr val="bg1"/>
                </a:solidFill>
                <a:effectLst/>
              </a:rPr>
            </a:br>
            <a:r>
              <a:rPr lang="en-US" b="1" cap="none" dirty="0">
                <a:solidFill>
                  <a:schemeClr val="bg1"/>
                </a:solidFill>
                <a:effectLst/>
              </a:rPr>
              <a:t>D. Results –</a:t>
            </a:r>
            <a:r>
              <a:rPr lang="en-US" cap="none" dirty="0">
                <a:solidFill>
                  <a:schemeClr val="bg1"/>
                </a:solidFill>
                <a:effectLst/>
              </a:rPr>
              <a:t> Break It Into Subsections With Headers - Summarizing The Key Findings</a:t>
            </a:r>
            <a:br>
              <a:rPr lang="en-US" cap="none" dirty="0">
                <a:solidFill>
                  <a:schemeClr val="bg1"/>
                </a:solidFill>
                <a:effectLst/>
              </a:rPr>
            </a:br>
            <a:r>
              <a:rPr lang="en-US" b="1" cap="none" dirty="0">
                <a:solidFill>
                  <a:schemeClr val="bg1"/>
                </a:solidFill>
                <a:effectLst/>
              </a:rPr>
              <a:t>E. Discussion/Summary</a:t>
            </a:r>
            <a:r>
              <a:rPr lang="en-US" cap="none" dirty="0">
                <a:solidFill>
                  <a:schemeClr val="bg1"/>
                </a:solidFill>
                <a:effectLst/>
              </a:rPr>
              <a:t> </a:t>
            </a:r>
            <a:r>
              <a:rPr lang="en-US" b="1" cap="none" dirty="0">
                <a:solidFill>
                  <a:schemeClr val="bg1"/>
                </a:solidFill>
                <a:effectLst/>
              </a:rPr>
              <a:t>– </a:t>
            </a:r>
            <a:r>
              <a:rPr lang="en-US" cap="none" dirty="0">
                <a:solidFill>
                  <a:schemeClr val="bg1"/>
                </a:solidFill>
                <a:effectLst/>
              </a:rPr>
              <a:t>Make A Diagram Outlining The Major findings</a:t>
            </a:r>
          </a:p>
          <a:p>
            <a:pPr>
              <a:lnSpc>
                <a:spcPct val="150000"/>
              </a:lnSpc>
            </a:pPr>
            <a:br>
              <a:rPr lang="en-US" cap="none" dirty="0">
                <a:solidFill>
                  <a:schemeClr val="bg1"/>
                </a:solidFill>
                <a:effectLst/>
              </a:rPr>
            </a:br>
            <a:r>
              <a:rPr lang="en-US" b="1" cap="none" dirty="0">
                <a:solidFill>
                  <a:schemeClr val="bg1"/>
                </a:solidFill>
                <a:effectLst/>
              </a:rPr>
              <a:t>F. Conclusions/Future Directions – </a:t>
            </a:r>
            <a:r>
              <a:rPr lang="en-US" cap="none" dirty="0">
                <a:solidFill>
                  <a:schemeClr val="bg1"/>
                </a:solidFill>
                <a:effectLst/>
              </a:rPr>
              <a:t>A Few Brief Bullet Points Will Bring Home Your Message.</a:t>
            </a:r>
            <a:br>
              <a:rPr lang="en-US" cap="none" dirty="0">
                <a:solidFill>
                  <a:schemeClr val="bg1"/>
                </a:solidFill>
                <a:effectLst/>
              </a:rPr>
            </a:br>
            <a:r>
              <a:rPr lang="en-US" b="1" cap="none" dirty="0">
                <a:solidFill>
                  <a:schemeClr val="bg1"/>
                </a:solidFill>
                <a:effectLst/>
              </a:rPr>
              <a:t>G. Literature Cited – </a:t>
            </a:r>
            <a:r>
              <a:rPr lang="en-US" cap="none" dirty="0">
                <a:solidFill>
                  <a:schemeClr val="bg1"/>
                </a:solidFill>
                <a:effectLst/>
              </a:rPr>
              <a:t>Only Include A Few Key Citations From Your Introduction Or Methods.</a:t>
            </a:r>
            <a:br>
              <a:rPr lang="en-US" cap="none" dirty="0">
                <a:solidFill>
                  <a:schemeClr val="bg1"/>
                </a:solidFill>
                <a:effectLst/>
              </a:rPr>
            </a:br>
            <a:r>
              <a:rPr lang="en-US" b="1" cap="none" dirty="0">
                <a:solidFill>
                  <a:schemeClr val="bg1"/>
                </a:solidFill>
                <a:effectLst/>
              </a:rPr>
              <a:t>H. Acknowledgements –</a:t>
            </a:r>
            <a:r>
              <a:rPr lang="en-US" cap="none" dirty="0">
                <a:solidFill>
                  <a:schemeClr val="bg1"/>
                </a:solidFill>
                <a:effectLst/>
              </a:rPr>
              <a:t> Thank The People That Deserve Thanking. Include Funding Agency Logos Here.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AAC95-2C57-2341-8A7E-123AAA3FB95C}"/>
              </a:ext>
            </a:extLst>
          </p:cNvPr>
          <p:cNvSpPr/>
          <p:nvPr/>
        </p:nvSpPr>
        <p:spPr>
          <a:xfrm>
            <a:off x="-148906" y="6100457"/>
            <a:ext cx="38435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Garamond" panose="02020404030301010803" pitchFamily="18" charset="0"/>
                <a:cs typeface="Angsana New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Garamond" panose="02020404030301010803" pitchFamily="18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3286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tx1"/>
            </a:gs>
            <a:gs pos="1000">
              <a:schemeClr val="bg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6275-58D1-184F-961A-5713B6F4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277" y="247359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Scientific Poster Guidelines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B8D6-0D9C-A04C-8B4C-B8047383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78" y="1754660"/>
            <a:ext cx="10672745" cy="41388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2. Create a title that can be easily read from a few feet away. </a:t>
            </a:r>
          </a:p>
          <a:p>
            <a:r>
              <a:rPr lang="en-US" cap="none" dirty="0">
                <a:solidFill>
                  <a:schemeClr val="bg1"/>
                </a:solidFill>
                <a:effectLst/>
              </a:rPr>
              <a:t>Use A Sans-serif Font (Arial, Calibri) In Bold. These Are Easier To Read For Large Titles.</a:t>
            </a:r>
            <a:endParaRPr lang="en-US" dirty="0">
              <a:solidFill>
                <a:schemeClr val="bg1"/>
              </a:solidFill>
              <a:effectLst/>
            </a:endParaRP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bg1"/>
                </a:solidFill>
                <a:effectLst/>
              </a:rPr>
              <a:t>3. Use columns to organize your information, not rows.</a:t>
            </a:r>
            <a:r>
              <a:rPr lang="en-US" dirty="0">
                <a:solidFill>
                  <a:schemeClr val="bg1"/>
                </a:solidFill>
                <a:effectLst/>
              </a:rPr>
              <a:t> </a:t>
            </a:r>
          </a:p>
          <a:p>
            <a:r>
              <a:rPr lang="en-US" cap="none" dirty="0">
                <a:solidFill>
                  <a:schemeClr val="bg1"/>
                </a:solidFill>
                <a:effectLst/>
              </a:rPr>
              <a:t>Depending On The Size Of Your Final Poster, You May Want 3-4 Columns.</a:t>
            </a: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bg1"/>
                </a:solidFill>
                <a:effectLst/>
              </a:rPr>
              <a:t>4. Use large headers to outline sections and break-up text. 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AAC95-2C57-2341-8A7E-123AAA3FB95C}"/>
              </a:ext>
            </a:extLst>
          </p:cNvPr>
          <p:cNvSpPr/>
          <p:nvPr/>
        </p:nvSpPr>
        <p:spPr>
          <a:xfrm>
            <a:off x="-148906" y="6100457"/>
            <a:ext cx="38435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 w="12700" cmpd="sng">
                  <a:solidFill>
                    <a:srgbClr val="6274D8"/>
                  </a:solidFill>
                  <a:prstDash val="solid"/>
                </a:ln>
                <a:gradFill>
                  <a:gsLst>
                    <a:gs pos="0">
                      <a:srgbClr val="6274D8"/>
                    </a:gs>
                    <a:gs pos="4000">
                      <a:srgbClr val="6274D8">
                        <a:lumMod val="60000"/>
                        <a:lumOff val="40000"/>
                      </a:srgbClr>
                    </a:gs>
                    <a:gs pos="87000">
                      <a:srgbClr val="6274D8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Garamond" panose="02020404030301010803" pitchFamily="18" charset="0"/>
                <a:ea typeface="+mn-ea"/>
                <a:cs typeface="Angsana New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kumimoji="0" lang="en-US" sz="2800" b="1" i="0" u="none" strike="noStrike" kern="1200" cap="none" spc="0" normalizeH="0" baseline="0" noProof="0" dirty="0">
              <a:ln w="12700" cmpd="sng">
                <a:solidFill>
                  <a:srgbClr val="6274D8"/>
                </a:solidFill>
                <a:prstDash val="solid"/>
              </a:ln>
              <a:gradFill>
                <a:gsLst>
                  <a:gs pos="0">
                    <a:srgbClr val="6274D8"/>
                  </a:gs>
                  <a:gs pos="4000">
                    <a:srgbClr val="6274D8">
                      <a:lumMod val="60000"/>
                      <a:lumOff val="40000"/>
                    </a:srgbClr>
                  </a:gs>
                  <a:gs pos="87000">
                    <a:srgbClr val="6274D8">
                      <a:lumMod val="20000"/>
                      <a:lumOff val="80000"/>
                    </a:srgbClr>
                  </a:gs>
                </a:gsLst>
                <a:lin ang="5400000"/>
              </a:gradFill>
              <a:effectLst/>
              <a:uLnTx/>
              <a:uFillTx/>
              <a:latin typeface="Garamond" panose="02020404030301010803" pitchFamily="18" charset="0"/>
              <a:ea typeface="+mn-ea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709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tx1"/>
            </a:gs>
            <a:gs pos="1000">
              <a:schemeClr val="bg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6275-58D1-184F-961A-5713B6F4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21" y="86722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Scientific Poster Guidelines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B8D6-0D9C-A04C-8B4C-B8047383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0" y="1456242"/>
            <a:ext cx="11380573" cy="499212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5. Use bullet points.</a:t>
            </a:r>
            <a:r>
              <a:rPr lang="en-US" dirty="0">
                <a:solidFill>
                  <a:schemeClr val="bg1"/>
                </a:solidFill>
                <a:effectLst/>
              </a:rPr>
              <a:t> </a:t>
            </a:r>
          </a:p>
          <a:p>
            <a:r>
              <a:rPr lang="en-US" cap="none" dirty="0">
                <a:solidFill>
                  <a:schemeClr val="bg1"/>
                </a:solidFill>
                <a:effectLst/>
              </a:rPr>
              <a:t>Be Brief With Your Text. Less Is More. Bullets Should Not Run More Than 2-3 Lines.</a:t>
            </a: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bg1"/>
                </a:solidFill>
                <a:effectLst/>
              </a:rPr>
              <a:t>6. Do not use a busy background.</a:t>
            </a:r>
            <a:r>
              <a:rPr lang="en-US" dirty="0">
                <a:solidFill>
                  <a:schemeClr val="bg1"/>
                </a:solidFill>
                <a:effectLst/>
              </a:rPr>
              <a:t> </a:t>
            </a:r>
          </a:p>
          <a:p>
            <a:r>
              <a:rPr lang="en-US" cap="none" dirty="0">
                <a:solidFill>
                  <a:schemeClr val="bg1"/>
                </a:solidFill>
                <a:effectLst/>
              </a:rPr>
              <a:t>Stick With A Simple White Or Solid Color Background. You Do Not Want To Distract From Your Data.</a:t>
            </a: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bg1"/>
                </a:solidFill>
                <a:effectLst/>
              </a:rPr>
              <a:t>7. Use black or dark font. </a:t>
            </a:r>
          </a:p>
          <a:p>
            <a:r>
              <a:rPr lang="en-US" cap="none" dirty="0">
                <a:solidFill>
                  <a:schemeClr val="bg1"/>
                </a:solidFill>
                <a:effectLst/>
              </a:rPr>
              <a:t>Stay Away From Colored Text As It Is Difficult To Read.</a:t>
            </a: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bg1"/>
                </a:solidFill>
                <a:effectLst/>
              </a:rPr>
              <a:t>8. Add lots of images/ data Visualizations.</a:t>
            </a:r>
            <a:r>
              <a:rPr lang="en-US" dirty="0">
                <a:solidFill>
                  <a:schemeClr val="bg1"/>
                </a:solidFill>
                <a:effectLst/>
              </a:rPr>
              <a:t> </a:t>
            </a:r>
          </a:p>
          <a:p>
            <a:r>
              <a:rPr lang="en-US" cap="none" dirty="0">
                <a:solidFill>
                  <a:schemeClr val="bg1"/>
                </a:solidFill>
                <a:effectLst/>
              </a:rPr>
              <a:t>If You Are Getting Into More Than 4-5 Lines Of Solid Text, Stop And Think About How You Could Summarize This Better With A Diagram Or Image.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AAC95-2C57-2341-8A7E-123AAA3FB95C}"/>
              </a:ext>
            </a:extLst>
          </p:cNvPr>
          <p:cNvSpPr/>
          <p:nvPr/>
        </p:nvSpPr>
        <p:spPr>
          <a:xfrm>
            <a:off x="0" y="6457890"/>
            <a:ext cx="12851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 w="12700" cmpd="sng">
                  <a:solidFill>
                    <a:srgbClr val="6274D8"/>
                  </a:solidFill>
                  <a:prstDash val="solid"/>
                </a:ln>
                <a:gradFill>
                  <a:gsLst>
                    <a:gs pos="0">
                      <a:srgbClr val="6274D8"/>
                    </a:gs>
                    <a:gs pos="4000">
                      <a:srgbClr val="6274D8">
                        <a:lumMod val="60000"/>
                        <a:lumOff val="40000"/>
                      </a:srgbClr>
                    </a:gs>
                    <a:gs pos="87000">
                      <a:srgbClr val="6274D8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Garamond" panose="02020404030301010803" pitchFamily="18" charset="0"/>
                <a:ea typeface="+mn-ea"/>
                <a:cs typeface="Angsana New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kumimoji="0" lang="en-US" sz="2000" b="1" i="0" u="none" strike="noStrike" kern="1200" cap="none" spc="0" normalizeH="0" baseline="0" noProof="0" dirty="0">
              <a:ln w="12700" cmpd="sng">
                <a:solidFill>
                  <a:srgbClr val="6274D8"/>
                </a:solidFill>
                <a:prstDash val="solid"/>
              </a:ln>
              <a:gradFill>
                <a:gsLst>
                  <a:gs pos="0">
                    <a:srgbClr val="6274D8"/>
                  </a:gs>
                  <a:gs pos="4000">
                    <a:srgbClr val="6274D8">
                      <a:lumMod val="60000"/>
                      <a:lumOff val="40000"/>
                    </a:srgbClr>
                  </a:gs>
                  <a:gs pos="87000">
                    <a:srgbClr val="6274D8">
                      <a:lumMod val="20000"/>
                      <a:lumOff val="80000"/>
                    </a:srgbClr>
                  </a:gs>
                </a:gsLst>
                <a:lin ang="5400000"/>
              </a:gradFill>
              <a:effectLst/>
              <a:uLnTx/>
              <a:uFillTx/>
              <a:latin typeface="Garamond" panose="02020404030301010803" pitchFamily="18" charset="0"/>
              <a:ea typeface="+mn-ea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863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tx1"/>
            </a:gs>
            <a:gs pos="1000">
              <a:schemeClr val="bg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6275-58D1-184F-961A-5713B6F4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21" y="86722"/>
            <a:ext cx="10364451" cy="159617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Scientific Poster Guidelines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FB8D6-0D9C-A04C-8B4C-B8047383B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690" y="1456242"/>
            <a:ext cx="11380573" cy="499212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9. Your graphs should be simple, </a:t>
            </a:r>
          </a:p>
          <a:p>
            <a:r>
              <a:rPr lang="en-US" cap="none" dirty="0">
                <a:solidFill>
                  <a:schemeClr val="bg1"/>
                </a:solidFill>
                <a:effectLst/>
              </a:rPr>
              <a:t>With Axis Titles That Are Legible From A Reasonable Distance (</a:t>
            </a:r>
            <a:r>
              <a:rPr lang="en-US" cap="none" dirty="0" err="1">
                <a:solidFill>
                  <a:schemeClr val="bg1"/>
                </a:solidFill>
                <a:effectLst/>
              </a:rPr>
              <a:t>Ie</a:t>
            </a:r>
            <a:r>
              <a:rPr lang="en-US" cap="none" dirty="0">
                <a:solidFill>
                  <a:schemeClr val="bg1"/>
                </a:solidFill>
                <a:effectLst/>
              </a:rPr>
              <a:t>. 2-3 Feet). Remove Any Background Or Gridlines As They Obscure The Data.</a:t>
            </a:r>
          </a:p>
          <a:p>
            <a:endParaRPr lang="en-US" cap="none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bg1"/>
                </a:solidFill>
                <a:effectLst/>
              </a:rPr>
              <a:t>10. Export your images as </a:t>
            </a:r>
            <a:r>
              <a:rPr lang="en-US" b="1" dirty="0" err="1">
                <a:solidFill>
                  <a:schemeClr val="bg1"/>
                </a:solidFill>
                <a:effectLst/>
              </a:rPr>
              <a:t>png</a:t>
            </a:r>
            <a:r>
              <a:rPr lang="en-US" b="1" dirty="0">
                <a:solidFill>
                  <a:schemeClr val="bg1"/>
                </a:solidFill>
                <a:effectLst/>
              </a:rPr>
              <a:t> files and at the desired resolution. </a:t>
            </a:r>
          </a:p>
          <a:p>
            <a:r>
              <a:rPr lang="en-US" cap="none" dirty="0">
                <a:solidFill>
                  <a:schemeClr val="bg1"/>
                </a:solidFill>
                <a:effectLst/>
              </a:rPr>
              <a:t>Do Not Resize Them Drastically Inside Your Poster Making Program.</a:t>
            </a:r>
          </a:p>
          <a:p>
            <a:endParaRPr lang="en-US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bg1"/>
                </a:solidFill>
                <a:effectLst/>
              </a:rPr>
              <a:t>11. View your poster at </a:t>
            </a:r>
            <a:r>
              <a:rPr lang="en-US" b="1" dirty="0" err="1">
                <a:solidFill>
                  <a:schemeClr val="bg1"/>
                </a:solidFill>
                <a:effectLst/>
              </a:rPr>
              <a:t>fullsize</a:t>
            </a:r>
            <a:r>
              <a:rPr lang="en-US" b="1" dirty="0">
                <a:solidFill>
                  <a:schemeClr val="bg1"/>
                </a:solidFill>
                <a:effectLst/>
              </a:rPr>
              <a:t> on your screen, </a:t>
            </a:r>
          </a:p>
          <a:p>
            <a:r>
              <a:rPr lang="en-US" cap="none" dirty="0">
                <a:solidFill>
                  <a:schemeClr val="bg1"/>
                </a:solidFill>
                <a:effectLst/>
              </a:rPr>
              <a:t>Carefully Checking Out All Images And Text Regions To Make Sure They Are Not Pixelated.</a:t>
            </a:r>
          </a:p>
          <a:p>
            <a:endParaRPr lang="en-US" cap="none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bg1"/>
                </a:solidFill>
                <a:effectLst/>
              </a:rPr>
              <a:t>12. Have a quick summary ready</a:t>
            </a:r>
            <a:r>
              <a:rPr lang="en-US" dirty="0">
                <a:solidFill>
                  <a:schemeClr val="bg1"/>
                </a:solidFill>
                <a:effectLst/>
              </a:rPr>
              <a:t> for when people ask “so what did you do here?”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AAC95-2C57-2341-8A7E-123AAA3FB95C}"/>
              </a:ext>
            </a:extLst>
          </p:cNvPr>
          <p:cNvSpPr/>
          <p:nvPr/>
        </p:nvSpPr>
        <p:spPr>
          <a:xfrm>
            <a:off x="0" y="6457890"/>
            <a:ext cx="12851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 w="12700" cmpd="sng">
                  <a:solidFill>
                    <a:srgbClr val="6274D8"/>
                  </a:solidFill>
                  <a:prstDash val="solid"/>
                </a:ln>
                <a:gradFill>
                  <a:gsLst>
                    <a:gs pos="0">
                      <a:srgbClr val="6274D8"/>
                    </a:gs>
                    <a:gs pos="4000">
                      <a:srgbClr val="6274D8">
                        <a:lumMod val="60000"/>
                        <a:lumOff val="40000"/>
                      </a:srgbClr>
                    </a:gs>
                    <a:gs pos="87000">
                      <a:srgbClr val="6274D8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Garamond" panose="02020404030301010803" pitchFamily="18" charset="0"/>
                <a:ea typeface="+mn-ea"/>
                <a:cs typeface="Angsana New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kumimoji="0" lang="en-US" sz="2000" b="1" i="0" u="none" strike="noStrike" kern="1200" cap="none" spc="0" normalizeH="0" baseline="0" noProof="0" dirty="0">
              <a:ln w="12700" cmpd="sng">
                <a:solidFill>
                  <a:srgbClr val="6274D8"/>
                </a:solidFill>
                <a:prstDash val="solid"/>
              </a:ln>
              <a:gradFill>
                <a:gsLst>
                  <a:gs pos="0">
                    <a:srgbClr val="6274D8"/>
                  </a:gs>
                  <a:gs pos="4000">
                    <a:srgbClr val="6274D8">
                      <a:lumMod val="60000"/>
                      <a:lumOff val="40000"/>
                    </a:srgbClr>
                  </a:gs>
                  <a:gs pos="87000">
                    <a:srgbClr val="6274D8">
                      <a:lumMod val="20000"/>
                      <a:lumOff val="80000"/>
                    </a:srgbClr>
                  </a:gs>
                </a:gsLst>
                <a:lin ang="5400000"/>
              </a:gradFill>
              <a:effectLst/>
              <a:uLnTx/>
              <a:uFillTx/>
              <a:latin typeface="Garamond" panose="02020404030301010803" pitchFamily="18" charset="0"/>
              <a:ea typeface="+mn-ea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03369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tx1"/>
            </a:gs>
            <a:gs pos="1000">
              <a:schemeClr val="bg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6275-58D1-184F-961A-5713B6F4F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236797"/>
            <a:ext cx="10364451" cy="159617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</a:rPr>
              <a:t>The poster design needs to be </a:t>
            </a:r>
            <a:r>
              <a:rPr lang="en-US" sz="4900" b="1" dirty="0">
                <a:solidFill>
                  <a:srgbClr val="FF0000"/>
                </a:solidFill>
                <a:effectLst/>
              </a:rPr>
              <a:t>attractive</a:t>
            </a:r>
            <a:r>
              <a:rPr lang="en-US" b="1" dirty="0">
                <a:solidFill>
                  <a:schemeClr val="bg1"/>
                </a:solidFill>
                <a:effectLst/>
              </a:rPr>
              <a:t>, </a:t>
            </a:r>
            <a:r>
              <a:rPr lang="en-US" sz="4400" b="1" dirty="0">
                <a:solidFill>
                  <a:srgbClr val="FF0000"/>
                </a:solidFill>
                <a:effectLst/>
              </a:rPr>
              <a:t>uncluttered</a:t>
            </a:r>
            <a:r>
              <a:rPr lang="en-US" b="1" dirty="0">
                <a:solidFill>
                  <a:schemeClr val="bg1"/>
                </a:solidFill>
                <a:effectLst/>
              </a:rPr>
              <a:t> and </a:t>
            </a:r>
            <a:r>
              <a:rPr lang="en-US" b="1" dirty="0">
                <a:solidFill>
                  <a:srgbClr val="92D050"/>
                </a:solidFill>
                <a:effectLst/>
              </a:rPr>
              <a:t>easy to read </a:t>
            </a:r>
            <a:r>
              <a:rPr lang="en-US" b="1" dirty="0">
                <a:solidFill>
                  <a:schemeClr val="bg1"/>
                </a:solidFill>
                <a:effectLst/>
              </a:rPr>
              <a:t>for this to work.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AAC95-2C57-2341-8A7E-123AAA3FB95C}"/>
              </a:ext>
            </a:extLst>
          </p:cNvPr>
          <p:cNvSpPr/>
          <p:nvPr/>
        </p:nvSpPr>
        <p:spPr>
          <a:xfrm>
            <a:off x="0" y="6457890"/>
            <a:ext cx="128510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 w="12700" cmpd="sng">
                  <a:solidFill>
                    <a:srgbClr val="6274D8"/>
                  </a:solidFill>
                  <a:prstDash val="solid"/>
                </a:ln>
                <a:gradFill>
                  <a:gsLst>
                    <a:gs pos="0">
                      <a:srgbClr val="6274D8"/>
                    </a:gs>
                    <a:gs pos="4000">
                      <a:srgbClr val="6274D8">
                        <a:lumMod val="60000"/>
                        <a:lumOff val="40000"/>
                      </a:srgbClr>
                    </a:gs>
                    <a:gs pos="87000">
                      <a:srgbClr val="6274D8">
                        <a:lumMod val="20000"/>
                        <a:lumOff val="80000"/>
                      </a:srgbClr>
                    </a:gs>
                  </a:gsLst>
                  <a:lin ang="5400000"/>
                </a:gradFill>
                <a:effectLst/>
                <a:uLnTx/>
                <a:uFillTx/>
                <a:latin typeface="Garamond" panose="02020404030301010803" pitchFamily="18" charset="0"/>
                <a:ea typeface="+mn-ea"/>
                <a:cs typeface="Angsana New" panose="02020603050405020304" pitchFamily="18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</a:t>
            </a:r>
            <a:endParaRPr kumimoji="0" lang="en-US" sz="2000" b="1" i="0" u="none" strike="noStrike" kern="1200" cap="none" spc="0" normalizeH="0" baseline="0" noProof="0" dirty="0">
              <a:ln w="12700" cmpd="sng">
                <a:solidFill>
                  <a:srgbClr val="6274D8"/>
                </a:solidFill>
                <a:prstDash val="solid"/>
              </a:ln>
              <a:gradFill>
                <a:gsLst>
                  <a:gs pos="0">
                    <a:srgbClr val="6274D8"/>
                  </a:gs>
                  <a:gs pos="4000">
                    <a:srgbClr val="6274D8">
                      <a:lumMod val="60000"/>
                      <a:lumOff val="40000"/>
                    </a:srgbClr>
                  </a:gs>
                  <a:gs pos="87000">
                    <a:srgbClr val="6274D8">
                      <a:lumMod val="20000"/>
                      <a:lumOff val="80000"/>
                    </a:srgbClr>
                  </a:gs>
                </a:gsLst>
                <a:lin ang="5400000"/>
              </a:gradFill>
              <a:effectLst/>
              <a:uLnTx/>
              <a:uFillTx/>
              <a:latin typeface="Garamond" panose="02020404030301010803" pitchFamily="18" charset="0"/>
              <a:ea typeface="+mn-ea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9997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1999-FE6E-D74F-A9DF-45A753D8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2213-FCC7-DE4A-A6C6-88A37C48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DB03C6-0F8F-9A46-A41F-91C556B49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3" y="0"/>
            <a:ext cx="10309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84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8375-DE35-3445-B9B5-1D1E18A4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Watch this nice video!!!!</a:t>
            </a:r>
          </a:p>
        </p:txBody>
      </p:sp>
      <p:sp>
        <p:nvSpPr>
          <p:cNvPr id="4" name="Triangle 3">
            <a:hlinkClick r:id="rId2"/>
            <a:extLst>
              <a:ext uri="{FF2B5EF4-FFF2-40B4-BE49-F238E27FC236}">
                <a16:creationId xmlns:a16="http://schemas.microsoft.com/office/drawing/2014/main" id="{6EF56201-715B-2244-B132-39D8A2D14856}"/>
              </a:ext>
            </a:extLst>
          </p:cNvPr>
          <p:cNvSpPr/>
          <p:nvPr/>
        </p:nvSpPr>
        <p:spPr>
          <a:xfrm rot="5400000">
            <a:off x="4782404" y="2794381"/>
            <a:ext cx="2627192" cy="2142698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1117B2-A52D-5B49-8A68-7186A44CA6F7}"/>
              </a:ext>
            </a:extLst>
          </p:cNvPr>
          <p:cNvSpPr/>
          <p:nvPr/>
        </p:nvSpPr>
        <p:spPr>
          <a:xfrm>
            <a:off x="4351228" y="5516766"/>
            <a:ext cx="3003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4"/>
                </a:solidFill>
                <a:effectLst/>
                <a:hlinkClick r:id="rId2"/>
              </a:rPr>
              <a:t>Click here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8989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4CC6-B95E-E04A-9FDD-B26EFD9D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DECD-1540-4541-A88C-B3A623AA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cap="none" dirty="0">
                <a:hlinkClick r:id="rId2"/>
              </a:rPr>
              <a:t>https://www.posterpresentations.com/free-poster-templates.html</a:t>
            </a:r>
            <a:endParaRPr lang="en-US" sz="2800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631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BD5E-EBB2-4944-BF0D-A80B92D7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B031-4F49-3642-AB90-03877D7F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>
                <a:hlinkClick r:id="rId2"/>
              </a:rPr>
              <a:t>https://towardsdatascience.com/spotifys-this-is-playlists-the-ultimate-song-analysis-for-50-mainstream-artists-c569e41f8118</a:t>
            </a: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4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389B02F-B5AC-7E4B-B747-0947D82D7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70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make a scientific poster_ 12 Step Guide &amp; Poster Template">
            <a:extLst>
              <a:ext uri="{FF2B5EF4-FFF2-40B4-BE49-F238E27FC236}">
                <a16:creationId xmlns:a16="http://schemas.microsoft.com/office/drawing/2014/main" id="{18F7878B-6483-EB42-ABBC-D3D4156212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141" y="1074070"/>
            <a:ext cx="9419717" cy="4709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2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B42A-76E6-884A-AE78-35D6B8CC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18742"/>
            <a:ext cx="10364451" cy="1596177"/>
          </a:xfrm>
        </p:spPr>
        <p:txBody>
          <a:bodyPr/>
          <a:lstStyle/>
          <a:p>
            <a:r>
              <a:rPr lang="en-US" dirty="0"/>
              <a:t>Good  example</a:t>
            </a:r>
          </a:p>
        </p:txBody>
      </p:sp>
    </p:spTree>
    <p:extLst>
      <p:ext uri="{BB962C8B-B14F-4D97-AF65-F5344CB8AC3E}">
        <p14:creationId xmlns:p14="http://schemas.microsoft.com/office/powerpoint/2010/main" val="277296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1999-FE6E-D74F-A9DF-45A753D8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72213-FCC7-DE4A-A6C6-88A37C48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DB03C6-0F8F-9A46-A41F-91C556B49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73" y="0"/>
            <a:ext cx="103092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89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B42A-76E6-884A-AE78-35D6B8CC3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18742"/>
            <a:ext cx="10364451" cy="1596177"/>
          </a:xfrm>
        </p:spPr>
        <p:txBody>
          <a:bodyPr/>
          <a:lstStyle/>
          <a:p>
            <a:r>
              <a:rPr lang="en-US" dirty="0"/>
              <a:t>bad  example</a:t>
            </a:r>
          </a:p>
        </p:txBody>
      </p:sp>
    </p:spTree>
    <p:extLst>
      <p:ext uri="{BB962C8B-B14F-4D97-AF65-F5344CB8AC3E}">
        <p14:creationId xmlns:p14="http://schemas.microsoft.com/office/powerpoint/2010/main" val="131557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6ED5-EC55-6D46-8B92-F7F32D73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6C28-4B35-EE4E-971E-744AEC2A4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ow to create a better research poster in less time (#betterposter  Generation 1) - YouTube">
            <a:extLst>
              <a:ext uri="{FF2B5EF4-FFF2-40B4-BE49-F238E27FC236}">
                <a16:creationId xmlns:a16="http://schemas.microsoft.com/office/drawing/2014/main" id="{96B3D5BF-9BAD-EF4F-9F81-4BC68A160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22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184C4E5F-D729-2B40-9159-8C110C950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3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1AAE0F-60BB-234D-AEB5-7C1AEA491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881" y="18943"/>
            <a:ext cx="9007813" cy="6844752"/>
          </a:xfrm>
        </p:spPr>
      </p:pic>
    </p:spTree>
    <p:extLst>
      <p:ext uri="{BB962C8B-B14F-4D97-AF65-F5344CB8AC3E}">
        <p14:creationId xmlns:p14="http://schemas.microsoft.com/office/powerpoint/2010/main" val="17442963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{B06F07D7-4FD1-654D-ADD0-4D318234BE7D}tf10001073</Template>
  <TotalTime>984</TotalTime>
  <Words>507</Words>
  <Application>Microsoft Macintosh PowerPoint</Application>
  <PresentationFormat>Widescreen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Garamond</vt:lpstr>
      <vt:lpstr>Tw Cen MT</vt:lpstr>
      <vt:lpstr>Droplet</vt:lpstr>
      <vt:lpstr>Poster presentation</vt:lpstr>
      <vt:lpstr>PowerPoint Presentation</vt:lpstr>
      <vt:lpstr>PowerPoint Presentation</vt:lpstr>
      <vt:lpstr>Good  example</vt:lpstr>
      <vt:lpstr>PowerPoint Presentation</vt:lpstr>
      <vt:lpstr>bad  example</vt:lpstr>
      <vt:lpstr>PowerPoint Presentation</vt:lpstr>
      <vt:lpstr>PowerPoint Presentation</vt:lpstr>
      <vt:lpstr>PowerPoint Presentation</vt:lpstr>
      <vt:lpstr>guidelines</vt:lpstr>
      <vt:lpstr>Scientific Poster Guidelines</vt:lpstr>
      <vt:lpstr>Scientific Poster Guidelines</vt:lpstr>
      <vt:lpstr>Scientific Poster Guidelines</vt:lpstr>
      <vt:lpstr>Scientific Poster Guidelines</vt:lpstr>
      <vt:lpstr>The poster design needs to be attractive, uncluttered and easy to read for this to work.</vt:lpstr>
      <vt:lpstr>PowerPoint Presentation</vt:lpstr>
      <vt:lpstr>Please Watch this nice video!!!!</vt:lpstr>
      <vt:lpstr>Free templates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presentation</dc:title>
  <dc:creator>Microsoft Office User</dc:creator>
  <cp:lastModifiedBy>Microsoft Office User</cp:lastModifiedBy>
  <cp:revision>23</cp:revision>
  <dcterms:created xsi:type="dcterms:W3CDTF">2021-03-24T03:55:54Z</dcterms:created>
  <dcterms:modified xsi:type="dcterms:W3CDTF">2021-03-26T15:03:11Z</dcterms:modified>
</cp:coreProperties>
</file>