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0322-65E9-4201-A21D-B977B63B827B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DCD9-45FF-4D57-9BFD-6C464DD97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0322-65E9-4201-A21D-B977B63B827B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DCD9-45FF-4D57-9BFD-6C464DD97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0322-65E9-4201-A21D-B977B63B827B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DCD9-45FF-4D57-9BFD-6C464DD97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0322-65E9-4201-A21D-B977B63B827B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DCD9-45FF-4D57-9BFD-6C464DD97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0322-65E9-4201-A21D-B977B63B827B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DCD9-45FF-4D57-9BFD-6C464DD97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0322-65E9-4201-A21D-B977B63B827B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DCD9-45FF-4D57-9BFD-6C464DD97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0322-65E9-4201-A21D-B977B63B827B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DCD9-45FF-4D57-9BFD-6C464DD97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0322-65E9-4201-A21D-B977B63B827B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DCD9-45FF-4D57-9BFD-6C464DD97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0322-65E9-4201-A21D-B977B63B827B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DCD9-45FF-4D57-9BFD-6C464DD97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0322-65E9-4201-A21D-B977B63B827B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DCD9-45FF-4D57-9BFD-6C464DD97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0322-65E9-4201-A21D-B977B63B827B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DCD9-45FF-4D57-9BFD-6C464DD97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90322-65E9-4201-A21D-B977B63B827B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DCD9-45FF-4D57-9BFD-6C464DD97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dissolv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2"/>
                </a:solidFill>
              </a:rPr>
              <a:t>De </a:t>
            </a:r>
            <a:r>
              <a:rPr lang="en-CA" dirty="0" err="1" smtClean="0">
                <a:solidFill>
                  <a:schemeClr val="bg2"/>
                </a:solidFill>
              </a:rPr>
              <a:t>Bruijn</a:t>
            </a:r>
            <a:r>
              <a:rPr lang="en-CA" dirty="0" smtClean="0">
                <a:solidFill>
                  <a:schemeClr val="bg2"/>
                </a:solidFill>
              </a:rPr>
              <a:t> Sequences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Define an alphabet A consisting of k elements</a:t>
            </a:r>
          </a:p>
          <a:p>
            <a:r>
              <a:rPr lang="en-CA" b="1" dirty="0" smtClean="0">
                <a:solidFill>
                  <a:schemeClr val="bg1"/>
                </a:solidFill>
              </a:rPr>
              <a:t>E.g. A={0,1} , A={</a:t>
            </a:r>
            <a:r>
              <a:rPr lang="en-CA" b="1" dirty="0" err="1" smtClean="0">
                <a:solidFill>
                  <a:schemeClr val="bg1"/>
                </a:solidFill>
              </a:rPr>
              <a:t>a,b,c</a:t>
            </a:r>
            <a:r>
              <a:rPr lang="en-CA" b="1" dirty="0" smtClean="0">
                <a:solidFill>
                  <a:schemeClr val="bg1"/>
                </a:solidFill>
              </a:rPr>
              <a:t>}, A= {</a:t>
            </a:r>
            <a:r>
              <a:rPr lang="zh-CN" altLang="en-US" b="1" dirty="0" smtClean="0">
                <a:solidFill>
                  <a:schemeClr val="bg1"/>
                </a:solidFill>
              </a:rPr>
              <a:t>图，论，很，好，玩</a:t>
            </a:r>
            <a:r>
              <a:rPr lang="en-US" altLang="zh-CN" b="1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K=2</a:t>
            </a:r>
            <a:r>
              <a:rPr lang="zh-CN" altLang="en-US" b="1" dirty="0" smtClean="0">
                <a:solidFill>
                  <a:schemeClr val="bg1"/>
                </a:solidFill>
              </a:rPr>
              <a:t>，</a:t>
            </a:r>
            <a:r>
              <a:rPr lang="en-US" altLang="zh-CN" b="1" dirty="0" smtClean="0">
                <a:solidFill>
                  <a:schemeClr val="bg1"/>
                </a:solidFill>
              </a:rPr>
              <a:t>K=3</a:t>
            </a:r>
            <a:r>
              <a:rPr lang="zh-CN" altLang="en-US" b="1" dirty="0" smtClean="0">
                <a:solidFill>
                  <a:schemeClr val="bg1"/>
                </a:solidFill>
              </a:rPr>
              <a:t>，</a:t>
            </a:r>
            <a:r>
              <a:rPr lang="en-CA" altLang="zh-CN" b="1" dirty="0" smtClean="0">
                <a:solidFill>
                  <a:schemeClr val="bg1"/>
                </a:solidFill>
              </a:rPr>
              <a:t>and K=5 in the preceding example</a:t>
            </a:r>
          </a:p>
          <a:p>
            <a:pPr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altLang="zh-CN" b="1" dirty="0" smtClean="0">
                <a:solidFill>
                  <a:schemeClr val="bg1"/>
                </a:solidFill>
              </a:rPr>
              <a:t>Consider the possible </a:t>
            </a:r>
            <a:r>
              <a:rPr lang="en-CA" altLang="zh-CN" b="1" dirty="0" err="1" smtClean="0">
                <a:solidFill>
                  <a:schemeClr val="bg1"/>
                </a:solidFill>
              </a:rPr>
              <a:t>subsequences</a:t>
            </a:r>
            <a:r>
              <a:rPr lang="en-CA" altLang="zh-CN" b="1" dirty="0" smtClean="0">
                <a:solidFill>
                  <a:schemeClr val="bg1"/>
                </a:solidFill>
              </a:rPr>
              <a:t> of 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CA" altLang="zh-CN" b="1" dirty="0" smtClean="0">
                <a:solidFill>
                  <a:schemeClr val="bg1"/>
                </a:solidFill>
              </a:rPr>
              <a:t>length n that can be created using the defined alphabet</a:t>
            </a:r>
          </a:p>
          <a:p>
            <a:r>
              <a:rPr lang="en-CA" altLang="zh-CN" b="1" dirty="0" smtClean="0">
                <a:solidFill>
                  <a:schemeClr val="bg1"/>
                </a:solidFill>
              </a:rPr>
              <a:t>E.g. Let n=2 A={0,1}</a:t>
            </a:r>
          </a:p>
          <a:p>
            <a:r>
              <a:rPr lang="en-CA" altLang="zh-CN" b="1" dirty="0" smtClean="0">
                <a:solidFill>
                  <a:schemeClr val="bg1"/>
                </a:solidFill>
              </a:rPr>
              <a:t>We have 4 possible </a:t>
            </a:r>
            <a:r>
              <a:rPr lang="en-CA" altLang="zh-CN" b="1" dirty="0" err="1" smtClean="0">
                <a:solidFill>
                  <a:schemeClr val="bg1"/>
                </a:solidFill>
              </a:rPr>
              <a:t>subsequences</a:t>
            </a:r>
            <a:endParaRPr lang="en-CA" altLang="zh-CN" b="1" dirty="0" smtClean="0">
              <a:solidFill>
                <a:schemeClr val="bg1"/>
              </a:solidFill>
            </a:endParaRPr>
          </a:p>
          <a:p>
            <a:r>
              <a:rPr lang="en-CA" altLang="zh-CN" b="1" dirty="0" smtClean="0">
                <a:solidFill>
                  <a:schemeClr val="bg1"/>
                </a:solidFill>
              </a:rPr>
              <a:t>10,01,11, and 00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 </a:t>
            </a:r>
            <a:r>
              <a:rPr lang="en-CA" dirty="0" err="1" smtClean="0"/>
              <a:t>Bruijn</a:t>
            </a:r>
            <a:r>
              <a:rPr lang="en-CA" dirty="0" smtClean="0"/>
              <a:t>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Finding the De </a:t>
            </a:r>
            <a:r>
              <a:rPr lang="en-CA" dirty="0" err="1" smtClean="0"/>
              <a:t>Bruijn</a:t>
            </a:r>
            <a:r>
              <a:rPr lang="en-CA" dirty="0" smtClean="0"/>
              <a:t> Sequence:</a:t>
            </a:r>
          </a:p>
          <a:p>
            <a:r>
              <a:rPr lang="en-CA" dirty="0" smtClean="0"/>
              <a:t>Taking the loop from 000 to 000 =&gt;0000 is in the sequence</a:t>
            </a:r>
          </a:p>
          <a:p>
            <a:r>
              <a:rPr lang="en-CA" dirty="0" smtClean="0"/>
              <a:t>Taking the 1 edge from 000 to 001 =&gt; 0001 is in the sequence =&gt; sequence hence far=0</a:t>
            </a:r>
            <a:r>
              <a:rPr lang="en-CA" dirty="0" smtClean="0">
                <a:solidFill>
                  <a:srgbClr val="FF0000"/>
                </a:solidFill>
              </a:rPr>
              <a:t>0001</a:t>
            </a:r>
          </a:p>
          <a:p>
            <a:r>
              <a:rPr lang="en-CA" dirty="0" smtClean="0"/>
              <a:t>Taking the 1 edge from 001 to 011 =&gt; 0011 is in the sequence =&gt; sequence hence far= 00</a:t>
            </a:r>
            <a:r>
              <a:rPr lang="en-CA" dirty="0" smtClean="0">
                <a:solidFill>
                  <a:srgbClr val="FF0000"/>
                </a:solidFill>
              </a:rPr>
              <a:t>0011</a:t>
            </a:r>
          </a:p>
          <a:p>
            <a:r>
              <a:rPr lang="en-CA" dirty="0" smtClean="0"/>
              <a:t>Taking the 1 edge from 011 to 111 =&gt; 0111 is in the sequence =&gt; sequence hence far = 000</a:t>
            </a:r>
            <a:r>
              <a:rPr lang="en-CA" dirty="0" smtClean="0">
                <a:solidFill>
                  <a:srgbClr val="FF0000"/>
                </a:solidFill>
              </a:rPr>
              <a:t>0111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220px-De_bruijn_graph-for_binary_sequence_of_order_4.svg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76056" y="1628800"/>
            <a:ext cx="3188926" cy="4464496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 </a:t>
            </a:r>
            <a:r>
              <a:rPr lang="en-CA" dirty="0" err="1" smtClean="0"/>
              <a:t>Bruijn</a:t>
            </a:r>
            <a:r>
              <a:rPr lang="en-CA" dirty="0" smtClean="0"/>
              <a:t>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Continuing with this process until we come back to 000 we end up with the De </a:t>
            </a:r>
            <a:r>
              <a:rPr lang="en-CA" dirty="0" err="1" smtClean="0"/>
              <a:t>Bruijn</a:t>
            </a:r>
            <a:r>
              <a:rPr lang="en-CA" dirty="0" smtClean="0"/>
              <a:t> sequence </a:t>
            </a:r>
            <a:r>
              <a:rPr lang="en-US" dirty="0" smtClean="0"/>
              <a:t>0 0 0 0 1 1 1 1 0 1 1 0 0 1 0 1. Finding all </a:t>
            </a:r>
            <a:r>
              <a:rPr lang="en-US" dirty="0" err="1" smtClean="0"/>
              <a:t>Eulerian</a:t>
            </a:r>
            <a:r>
              <a:rPr lang="en-US" dirty="0" smtClean="0"/>
              <a:t> cycles in this graph and applying this method will find us all De </a:t>
            </a:r>
            <a:r>
              <a:rPr lang="en-US" dirty="0" err="1" smtClean="0"/>
              <a:t>Bruijn</a:t>
            </a:r>
            <a:r>
              <a:rPr lang="en-US" dirty="0" smtClean="0"/>
              <a:t> Sequences</a:t>
            </a:r>
            <a:endParaRPr lang="en-US" dirty="0"/>
          </a:p>
        </p:txBody>
      </p:sp>
      <p:pic>
        <p:nvPicPr>
          <p:cNvPr id="7" name="Content Placeholder 6" descr="220px-De_bruijn_graph-for_binary_sequence_of_order_4.svg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220072" y="1700808"/>
            <a:ext cx="3024336" cy="4234070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2"/>
                </a:solidFill>
              </a:rPr>
              <a:t>De </a:t>
            </a:r>
            <a:r>
              <a:rPr lang="en-CA" dirty="0" err="1" smtClean="0">
                <a:solidFill>
                  <a:schemeClr val="bg2"/>
                </a:solidFill>
              </a:rPr>
              <a:t>Bruijn</a:t>
            </a:r>
            <a:r>
              <a:rPr lang="en-CA" dirty="0" smtClean="0">
                <a:solidFill>
                  <a:schemeClr val="bg2"/>
                </a:solidFill>
              </a:rPr>
              <a:t> Sequences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2"/>
                </a:solidFill>
              </a:rPr>
              <a:t>De </a:t>
            </a:r>
            <a:r>
              <a:rPr lang="en-CA" dirty="0" err="1" smtClean="0">
                <a:solidFill>
                  <a:schemeClr val="bg2"/>
                </a:solidFill>
              </a:rPr>
              <a:t>Bruijn</a:t>
            </a:r>
            <a:r>
              <a:rPr lang="en-CA" dirty="0" smtClean="0">
                <a:solidFill>
                  <a:schemeClr val="bg2"/>
                </a:solidFill>
              </a:rPr>
              <a:t> sequences have many real world applications including:</a:t>
            </a:r>
          </a:p>
          <a:p>
            <a:r>
              <a:rPr lang="en-CA" dirty="0" smtClean="0">
                <a:solidFill>
                  <a:schemeClr val="bg2"/>
                </a:solidFill>
              </a:rPr>
              <a:t>Digital door locks</a:t>
            </a:r>
          </a:p>
          <a:p>
            <a:r>
              <a:rPr lang="en-CA" dirty="0" smtClean="0">
                <a:solidFill>
                  <a:schemeClr val="bg2"/>
                </a:solidFill>
              </a:rPr>
              <a:t>Used in </a:t>
            </a:r>
            <a:r>
              <a:rPr lang="en-CA" dirty="0" smtClean="0">
                <a:solidFill>
                  <a:schemeClr val="bg2"/>
                </a:solidFill>
              </a:rPr>
              <a:t>neuroscience</a:t>
            </a:r>
            <a:endParaRPr lang="en-CA" dirty="0" smtClean="0">
              <a:solidFill>
                <a:schemeClr val="bg2"/>
              </a:solidFill>
            </a:endParaRPr>
          </a:p>
          <a:p>
            <a:r>
              <a:rPr lang="en-CA" dirty="0" smtClean="0">
                <a:solidFill>
                  <a:schemeClr val="bg2"/>
                </a:solidFill>
              </a:rPr>
              <a:t>Chess Programming</a:t>
            </a:r>
          </a:p>
          <a:p>
            <a:r>
              <a:rPr lang="en-CA" dirty="0" smtClean="0">
                <a:solidFill>
                  <a:schemeClr val="bg2"/>
                </a:solidFill>
              </a:rPr>
              <a:t>Laser Technologies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9" name="Content Placeholder 8" descr="Jedi_Squirrels_by_Spunkied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355976" y="1772816"/>
            <a:ext cx="4585442" cy="4032448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87000" r="-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 </a:t>
            </a:r>
            <a:r>
              <a:rPr lang="en-CA" dirty="0" err="1" smtClean="0"/>
              <a:t>Bruijn</a:t>
            </a:r>
            <a:r>
              <a:rPr lang="en-CA" dirty="0" smtClean="0"/>
              <a:t>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CA" b="1" dirty="0" smtClean="0"/>
              <a:t>A De </a:t>
            </a:r>
            <a:r>
              <a:rPr lang="en-CA" b="1" dirty="0" err="1" smtClean="0"/>
              <a:t>Bruijn</a:t>
            </a:r>
            <a:r>
              <a:rPr lang="en-CA" b="1" dirty="0" smtClean="0"/>
              <a:t> Sequence B(</a:t>
            </a:r>
            <a:r>
              <a:rPr lang="en-CA" b="1" dirty="0" err="1" smtClean="0"/>
              <a:t>k,n</a:t>
            </a:r>
            <a:r>
              <a:rPr lang="en-CA" b="1" dirty="0" smtClean="0"/>
              <a:t>) is a </a:t>
            </a:r>
            <a:r>
              <a:rPr lang="en-CA" b="1" dirty="0" err="1" smtClean="0"/>
              <a:t>cylic</a:t>
            </a:r>
            <a:r>
              <a:rPr lang="en-CA" b="1" dirty="0" smtClean="0"/>
              <a:t> sequence of an alphabet A (that consists of k elements ) in which EVERY possible subsequence of length n appears as a sequence of consecutive letters EXACTLY once.</a:t>
            </a:r>
            <a:endParaRPr lang="en-US" b="1" dirty="0"/>
          </a:p>
        </p:txBody>
      </p:sp>
      <p:pic>
        <p:nvPicPr>
          <p:cNvPr id="5" name="Content Placeholder 4" descr="220px-De_Bruijn_sequence.svg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788024" y="1268760"/>
            <a:ext cx="3884569" cy="4608512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De </a:t>
            </a:r>
            <a:r>
              <a:rPr lang="en-CA" dirty="0" err="1" smtClean="0">
                <a:solidFill>
                  <a:schemeClr val="bg1"/>
                </a:solidFill>
              </a:rPr>
              <a:t>Bruijn</a:t>
            </a:r>
            <a:r>
              <a:rPr lang="en-CA" dirty="0" smtClean="0">
                <a:solidFill>
                  <a:schemeClr val="bg1"/>
                </a:solidFill>
              </a:rPr>
              <a:t> Sequences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Note that these sequences are cyclic and hence {0011}= {1001} = {1100} = {0110}. Hence we consider the sequence as a loop and it doesn’t matter which element of the loop we consider to be the first one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This does not mean that De </a:t>
            </a:r>
            <a:r>
              <a:rPr lang="en-CA" dirty="0" err="1" smtClean="0">
                <a:solidFill>
                  <a:schemeClr val="bg1"/>
                </a:solidFill>
              </a:rPr>
              <a:t>Bruijn</a:t>
            </a:r>
            <a:r>
              <a:rPr lang="en-CA" dirty="0" smtClean="0">
                <a:solidFill>
                  <a:schemeClr val="bg1"/>
                </a:solidFill>
              </a:rPr>
              <a:t> sequences are unique in fact there can be numerous De </a:t>
            </a:r>
            <a:r>
              <a:rPr lang="en-CA" dirty="0" err="1" smtClean="0">
                <a:solidFill>
                  <a:schemeClr val="bg1"/>
                </a:solidFill>
              </a:rPr>
              <a:t>Bruijn</a:t>
            </a:r>
            <a:r>
              <a:rPr lang="en-CA" dirty="0" smtClean="0">
                <a:solidFill>
                  <a:schemeClr val="bg1"/>
                </a:solidFill>
              </a:rPr>
              <a:t> sequence B(</a:t>
            </a:r>
            <a:r>
              <a:rPr lang="en-CA" dirty="0" err="1" smtClean="0">
                <a:solidFill>
                  <a:schemeClr val="bg1"/>
                </a:solidFill>
              </a:rPr>
              <a:t>n,k</a:t>
            </a:r>
            <a:r>
              <a:rPr lang="en-CA" dirty="0" smtClean="0">
                <a:solidFill>
                  <a:schemeClr val="bg1"/>
                </a:solidFill>
              </a:rPr>
              <a:t>), but none of which are created by picking a different starting element in a loop of an existing one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85000" r="-8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19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323850" y="1124744"/>
            <a:ext cx="8362950" cy="3816423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De </a:t>
            </a:r>
            <a:r>
              <a:rPr lang="en-CA" dirty="0" err="1" smtClean="0">
                <a:solidFill>
                  <a:schemeClr val="bg1"/>
                </a:solidFill>
              </a:rPr>
              <a:t>Bruijn</a:t>
            </a:r>
            <a:r>
              <a:rPr lang="en-CA" dirty="0" smtClean="0">
                <a:solidFill>
                  <a:schemeClr val="bg1"/>
                </a:solidFill>
              </a:rPr>
              <a:t> Sequences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The earliest examples of De </a:t>
            </a:r>
            <a:r>
              <a:rPr lang="en-CA" dirty="0" err="1" smtClean="0">
                <a:solidFill>
                  <a:schemeClr val="bg1"/>
                </a:solidFill>
              </a:rPr>
              <a:t>Bruijn</a:t>
            </a:r>
            <a:r>
              <a:rPr lang="en-CA" dirty="0" smtClean="0">
                <a:solidFill>
                  <a:schemeClr val="bg1"/>
                </a:solidFill>
              </a:rPr>
              <a:t> sequences appear in </a:t>
            </a:r>
            <a:r>
              <a:rPr lang="en-CA" dirty="0" err="1" smtClean="0">
                <a:solidFill>
                  <a:schemeClr val="bg1"/>
                </a:solidFill>
              </a:rPr>
              <a:t>Sanskirt</a:t>
            </a:r>
            <a:r>
              <a:rPr lang="en-CA" dirty="0" smtClean="0">
                <a:solidFill>
                  <a:schemeClr val="bg1"/>
                </a:solidFill>
              </a:rPr>
              <a:t> prosody 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They were used by the </a:t>
            </a:r>
            <a:r>
              <a:rPr lang="en-CA" dirty="0" err="1" smtClean="0">
                <a:solidFill>
                  <a:schemeClr val="bg1"/>
                </a:solidFill>
              </a:rPr>
              <a:t>prosodists</a:t>
            </a:r>
            <a:r>
              <a:rPr lang="en-CA" dirty="0" smtClean="0">
                <a:solidFill>
                  <a:schemeClr val="bg1"/>
                </a:solidFill>
              </a:rPr>
              <a:t> to memorize the names of three letter patterns of long and short letters in “</a:t>
            </a:r>
            <a:r>
              <a:rPr lang="en-CA" dirty="0" err="1" smtClean="0">
                <a:solidFill>
                  <a:schemeClr val="bg1"/>
                </a:solidFill>
              </a:rPr>
              <a:t>Pingala’s</a:t>
            </a:r>
            <a:r>
              <a:rPr lang="en-CA" dirty="0" smtClean="0">
                <a:solidFill>
                  <a:schemeClr val="bg1"/>
                </a:solidFill>
              </a:rPr>
              <a:t> </a:t>
            </a:r>
            <a:r>
              <a:rPr lang="en-CA" dirty="0" err="1" smtClean="0">
                <a:solidFill>
                  <a:schemeClr val="bg1"/>
                </a:solidFill>
              </a:rPr>
              <a:t>Chandah</a:t>
            </a:r>
            <a:r>
              <a:rPr lang="en-CA" dirty="0" smtClean="0">
                <a:solidFill>
                  <a:schemeClr val="bg1"/>
                </a:solidFill>
              </a:rPr>
              <a:t> </a:t>
            </a:r>
            <a:r>
              <a:rPr lang="en-CA" dirty="0" err="1" smtClean="0">
                <a:solidFill>
                  <a:schemeClr val="bg1"/>
                </a:solidFill>
              </a:rPr>
              <a:t>Shaastra</a:t>
            </a:r>
            <a:r>
              <a:rPr lang="en-CA" dirty="0" smtClean="0">
                <a:solidFill>
                  <a:schemeClr val="bg1"/>
                </a:solidFill>
              </a:rPr>
              <a:t>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Hence they were studying a De </a:t>
            </a:r>
            <a:r>
              <a:rPr lang="en-CA" dirty="0" err="1" smtClean="0">
                <a:solidFill>
                  <a:schemeClr val="bg1"/>
                </a:solidFill>
              </a:rPr>
              <a:t>Brujin</a:t>
            </a:r>
            <a:r>
              <a:rPr lang="en-CA" dirty="0" smtClean="0">
                <a:solidFill>
                  <a:schemeClr val="bg1"/>
                </a:solidFill>
              </a:rPr>
              <a:t> sequence B(2,3) with A={L,S} (long and short)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Note: </a:t>
            </a:r>
            <a:r>
              <a:rPr lang="en-CA" dirty="0" err="1" smtClean="0">
                <a:solidFill>
                  <a:schemeClr val="bg1"/>
                </a:solidFill>
              </a:rPr>
              <a:t>prosodists</a:t>
            </a:r>
            <a:r>
              <a:rPr lang="en-CA" dirty="0" smtClean="0">
                <a:solidFill>
                  <a:schemeClr val="bg1"/>
                </a:solidFill>
              </a:rPr>
              <a:t> were those who studied the metrical structure of verse</a:t>
            </a:r>
          </a:p>
          <a:p>
            <a:r>
              <a:rPr lang="en-CA" dirty="0" err="1" smtClean="0">
                <a:solidFill>
                  <a:schemeClr val="bg1"/>
                </a:solidFill>
              </a:rPr>
              <a:t>Pingala’s</a:t>
            </a:r>
            <a:r>
              <a:rPr lang="en-CA" dirty="0" smtClean="0">
                <a:solidFill>
                  <a:schemeClr val="bg1"/>
                </a:solidFill>
              </a:rPr>
              <a:t> </a:t>
            </a:r>
            <a:r>
              <a:rPr lang="en-CA" dirty="0" err="1" smtClean="0">
                <a:solidFill>
                  <a:schemeClr val="bg1"/>
                </a:solidFill>
              </a:rPr>
              <a:t>Chandah</a:t>
            </a:r>
            <a:r>
              <a:rPr lang="en-CA" dirty="0" smtClean="0">
                <a:solidFill>
                  <a:schemeClr val="bg1"/>
                </a:solidFill>
              </a:rPr>
              <a:t> </a:t>
            </a:r>
            <a:r>
              <a:rPr lang="en-CA" dirty="0" err="1" smtClean="0">
                <a:solidFill>
                  <a:schemeClr val="bg1"/>
                </a:solidFill>
              </a:rPr>
              <a:t>Shaastra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smtClean="0">
                <a:solidFill>
                  <a:schemeClr val="bg1"/>
                </a:solidFill>
              </a:rPr>
              <a:t>was a famous book on prosody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De </a:t>
            </a:r>
            <a:r>
              <a:rPr lang="en-CA" dirty="0" err="1" smtClean="0">
                <a:solidFill>
                  <a:schemeClr val="bg1"/>
                </a:solidFill>
              </a:rPr>
              <a:t>Bruijn</a:t>
            </a:r>
            <a:r>
              <a:rPr lang="en-CA" dirty="0" smtClean="0">
                <a:solidFill>
                  <a:schemeClr val="bg1"/>
                </a:solidFill>
              </a:rPr>
              <a:t> Sequences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Though the name De </a:t>
            </a:r>
            <a:r>
              <a:rPr lang="en-US" b="1" dirty="0" err="1" smtClean="0">
                <a:solidFill>
                  <a:schemeClr val="bg1"/>
                </a:solidFill>
              </a:rPr>
              <a:t>Bruijn</a:t>
            </a:r>
            <a:r>
              <a:rPr lang="en-US" b="1" dirty="0" smtClean="0">
                <a:solidFill>
                  <a:schemeClr val="bg1"/>
                </a:solidFill>
              </a:rPr>
              <a:t> is attached to these sequences due to his proof of K. </a:t>
            </a:r>
            <a:r>
              <a:rPr lang="en-US" b="1" dirty="0" err="1" smtClean="0">
                <a:solidFill>
                  <a:schemeClr val="bg1"/>
                </a:solidFill>
              </a:rPr>
              <a:t>Posthumus</a:t>
            </a:r>
            <a:r>
              <a:rPr lang="en-US" b="1" dirty="0" smtClean="0">
                <a:solidFill>
                  <a:schemeClr val="bg1"/>
                </a:solidFill>
              </a:rPr>
              <a:t>' conjecture in 1946, in 1975 he acknowledged that priority in this proof belonged to C. </a:t>
            </a:r>
            <a:r>
              <a:rPr lang="en-US" b="1" dirty="0" err="1" smtClean="0">
                <a:solidFill>
                  <a:schemeClr val="bg1"/>
                </a:solidFill>
              </a:rPr>
              <a:t>Flye</a:t>
            </a:r>
            <a:r>
              <a:rPr lang="en-US" b="1" dirty="0" smtClean="0">
                <a:solidFill>
                  <a:schemeClr val="bg1"/>
                </a:solidFill>
              </a:rPr>
              <a:t> Sainte-Marie, who had independently published it in 1894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225px-Nicolaas_de_Bruijn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238750" y="1812131"/>
            <a:ext cx="2857500" cy="4102100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De </a:t>
            </a:r>
            <a:r>
              <a:rPr lang="en-CA" dirty="0" err="1" smtClean="0">
                <a:solidFill>
                  <a:schemeClr val="bg1"/>
                </a:solidFill>
              </a:rPr>
              <a:t>Brujin</a:t>
            </a:r>
            <a:r>
              <a:rPr lang="en-CA" dirty="0" smtClean="0">
                <a:solidFill>
                  <a:schemeClr val="bg1"/>
                </a:solidFill>
              </a:rPr>
              <a:t> Sequences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</a:rPr>
              <a:t>Important Theorems:</a:t>
            </a:r>
          </a:p>
          <a:p>
            <a:r>
              <a:rPr lang="en-CA" b="1" dirty="0" smtClean="0">
                <a:solidFill>
                  <a:schemeClr val="bg1"/>
                </a:solidFill>
              </a:rPr>
              <a:t>Each De </a:t>
            </a:r>
            <a:r>
              <a:rPr lang="en-CA" b="1" dirty="0" err="1" smtClean="0">
                <a:solidFill>
                  <a:schemeClr val="bg1"/>
                </a:solidFill>
              </a:rPr>
              <a:t>Brujin</a:t>
            </a:r>
            <a:r>
              <a:rPr lang="en-CA" b="1" dirty="0" smtClean="0">
                <a:solidFill>
                  <a:schemeClr val="bg1"/>
                </a:solidFill>
              </a:rPr>
              <a:t> sequence B(</a:t>
            </a:r>
            <a:r>
              <a:rPr lang="en-CA" b="1" dirty="0" err="1" smtClean="0">
                <a:solidFill>
                  <a:schemeClr val="bg1"/>
                </a:solidFill>
              </a:rPr>
              <a:t>k,n</a:t>
            </a:r>
            <a:r>
              <a:rPr lang="en-CA" b="1" dirty="0" smtClean="0">
                <a:solidFill>
                  <a:schemeClr val="bg1"/>
                </a:solidFill>
              </a:rPr>
              <a:t>) has length K</a:t>
            </a:r>
            <a:r>
              <a:rPr lang="en-CA" b="1" baseline="30000" dirty="0" smtClean="0">
                <a:solidFill>
                  <a:schemeClr val="bg1"/>
                </a:solidFill>
              </a:rPr>
              <a:t>n</a:t>
            </a:r>
            <a:r>
              <a:rPr lang="en-CA" b="1" dirty="0" smtClean="0">
                <a:solidFill>
                  <a:schemeClr val="bg1"/>
                </a:solidFill>
              </a:rPr>
              <a:t>. </a:t>
            </a:r>
          </a:p>
          <a:p>
            <a:r>
              <a:rPr lang="en-CA" b="1" dirty="0" smtClean="0">
                <a:solidFill>
                  <a:schemeClr val="bg1"/>
                </a:solidFill>
              </a:rPr>
              <a:t>There are K!</a:t>
            </a:r>
            <a:r>
              <a:rPr lang="en-CA" b="1" baseline="30000" dirty="0" smtClean="0">
                <a:solidFill>
                  <a:schemeClr val="bg1"/>
                </a:solidFill>
              </a:rPr>
              <a:t>k^(n-1)</a:t>
            </a:r>
            <a:r>
              <a:rPr lang="en-CA" b="1" dirty="0" smtClean="0">
                <a:solidFill>
                  <a:schemeClr val="bg1"/>
                </a:solidFill>
              </a:rPr>
              <a:t>/K</a:t>
            </a:r>
            <a:r>
              <a:rPr lang="en-CA" b="1" baseline="30000" dirty="0" smtClean="0">
                <a:solidFill>
                  <a:schemeClr val="bg1"/>
                </a:solidFill>
              </a:rPr>
              <a:t>n</a:t>
            </a:r>
            <a:r>
              <a:rPr lang="en-CA" b="1" dirty="0" smtClean="0">
                <a:solidFill>
                  <a:schemeClr val="bg1"/>
                </a:solidFill>
              </a:rPr>
              <a:t> distinct De </a:t>
            </a:r>
            <a:r>
              <a:rPr lang="en-CA" b="1" dirty="0" err="1" smtClean="0">
                <a:solidFill>
                  <a:schemeClr val="bg1"/>
                </a:solidFill>
              </a:rPr>
              <a:t>Brujin</a:t>
            </a:r>
            <a:r>
              <a:rPr lang="en-CA" b="1" dirty="0" smtClean="0">
                <a:solidFill>
                  <a:schemeClr val="bg1"/>
                </a:solidFill>
              </a:rPr>
              <a:t> sequences B(</a:t>
            </a:r>
            <a:r>
              <a:rPr lang="en-CA" b="1" dirty="0" err="1" smtClean="0">
                <a:solidFill>
                  <a:schemeClr val="bg1"/>
                </a:solidFill>
              </a:rPr>
              <a:t>k,n</a:t>
            </a:r>
            <a:r>
              <a:rPr lang="en-CA" b="1" dirty="0" smtClean="0">
                <a:solidFill>
                  <a:schemeClr val="bg1"/>
                </a:solidFill>
              </a:rPr>
              <a:t>)</a:t>
            </a:r>
            <a:endParaRPr lang="en-US" b="1" baseline="30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1248414120173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355976" y="1484784"/>
            <a:ext cx="4590510" cy="3888432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De </a:t>
            </a:r>
            <a:r>
              <a:rPr lang="en-CA" dirty="0" err="1" smtClean="0">
                <a:solidFill>
                  <a:schemeClr val="bg1"/>
                </a:solidFill>
              </a:rPr>
              <a:t>Bruijn</a:t>
            </a:r>
            <a:r>
              <a:rPr lang="en-CA" dirty="0" smtClean="0">
                <a:solidFill>
                  <a:schemeClr val="bg1"/>
                </a:solidFill>
              </a:rPr>
              <a:t> Sequences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A De </a:t>
            </a:r>
            <a:r>
              <a:rPr lang="en-CA" dirty="0" err="1" smtClean="0">
                <a:solidFill>
                  <a:schemeClr val="bg1"/>
                </a:solidFill>
              </a:rPr>
              <a:t>Bruijn</a:t>
            </a:r>
            <a:r>
              <a:rPr lang="en-CA" dirty="0" smtClean="0">
                <a:solidFill>
                  <a:schemeClr val="bg1"/>
                </a:solidFill>
              </a:rPr>
              <a:t> Sequence can be constructed by taking an </a:t>
            </a:r>
            <a:r>
              <a:rPr lang="en-CA" dirty="0" err="1" smtClean="0">
                <a:solidFill>
                  <a:schemeClr val="bg1"/>
                </a:solidFill>
              </a:rPr>
              <a:t>Eulerian</a:t>
            </a:r>
            <a:r>
              <a:rPr lang="en-CA" dirty="0" smtClean="0">
                <a:solidFill>
                  <a:schemeClr val="bg1"/>
                </a:solidFill>
              </a:rPr>
              <a:t> Cycle of a (n-1) dimensional directed De </a:t>
            </a:r>
            <a:r>
              <a:rPr lang="en-CA" dirty="0" err="1" smtClean="0">
                <a:solidFill>
                  <a:schemeClr val="bg1"/>
                </a:solidFill>
              </a:rPr>
              <a:t>Bruijn</a:t>
            </a:r>
            <a:r>
              <a:rPr lang="en-CA" dirty="0" smtClean="0">
                <a:solidFill>
                  <a:schemeClr val="bg1"/>
                </a:solidFill>
              </a:rPr>
              <a:t> Graph. 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An </a:t>
            </a:r>
            <a:r>
              <a:rPr lang="en-CA" dirty="0" err="1" smtClean="0">
                <a:solidFill>
                  <a:schemeClr val="bg1"/>
                </a:solidFill>
              </a:rPr>
              <a:t>Eulerian</a:t>
            </a:r>
            <a:r>
              <a:rPr lang="en-CA" dirty="0" smtClean="0">
                <a:solidFill>
                  <a:schemeClr val="bg1"/>
                </a:solidFill>
              </a:rPr>
              <a:t> cycle is a cycle that starts and ends on the same vertex and visits every edge exactly once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Hence each vertex would represent a different (n-1) sequence of the k elements and each edge would represent one of the k elements in the alphabet. The set of all vertices represent all (n-1) combinations of the k elements, and each vertex has in degree and out degree equal to k.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 </a:t>
            </a:r>
            <a:r>
              <a:rPr lang="en-CA" dirty="0" err="1" smtClean="0"/>
              <a:t>Bruijn</a:t>
            </a:r>
            <a:r>
              <a:rPr lang="en-CA" dirty="0" smtClean="0"/>
              <a:t>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Consider constructing a B(2,4) De </a:t>
            </a:r>
            <a:r>
              <a:rPr lang="en-CA" dirty="0" err="1" smtClean="0"/>
              <a:t>Bruijn</a:t>
            </a:r>
            <a:r>
              <a:rPr lang="en-CA" dirty="0" smtClean="0"/>
              <a:t> sequence of length 2^4=16. Let A={0,1}.  Suppose we take the </a:t>
            </a:r>
            <a:r>
              <a:rPr lang="en-CA" dirty="0" err="1" smtClean="0"/>
              <a:t>Eulerian</a:t>
            </a:r>
            <a:r>
              <a:rPr lang="en-CA" dirty="0" smtClean="0"/>
              <a:t> path (</a:t>
            </a:r>
            <a:r>
              <a:rPr lang="en-US" dirty="0" smtClean="0"/>
              <a:t>000, 000, 001, 011, 111, 111, 110, 101, 011, 110, 100, 001, 010, 101, 010, 100, 000)</a:t>
            </a:r>
            <a:endParaRPr lang="en-US" dirty="0"/>
          </a:p>
        </p:txBody>
      </p:sp>
      <p:pic>
        <p:nvPicPr>
          <p:cNvPr id="5" name="Content Placeholder 4" descr="220px-De_bruijn_graph-for_binary_sequence_of_order_4.svg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364087" y="1628799"/>
            <a:ext cx="3240361" cy="4536505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691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 Bruijn Sequences</vt:lpstr>
      <vt:lpstr>De Bruijn Sequences</vt:lpstr>
      <vt:lpstr>De Bruijn Sequences</vt:lpstr>
      <vt:lpstr>Slide 4</vt:lpstr>
      <vt:lpstr>De Bruijn Sequences</vt:lpstr>
      <vt:lpstr>De Bruijn Sequences</vt:lpstr>
      <vt:lpstr>De Brujin Sequences</vt:lpstr>
      <vt:lpstr>De Bruijn Sequences</vt:lpstr>
      <vt:lpstr>De Bruijn Sequences</vt:lpstr>
      <vt:lpstr>De Bruijn Sequence</vt:lpstr>
      <vt:lpstr>De Bruijn Sequences</vt:lpstr>
      <vt:lpstr>De Bruijn Sequences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Bruijn Sequences</dc:title>
  <dc:creator>BANANA BUDDY</dc:creator>
  <cp:lastModifiedBy>BANANA BUDDY</cp:lastModifiedBy>
  <cp:revision>24</cp:revision>
  <dcterms:created xsi:type="dcterms:W3CDTF">2011-12-03T19:20:27Z</dcterms:created>
  <dcterms:modified xsi:type="dcterms:W3CDTF">2011-12-07T04:40:16Z</dcterms:modified>
</cp:coreProperties>
</file>