
<file path=[Content_Types].xml><?xml version="1.0" encoding="utf-8"?>
<Types xmlns="http://schemas.openxmlformats.org/package/2006/content-types">
  <Default Extension="xml" ContentType="application/xml"/>
  <Default Extension="tiff" ContentType="image/tiff"/>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63" r:id="rId2"/>
    <p:sldId id="277" r:id="rId3"/>
    <p:sldId id="287" r:id="rId4"/>
    <p:sldId id="286" r:id="rId5"/>
    <p:sldId id="288" r:id="rId6"/>
    <p:sldId id="289" r:id="rId7"/>
    <p:sldId id="260" r:id="rId8"/>
    <p:sldId id="269" r:id="rId9"/>
    <p:sldId id="270" r:id="rId10"/>
    <p:sldId id="264" r:id="rId11"/>
    <p:sldId id="275" r:id="rId12"/>
    <p:sldId id="276" r:id="rId13"/>
    <p:sldId id="265" r:id="rId14"/>
    <p:sldId id="271" r:id="rId15"/>
    <p:sldId id="266" r:id="rId16"/>
    <p:sldId id="272" r:id="rId17"/>
    <p:sldId id="280" r:id="rId18"/>
    <p:sldId id="267" r:id="rId19"/>
    <p:sldId id="273" r:id="rId20"/>
    <p:sldId id="281" r:id="rId21"/>
    <p:sldId id="268" r:id="rId22"/>
    <p:sldId id="274" r:id="rId23"/>
    <p:sldId id="282" r:id="rId24"/>
    <p:sldId id="283" r:id="rId25"/>
    <p:sldId id="284" r:id="rId26"/>
    <p:sldId id="285" r:id="rId27"/>
  </p:sldIdLst>
  <p:sldSz cx="9144000" cy="5143500" type="screen16x9"/>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98"/>
    <p:restoredTop sz="94674"/>
  </p:normalViewPr>
  <p:slideViewPr>
    <p:cSldViewPr>
      <p:cViewPr varScale="1">
        <p:scale>
          <a:sx n="155" d="100"/>
          <a:sy n="155" d="100"/>
        </p:scale>
        <p:origin x="192" y="3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32CFB-A386-1441-A0E4-90FD8F3FB407}" type="datetimeFigureOut">
              <a:rPr lang="en-US" smtClean="0"/>
              <a:t>8/18/17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B6AD5-62A9-964B-AAC8-BC296C87277B}" type="slidenum">
              <a:rPr lang="en-US" smtClean="0"/>
              <a:t>‹#›</a:t>
            </a:fld>
            <a:endParaRPr lang="en-US"/>
          </a:p>
        </p:txBody>
      </p:sp>
    </p:spTree>
    <p:extLst>
      <p:ext uri="{BB962C8B-B14F-4D97-AF65-F5344CB8AC3E}">
        <p14:creationId xmlns:p14="http://schemas.microsoft.com/office/powerpoint/2010/main" val="1865506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en-AU"/>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en-AU"/>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endParaRPr lang="en-AU"/>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ea typeface="+mn-ea"/>
                <a:cs typeface="Arial" panose="020B0604020202020204" pitchFamily="34" charset="0"/>
              </a:defRPr>
            </a:lvl1pPr>
          </a:lstStyle>
          <a:p>
            <a:pPr>
              <a:defRPr/>
            </a:pPr>
            <a:fld id="{9BBE6DD3-BF4A-F64B-8B9A-48408849C55A}"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charset="0"/>
                <a:ea typeface="Arial" charset="0"/>
                <a:cs typeface="Arial" charset="0"/>
              </a:defRPr>
            </a:lvl1pPr>
            <a:lvl2pPr marL="742950" indent="-285750">
              <a:spcBef>
                <a:spcPct val="30000"/>
              </a:spcBef>
              <a:defRPr sz="1200">
                <a:solidFill>
                  <a:schemeClr val="tx1"/>
                </a:solidFill>
                <a:latin typeface="Arial" charset="0"/>
                <a:ea typeface="Arial" charset="0"/>
                <a:cs typeface="Arial" charset="0"/>
              </a:defRPr>
            </a:lvl2pPr>
            <a:lvl3pPr marL="1143000" indent="-228600">
              <a:spcBef>
                <a:spcPct val="30000"/>
              </a:spcBef>
              <a:defRPr sz="1200">
                <a:solidFill>
                  <a:schemeClr val="tx1"/>
                </a:solidFill>
                <a:latin typeface="Arial" charset="0"/>
                <a:ea typeface="Arial" charset="0"/>
                <a:cs typeface="Arial" charset="0"/>
              </a:defRPr>
            </a:lvl3pPr>
            <a:lvl4pPr marL="1600200" indent="-228600">
              <a:spcBef>
                <a:spcPct val="30000"/>
              </a:spcBef>
              <a:defRPr sz="1200">
                <a:solidFill>
                  <a:schemeClr val="tx1"/>
                </a:solidFill>
                <a:latin typeface="Arial" charset="0"/>
                <a:ea typeface="Arial" charset="0"/>
                <a:cs typeface="Arial" charset="0"/>
              </a:defRPr>
            </a:lvl4pPr>
            <a:lvl5pPr marL="2057400" indent="-228600">
              <a:spcBef>
                <a:spcPct val="30000"/>
              </a:spcBef>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pPr>
              <a:spcBef>
                <a:spcPct val="0"/>
              </a:spcBef>
            </a:pPr>
            <a:fld id="{A957DCF6-036F-844C-87B0-2CD175997D72}" type="slidenum">
              <a:rPr lang="en-AU" altLang="en-US"/>
              <a:pPr>
                <a:spcBef>
                  <a:spcPct val="0"/>
                </a:spcBef>
              </a:pPr>
              <a:t>7</a:t>
            </a:fld>
            <a:endParaRPr lang="en-AU"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3489325"/>
            <a:ext cx="9144000" cy="1654175"/>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mtClean="0">
              <a:ea typeface="+mn-ea"/>
            </a:endParaRPr>
          </a:p>
        </p:txBody>
      </p:sp>
      <p:sp>
        <p:nvSpPr>
          <p:cNvPr id="5" name="Rectangle 8"/>
          <p:cNvSpPr>
            <a:spLocks noChangeArrowheads="1"/>
          </p:cNvSpPr>
          <p:nvPr/>
        </p:nvSpPr>
        <p:spPr bwMode="auto">
          <a:xfrm>
            <a:off x="0" y="0"/>
            <a:ext cx="9144000" cy="77152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ea typeface="+mn-ea"/>
            </a:endParaRPr>
          </a:p>
        </p:txBody>
      </p:sp>
      <p:pic>
        <p:nvPicPr>
          <p:cNvPr id="6" name="Picture 12" descr="ANU_LOGO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115888"/>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468313" y="3489722"/>
            <a:ext cx="8280400" cy="523220"/>
          </a:xfrm>
        </p:spPr>
        <p:txBody>
          <a:bodyPr>
            <a:spAutoFit/>
          </a:bodyPr>
          <a:lstStyle>
            <a:lvl1pPr marL="0" indent="0">
              <a:buFontTx/>
              <a:buNone/>
              <a:defRPr sz="2800"/>
            </a:lvl1pPr>
          </a:lstStyle>
          <a:p>
            <a:pPr lvl="0"/>
            <a:r>
              <a:rPr lang="en-AU" noProof="0" smtClean="0"/>
              <a:t>Click to edit Master subtitle style</a:t>
            </a:r>
          </a:p>
        </p:txBody>
      </p:sp>
      <p:sp>
        <p:nvSpPr>
          <p:cNvPr id="8195" name="Rectangle 3"/>
          <p:cNvSpPr>
            <a:spLocks noGrp="1" noChangeArrowheads="1"/>
          </p:cNvSpPr>
          <p:nvPr>
            <p:ph type="ctrTitle"/>
          </p:nvPr>
        </p:nvSpPr>
        <p:spPr>
          <a:xfrm>
            <a:off x="468316" y="1356809"/>
            <a:ext cx="8207375" cy="646331"/>
          </a:xfrm>
        </p:spPr>
        <p:txBody>
          <a:bodyPr>
            <a:spAutoFit/>
          </a:bodyPr>
          <a:lstStyle>
            <a:lvl1pPr>
              <a:defRPr>
                <a:solidFill>
                  <a:schemeClr val="tx1"/>
                </a:solidFill>
              </a:defRPr>
            </a:lvl1pPr>
          </a:lstStyle>
          <a:p>
            <a:pPr lvl="0"/>
            <a:r>
              <a:rPr lang="en-AU" noProof="0" smtClean="0"/>
              <a:t>Click to edit Master title style</a:t>
            </a:r>
          </a:p>
        </p:txBody>
      </p:sp>
      <p:sp>
        <p:nvSpPr>
          <p:cNvPr id="7" name="Rectangle 5"/>
          <p:cNvSpPr>
            <a:spLocks noGrp="1" noChangeArrowheads="1"/>
          </p:cNvSpPr>
          <p:nvPr>
            <p:ph type="dt" sz="half" idx="10"/>
          </p:nvPr>
        </p:nvSpPr>
        <p:spPr>
          <a:xfrm>
            <a:off x="457200" y="4684713"/>
            <a:ext cx="2133600" cy="357187"/>
          </a:xfrm>
        </p:spPr>
        <p:txBody>
          <a:bodyPr/>
          <a:lstStyle>
            <a:lvl1pPr algn="l">
              <a:defRPr/>
            </a:lvl1pPr>
          </a:lstStyle>
          <a:p>
            <a:pPr>
              <a:defRPr/>
            </a:pPr>
            <a:endParaRPr lang="en-AU"/>
          </a:p>
        </p:txBody>
      </p:sp>
      <p:sp>
        <p:nvSpPr>
          <p:cNvPr id="8" name="Rectangle 6"/>
          <p:cNvSpPr>
            <a:spLocks noGrp="1" noChangeArrowheads="1"/>
          </p:cNvSpPr>
          <p:nvPr>
            <p:ph type="ftr" sz="quarter" idx="11"/>
          </p:nvPr>
        </p:nvSpPr>
        <p:spPr>
          <a:xfrm>
            <a:off x="3124200" y="4684713"/>
            <a:ext cx="2895600" cy="357187"/>
          </a:xfrm>
        </p:spPr>
        <p:txBody>
          <a:bodyPr/>
          <a:lstStyle>
            <a:lvl1pPr algn="ctr">
              <a:defRPr/>
            </a:lvl1pPr>
          </a:lstStyle>
          <a:p>
            <a:pPr>
              <a:defRPr/>
            </a:pPr>
            <a:r>
              <a:rPr lang="en-AU"/>
              <a:t>Footer text goes in here</a:t>
            </a:r>
          </a:p>
        </p:txBody>
      </p:sp>
      <p:sp>
        <p:nvSpPr>
          <p:cNvPr id="9" name="Rectangle 7"/>
          <p:cNvSpPr>
            <a:spLocks noGrp="1" noChangeArrowheads="1"/>
          </p:cNvSpPr>
          <p:nvPr>
            <p:ph type="sldNum" sz="quarter" idx="12"/>
          </p:nvPr>
        </p:nvSpPr>
        <p:spPr>
          <a:xfrm>
            <a:off x="6553200" y="4684713"/>
            <a:ext cx="2133600" cy="357187"/>
          </a:xfrm>
        </p:spPr>
        <p:txBody>
          <a:bodyPr/>
          <a:lstStyle>
            <a:lvl1pPr>
              <a:defRPr smtClean="0"/>
            </a:lvl1pPr>
          </a:lstStyle>
          <a:p>
            <a:pPr>
              <a:defRPr/>
            </a:pPr>
            <a:fld id="{090DFD3E-6818-4A46-964B-043F5EDA23CF}" type="slidenum">
              <a:rPr lang="en-AU" altLang="en-US"/>
              <a:pPr>
                <a:defRPr/>
              </a:pPr>
              <a:t>‹#›</a:t>
            </a:fld>
            <a:endParaRPr lang="en-AU" altLang="en-US"/>
          </a:p>
        </p:txBody>
      </p:sp>
    </p:spTree>
    <p:extLst>
      <p:ext uri="{BB962C8B-B14F-4D97-AF65-F5344CB8AC3E}">
        <p14:creationId xmlns:p14="http://schemas.microsoft.com/office/powerpoint/2010/main" val="180177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C8900B00-655B-9E47-9C21-7F51B3C24FBB}" type="slidenum">
              <a:rPr lang="en-AU" altLang="en-US"/>
              <a:pPr>
                <a:defRPr/>
              </a:pPr>
              <a:t>‹#›</a:t>
            </a:fld>
            <a:endParaRPr lang="en-AU" altLang="en-US"/>
          </a:p>
        </p:txBody>
      </p:sp>
    </p:spTree>
    <p:extLst>
      <p:ext uri="{BB962C8B-B14F-4D97-AF65-F5344CB8AC3E}">
        <p14:creationId xmlns:p14="http://schemas.microsoft.com/office/powerpoint/2010/main" val="83169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573881"/>
            <a:ext cx="2058988" cy="4020741"/>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3" y="573881"/>
            <a:ext cx="6029325" cy="40207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B15832E9-B155-DA4E-9531-35B5CFC57DFB}" type="slidenum">
              <a:rPr lang="en-AU" altLang="en-US"/>
              <a:pPr>
                <a:defRPr/>
              </a:pPr>
              <a:t>‹#›</a:t>
            </a:fld>
            <a:endParaRPr lang="en-AU" altLang="en-US"/>
          </a:p>
        </p:txBody>
      </p:sp>
    </p:spTree>
    <p:extLst>
      <p:ext uri="{BB962C8B-B14F-4D97-AF65-F5344CB8AC3E}">
        <p14:creationId xmlns:p14="http://schemas.microsoft.com/office/powerpoint/2010/main" val="30625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C840C33F-DAE3-3E42-9C06-63A40C8F9D16}" type="slidenum">
              <a:rPr lang="en-AU" altLang="en-US"/>
              <a:pPr>
                <a:defRPr/>
              </a:pPr>
              <a:t>‹#›</a:t>
            </a:fld>
            <a:endParaRPr lang="en-AU" altLang="en-US"/>
          </a:p>
        </p:txBody>
      </p:sp>
    </p:spTree>
    <p:extLst>
      <p:ext uri="{BB962C8B-B14F-4D97-AF65-F5344CB8AC3E}">
        <p14:creationId xmlns:p14="http://schemas.microsoft.com/office/powerpoint/2010/main" val="183797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6" name="Rectangle 6"/>
          <p:cNvSpPr>
            <a:spLocks noGrp="1" noChangeArrowheads="1"/>
          </p:cNvSpPr>
          <p:nvPr>
            <p:ph type="sldNum" sz="quarter" idx="12"/>
          </p:nvPr>
        </p:nvSpPr>
        <p:spPr>
          <a:ln/>
        </p:spPr>
        <p:txBody>
          <a:bodyPr/>
          <a:lstStyle>
            <a:lvl1pPr>
              <a:defRPr/>
            </a:lvl1pPr>
          </a:lstStyle>
          <a:p>
            <a:pPr>
              <a:defRPr/>
            </a:pPr>
            <a:fld id="{0BC09DFC-CE20-5642-826B-279ED5008415}" type="slidenum">
              <a:rPr lang="en-AU" altLang="en-US"/>
              <a:pPr>
                <a:defRPr/>
              </a:pPr>
              <a:t>‹#›</a:t>
            </a:fld>
            <a:endParaRPr lang="en-AU" altLang="en-US"/>
          </a:p>
        </p:txBody>
      </p:sp>
    </p:spTree>
    <p:extLst>
      <p:ext uri="{BB962C8B-B14F-4D97-AF65-F5344CB8AC3E}">
        <p14:creationId xmlns:p14="http://schemas.microsoft.com/office/powerpoint/2010/main" val="1410827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437085"/>
            <a:ext cx="4038600" cy="3157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35459502-9F98-C44D-8D56-AC10A7D661B9}" type="slidenum">
              <a:rPr lang="en-AU" altLang="en-US"/>
              <a:pPr>
                <a:defRPr/>
              </a:pPr>
              <a:t>‹#›</a:t>
            </a:fld>
            <a:endParaRPr lang="en-AU" altLang="en-US"/>
          </a:p>
        </p:txBody>
      </p:sp>
    </p:spTree>
    <p:extLst>
      <p:ext uri="{BB962C8B-B14F-4D97-AF65-F5344CB8AC3E}">
        <p14:creationId xmlns:p14="http://schemas.microsoft.com/office/powerpoint/2010/main" val="141195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9" name="Rectangle 6"/>
          <p:cNvSpPr>
            <a:spLocks noGrp="1" noChangeArrowheads="1"/>
          </p:cNvSpPr>
          <p:nvPr>
            <p:ph type="sldNum" sz="quarter" idx="12"/>
          </p:nvPr>
        </p:nvSpPr>
        <p:spPr>
          <a:ln/>
        </p:spPr>
        <p:txBody>
          <a:bodyPr/>
          <a:lstStyle>
            <a:lvl1pPr>
              <a:defRPr/>
            </a:lvl1pPr>
          </a:lstStyle>
          <a:p>
            <a:pPr>
              <a:defRPr/>
            </a:pPr>
            <a:fld id="{577C101B-F80C-C941-A92B-A68246DE5A42}" type="slidenum">
              <a:rPr lang="en-AU" altLang="en-US"/>
              <a:pPr>
                <a:defRPr/>
              </a:pPr>
              <a:t>‹#›</a:t>
            </a:fld>
            <a:endParaRPr lang="en-AU" altLang="en-US"/>
          </a:p>
        </p:txBody>
      </p:sp>
    </p:spTree>
    <p:extLst>
      <p:ext uri="{BB962C8B-B14F-4D97-AF65-F5344CB8AC3E}">
        <p14:creationId xmlns:p14="http://schemas.microsoft.com/office/powerpoint/2010/main" val="103733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5" name="Rectangle 6"/>
          <p:cNvSpPr>
            <a:spLocks noGrp="1" noChangeArrowheads="1"/>
          </p:cNvSpPr>
          <p:nvPr>
            <p:ph type="sldNum" sz="quarter" idx="12"/>
          </p:nvPr>
        </p:nvSpPr>
        <p:spPr>
          <a:ln/>
        </p:spPr>
        <p:txBody>
          <a:bodyPr/>
          <a:lstStyle>
            <a:lvl1pPr>
              <a:defRPr/>
            </a:lvl1pPr>
          </a:lstStyle>
          <a:p>
            <a:pPr>
              <a:defRPr/>
            </a:pPr>
            <a:fld id="{BD7C782F-8AF5-6E47-B250-6D3780DC17D2}" type="slidenum">
              <a:rPr lang="en-AU" altLang="en-US"/>
              <a:pPr>
                <a:defRPr/>
              </a:pPr>
              <a:t>‹#›</a:t>
            </a:fld>
            <a:endParaRPr lang="en-AU" altLang="en-US"/>
          </a:p>
        </p:txBody>
      </p:sp>
    </p:spTree>
    <p:extLst>
      <p:ext uri="{BB962C8B-B14F-4D97-AF65-F5344CB8AC3E}">
        <p14:creationId xmlns:p14="http://schemas.microsoft.com/office/powerpoint/2010/main" val="122205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4" name="Rectangle 6"/>
          <p:cNvSpPr>
            <a:spLocks noGrp="1" noChangeArrowheads="1"/>
          </p:cNvSpPr>
          <p:nvPr>
            <p:ph type="sldNum" sz="quarter" idx="12"/>
          </p:nvPr>
        </p:nvSpPr>
        <p:spPr>
          <a:ln/>
        </p:spPr>
        <p:txBody>
          <a:bodyPr/>
          <a:lstStyle>
            <a:lvl1pPr>
              <a:defRPr/>
            </a:lvl1pPr>
          </a:lstStyle>
          <a:p>
            <a:pPr>
              <a:defRPr/>
            </a:pPr>
            <a:fld id="{83A0CA57-548A-6D48-B291-5F780372FBBE}" type="slidenum">
              <a:rPr lang="en-AU" altLang="en-US"/>
              <a:pPr>
                <a:defRPr/>
              </a:pPr>
              <a:t>‹#›</a:t>
            </a:fld>
            <a:endParaRPr lang="en-AU" altLang="en-US"/>
          </a:p>
        </p:txBody>
      </p:sp>
    </p:spTree>
    <p:extLst>
      <p:ext uri="{BB962C8B-B14F-4D97-AF65-F5344CB8AC3E}">
        <p14:creationId xmlns:p14="http://schemas.microsoft.com/office/powerpoint/2010/main" val="57367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486F062F-A81D-FD48-BBA2-6392926636AE}" type="slidenum">
              <a:rPr lang="en-AU" altLang="en-US"/>
              <a:pPr>
                <a:defRPr/>
              </a:pPr>
              <a:t>‹#›</a:t>
            </a:fld>
            <a:endParaRPr lang="en-AU" altLang="en-US"/>
          </a:p>
        </p:txBody>
      </p:sp>
    </p:spTree>
    <p:extLst>
      <p:ext uri="{BB962C8B-B14F-4D97-AF65-F5344CB8AC3E}">
        <p14:creationId xmlns:p14="http://schemas.microsoft.com/office/powerpoint/2010/main" val="1723902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r>
              <a:rPr lang="en-AU"/>
              <a:t>Footer text goes in here</a:t>
            </a:r>
          </a:p>
        </p:txBody>
      </p:sp>
      <p:sp>
        <p:nvSpPr>
          <p:cNvPr id="7" name="Rectangle 6"/>
          <p:cNvSpPr>
            <a:spLocks noGrp="1" noChangeArrowheads="1"/>
          </p:cNvSpPr>
          <p:nvPr>
            <p:ph type="sldNum" sz="quarter" idx="12"/>
          </p:nvPr>
        </p:nvSpPr>
        <p:spPr>
          <a:ln/>
        </p:spPr>
        <p:txBody>
          <a:bodyPr/>
          <a:lstStyle>
            <a:lvl1pPr>
              <a:defRPr/>
            </a:lvl1pPr>
          </a:lstStyle>
          <a:p>
            <a:pPr>
              <a:defRPr/>
            </a:pPr>
            <a:fld id="{C3DB2430-6509-2B4F-B27C-AB50A865E8B7}" type="slidenum">
              <a:rPr lang="en-AU" altLang="en-US"/>
              <a:pPr>
                <a:defRPr/>
              </a:pPr>
              <a:t>‹#›</a:t>
            </a:fld>
            <a:endParaRPr lang="en-AU" altLang="en-US"/>
          </a:p>
        </p:txBody>
      </p:sp>
    </p:spTree>
    <p:extLst>
      <p:ext uri="{BB962C8B-B14F-4D97-AF65-F5344CB8AC3E}">
        <p14:creationId xmlns:p14="http://schemas.microsoft.com/office/powerpoint/2010/main" val="1934024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0" y="4875213"/>
            <a:ext cx="9144000" cy="268287"/>
          </a:xfrm>
          <a:prstGeom prst="rect">
            <a:avLst/>
          </a:prstGeom>
          <a:solidFill>
            <a:srgbClr val="94B0B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mtClean="0">
              <a:ea typeface="+mn-ea"/>
            </a:endParaRPr>
          </a:p>
        </p:txBody>
      </p:sp>
      <p:sp>
        <p:nvSpPr>
          <p:cNvPr id="1027" name="Rectangle 2"/>
          <p:cNvSpPr>
            <a:spLocks noGrp="1" noChangeArrowheads="1"/>
          </p:cNvSpPr>
          <p:nvPr>
            <p:ph type="title"/>
          </p:nvPr>
        </p:nvSpPr>
        <p:spPr bwMode="auto">
          <a:xfrm>
            <a:off x="468313" y="573088"/>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3"/>
          <p:cNvSpPr>
            <a:spLocks noGrp="1" noChangeArrowheads="1"/>
          </p:cNvSpPr>
          <p:nvPr>
            <p:ph type="body" idx="1"/>
          </p:nvPr>
        </p:nvSpPr>
        <p:spPr bwMode="auto">
          <a:xfrm>
            <a:off x="457200" y="1436688"/>
            <a:ext cx="822960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 name="Rectangle 4"/>
          <p:cNvSpPr>
            <a:spLocks noGrp="1" noChangeArrowheads="1"/>
          </p:cNvSpPr>
          <p:nvPr>
            <p:ph type="dt" sz="half" idx="2"/>
          </p:nvPr>
        </p:nvSpPr>
        <p:spPr bwMode="auto">
          <a:xfrm>
            <a:off x="5724525" y="4857750"/>
            <a:ext cx="2133600"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Arial" charset="0"/>
              </a:defRPr>
            </a:lvl1pPr>
          </a:lstStyle>
          <a:p>
            <a:pPr>
              <a:defRPr/>
            </a:pPr>
            <a:endParaRPr lang="en-AU"/>
          </a:p>
        </p:txBody>
      </p:sp>
      <p:sp>
        <p:nvSpPr>
          <p:cNvPr id="1029" name="Rectangle 5"/>
          <p:cNvSpPr>
            <a:spLocks noGrp="1" noChangeArrowheads="1"/>
          </p:cNvSpPr>
          <p:nvPr>
            <p:ph type="ftr" sz="quarter" idx="3"/>
          </p:nvPr>
        </p:nvSpPr>
        <p:spPr bwMode="auto">
          <a:xfrm>
            <a:off x="395288" y="4857750"/>
            <a:ext cx="5040312" cy="14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Arial" charset="0"/>
              </a:defRPr>
            </a:lvl1pPr>
          </a:lstStyle>
          <a:p>
            <a:pPr>
              <a:defRPr/>
            </a:pPr>
            <a:r>
              <a:rPr lang="en-AU"/>
              <a:t>Footer text goes in here</a:t>
            </a:r>
          </a:p>
        </p:txBody>
      </p:sp>
      <p:sp>
        <p:nvSpPr>
          <p:cNvPr id="1030" name="Rectangle 6"/>
          <p:cNvSpPr>
            <a:spLocks noGrp="1" noChangeArrowheads="1"/>
          </p:cNvSpPr>
          <p:nvPr>
            <p:ph type="sldNum" sz="quarter" idx="4"/>
          </p:nvPr>
        </p:nvSpPr>
        <p:spPr bwMode="auto">
          <a:xfrm>
            <a:off x="8101013" y="4857750"/>
            <a:ext cx="585787"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ea typeface="+mn-ea"/>
                <a:cs typeface="Arial" panose="020B0604020202020204" pitchFamily="34" charset="0"/>
              </a:defRPr>
            </a:lvl1pPr>
          </a:lstStyle>
          <a:p>
            <a:pPr>
              <a:defRPr/>
            </a:pPr>
            <a:fld id="{3FB873AF-707B-4B4B-9D21-93495C43C89D}" type="slidenum">
              <a:rPr lang="en-AU" altLang="en-US"/>
              <a:pPr>
                <a:defRPr/>
              </a:pPr>
              <a:t>‹#›</a:t>
            </a:fld>
            <a:endParaRPr lang="en-AU" altLang="en-US"/>
          </a:p>
        </p:txBody>
      </p:sp>
      <p:sp>
        <p:nvSpPr>
          <p:cNvPr id="1032" name="Rectangle 7"/>
          <p:cNvSpPr>
            <a:spLocks noChangeArrowheads="1"/>
          </p:cNvSpPr>
          <p:nvPr/>
        </p:nvSpPr>
        <p:spPr bwMode="auto">
          <a:xfrm>
            <a:off x="0" y="0"/>
            <a:ext cx="9144000" cy="574675"/>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mtClean="0">
              <a:ea typeface="+mn-ea"/>
            </a:endParaRPr>
          </a:p>
        </p:txBody>
      </p:sp>
      <p:pic>
        <p:nvPicPr>
          <p:cNvPr id="1033" name="Picture 9" descr="ANU_LOGO_WHIT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rtl="0" eaLnBrk="0" fontAlgn="base" hangingPunct="0">
        <a:spcBef>
          <a:spcPct val="0"/>
        </a:spcBef>
        <a:spcAft>
          <a:spcPct val="0"/>
        </a:spcAft>
        <a:defRPr sz="3600">
          <a:solidFill>
            <a:srgbClr val="527688"/>
          </a:solidFill>
          <a:latin typeface="+mj-lt"/>
          <a:ea typeface="Arial" charset="0"/>
          <a:cs typeface="+mj-cs"/>
        </a:defRPr>
      </a:lvl1pPr>
      <a:lvl2pPr algn="l" rtl="0" eaLnBrk="0" fontAlgn="base" hangingPunct="0">
        <a:spcBef>
          <a:spcPct val="0"/>
        </a:spcBef>
        <a:spcAft>
          <a:spcPct val="0"/>
        </a:spcAft>
        <a:defRPr sz="3600">
          <a:solidFill>
            <a:srgbClr val="527688"/>
          </a:solidFill>
          <a:latin typeface="Arial" charset="0"/>
          <a:ea typeface="Arial" charset="0"/>
          <a:cs typeface="Arial" charset="0"/>
        </a:defRPr>
      </a:lvl2pPr>
      <a:lvl3pPr algn="l" rtl="0" eaLnBrk="0" fontAlgn="base" hangingPunct="0">
        <a:spcBef>
          <a:spcPct val="0"/>
        </a:spcBef>
        <a:spcAft>
          <a:spcPct val="0"/>
        </a:spcAft>
        <a:defRPr sz="3600">
          <a:solidFill>
            <a:srgbClr val="527688"/>
          </a:solidFill>
          <a:latin typeface="Arial" charset="0"/>
          <a:ea typeface="Arial" charset="0"/>
          <a:cs typeface="Arial" charset="0"/>
        </a:defRPr>
      </a:lvl3pPr>
      <a:lvl4pPr algn="l" rtl="0" eaLnBrk="0" fontAlgn="base" hangingPunct="0">
        <a:spcBef>
          <a:spcPct val="0"/>
        </a:spcBef>
        <a:spcAft>
          <a:spcPct val="0"/>
        </a:spcAft>
        <a:defRPr sz="3600">
          <a:solidFill>
            <a:srgbClr val="527688"/>
          </a:solidFill>
          <a:latin typeface="Arial" charset="0"/>
          <a:ea typeface="Arial" charset="0"/>
          <a:cs typeface="Arial" charset="0"/>
        </a:defRPr>
      </a:lvl4pPr>
      <a:lvl5pPr algn="l" rtl="0" eaLnBrk="0" fontAlgn="base" hangingPunct="0">
        <a:spcBef>
          <a:spcPct val="0"/>
        </a:spcBef>
        <a:spcAft>
          <a:spcPct val="0"/>
        </a:spcAft>
        <a:defRPr sz="3600">
          <a:solidFill>
            <a:srgbClr val="527688"/>
          </a:solidFill>
          <a:latin typeface="Arial" charset="0"/>
          <a:ea typeface="Arial" charset="0"/>
          <a:cs typeface="Arial" charset="0"/>
        </a:defRPr>
      </a:lvl5pPr>
      <a:lvl6pPr marL="457200" algn="l" rtl="0" fontAlgn="base">
        <a:spcBef>
          <a:spcPct val="0"/>
        </a:spcBef>
        <a:spcAft>
          <a:spcPct val="0"/>
        </a:spcAft>
        <a:defRPr sz="3600">
          <a:solidFill>
            <a:srgbClr val="527688"/>
          </a:solidFill>
          <a:latin typeface="Arial" charset="0"/>
          <a:cs typeface="Arial" charset="0"/>
        </a:defRPr>
      </a:lvl6pPr>
      <a:lvl7pPr marL="914400" algn="l" rtl="0" fontAlgn="base">
        <a:spcBef>
          <a:spcPct val="0"/>
        </a:spcBef>
        <a:spcAft>
          <a:spcPct val="0"/>
        </a:spcAft>
        <a:defRPr sz="3600">
          <a:solidFill>
            <a:srgbClr val="527688"/>
          </a:solidFill>
          <a:latin typeface="Arial" charset="0"/>
          <a:cs typeface="Arial" charset="0"/>
        </a:defRPr>
      </a:lvl7pPr>
      <a:lvl8pPr marL="1371600" algn="l" rtl="0" fontAlgn="base">
        <a:spcBef>
          <a:spcPct val="0"/>
        </a:spcBef>
        <a:spcAft>
          <a:spcPct val="0"/>
        </a:spcAft>
        <a:defRPr sz="3600">
          <a:solidFill>
            <a:srgbClr val="527688"/>
          </a:solidFill>
          <a:latin typeface="Arial" charset="0"/>
          <a:cs typeface="Arial" charset="0"/>
        </a:defRPr>
      </a:lvl8pPr>
      <a:lvl9pPr marL="1828800" algn="l" rtl="0" fontAlgn="base">
        <a:spcBef>
          <a:spcPct val="0"/>
        </a:spcBef>
        <a:spcAft>
          <a:spcPct val="0"/>
        </a:spcAft>
        <a:defRPr sz="3600">
          <a:solidFill>
            <a:srgbClr val="527688"/>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u4975835@anu.edu.a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466738" y="915566"/>
            <a:ext cx="8207375" cy="646112"/>
          </a:xfrm>
        </p:spPr>
        <p:txBody>
          <a:bodyPr/>
          <a:lstStyle/>
          <a:p>
            <a:pPr eaLnBrk="1" hangingPunct="1"/>
            <a:r>
              <a:rPr lang="en-US" altLang="en-US" dirty="0" smtClean="0"/>
              <a:t>Tutorial 3</a:t>
            </a:r>
            <a:endParaRPr lang="en-US" altLang="en-US" dirty="0"/>
          </a:p>
        </p:txBody>
      </p:sp>
      <p:sp>
        <p:nvSpPr>
          <p:cNvPr id="4099" name="Rectangle 5"/>
          <p:cNvSpPr>
            <a:spLocks noGrp="1" noChangeArrowheads="1"/>
          </p:cNvSpPr>
          <p:nvPr>
            <p:ph type="subTitle" idx="1"/>
          </p:nvPr>
        </p:nvSpPr>
        <p:spPr>
          <a:xfrm>
            <a:off x="468313" y="3489325"/>
            <a:ext cx="8280400" cy="2031325"/>
          </a:xfrm>
        </p:spPr>
        <p:txBody>
          <a:bodyPr/>
          <a:lstStyle/>
          <a:p>
            <a:pPr eaLnBrk="1" hangingPunct="1"/>
            <a:r>
              <a:rPr lang="en-US" altLang="en-US" sz="1800" dirty="0" err="1" smtClean="0"/>
              <a:t>Ziren</a:t>
            </a:r>
            <a:endParaRPr lang="en-US" altLang="en-US" sz="1800" dirty="0" smtClean="0"/>
          </a:p>
          <a:p>
            <a:pPr eaLnBrk="1" hangingPunct="1"/>
            <a:r>
              <a:rPr lang="en-US" altLang="en-US" sz="1800" dirty="0" smtClean="0">
                <a:hlinkClick r:id="rId2"/>
              </a:rPr>
              <a:t>u4975835@anu.edu.au</a:t>
            </a:r>
            <a:endParaRPr lang="en-US" altLang="en-US" sz="1800" dirty="0" smtClean="0"/>
          </a:p>
          <a:p>
            <a:pPr eaLnBrk="1" hangingPunct="1"/>
            <a:r>
              <a:rPr lang="en-US" altLang="en-US" sz="1800" dirty="0" smtClean="0"/>
              <a:t>Thursday 10am to 11 am or by appointment</a:t>
            </a:r>
          </a:p>
          <a:p>
            <a:pPr eaLnBrk="1" hangingPunct="1"/>
            <a:r>
              <a:rPr lang="en-US" altLang="en-US" sz="1800" dirty="0" smtClean="0"/>
              <a:t>CBE 3.09</a:t>
            </a:r>
          </a:p>
          <a:p>
            <a:pPr eaLnBrk="1" hangingPunct="1"/>
            <a:endParaRPr lang="en-US" altLang="en-US" sz="1800" dirty="0" smtClean="0"/>
          </a:p>
          <a:p>
            <a:pPr eaLnBrk="1" hangingPunct="1"/>
            <a:endParaRPr lang="en-US"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a:xfrm>
            <a:off x="466869" y="1347614"/>
            <a:ext cx="8229600" cy="3157537"/>
          </a:xfrm>
        </p:spPr>
        <p:txBody>
          <a:bodyPr/>
          <a:lstStyle/>
          <a:p>
            <a:pPr marL="0" indent="0">
              <a:buNone/>
            </a:pPr>
            <a:r>
              <a:rPr lang="en-AU" sz="1600" dirty="0"/>
              <a:t>Black wheatears are small birds of Spain and Morocco. Males of the species demonstrate an exaggerated sexual display by carrying many heavy stones to nesting cavities. Different males carry somewhat different sized stones, prompting a study of whether larger stones may be a signal of higher health status. A study was conducted (M. </a:t>
            </a:r>
            <a:r>
              <a:rPr lang="en-AU" sz="1600" dirty="0" err="1"/>
              <a:t>Soler</a:t>
            </a:r>
            <a:r>
              <a:rPr lang="en-AU" sz="1600" dirty="0"/>
              <a:t> et al.) which calculated the average stone mass (g) carried by each of 21 male wheatears, along with T-cell response measurements reflecting their immune systems’ strengths. The file “ex0729.csv” contains the data</a:t>
            </a:r>
            <a:r>
              <a:rPr lang="en-AU" sz="1600" dirty="0" smtClean="0"/>
              <a:t>.</a:t>
            </a:r>
          </a:p>
          <a:p>
            <a:pPr marL="0" indent="0">
              <a:buNone/>
            </a:pPr>
            <a:endParaRPr lang="en-GB" sz="1600" dirty="0"/>
          </a:p>
          <a:p>
            <a:pPr marL="514350" lvl="0" indent="-514350">
              <a:buFont typeface="+mj-lt"/>
              <a:buAutoNum type="arabicPeriod"/>
            </a:pPr>
            <a:r>
              <a:rPr lang="en-AU" sz="1600" dirty="0"/>
              <a:t>Does the data suggest there is a linear relationship between the mean T-cell response and average stone mass?</a:t>
            </a:r>
            <a:endParaRPr lang="en-GB" sz="1600" dirty="0"/>
          </a:p>
          <a:p>
            <a:pPr marL="514350" lvl="0" indent="-514350">
              <a:buFont typeface="+mj-lt"/>
              <a:buAutoNum type="arabicPeriod"/>
            </a:pPr>
            <a:r>
              <a:rPr lang="en-AU" sz="1600" dirty="0"/>
              <a:t>If a particular wheatear carries stones that have an average mass of 6.5g, what would you predict its T-cell response to be? Provide a 90% prediction interval for this </a:t>
            </a:r>
            <a:r>
              <a:rPr lang="en-AU" sz="1600" dirty="0" smtClean="0"/>
              <a:t>prediction.</a:t>
            </a:r>
            <a:endParaRPr lang="en-GB" sz="1600" dirty="0"/>
          </a:p>
          <a:p>
            <a:pPr marL="514350" indent="-514350">
              <a:buFont typeface="+mj-lt"/>
              <a:buAutoNum type="arabicPeriod"/>
            </a:pPr>
            <a:endParaRPr lang="en-US" sz="16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10</a:t>
            </a:fld>
            <a:endParaRPr lang="en-AU" altLang="en-US"/>
          </a:p>
        </p:txBody>
      </p:sp>
    </p:spTree>
    <p:extLst>
      <p:ext uri="{BB962C8B-B14F-4D97-AF65-F5344CB8AC3E}">
        <p14:creationId xmlns:p14="http://schemas.microsoft.com/office/powerpoint/2010/main" val="138815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457200" lvl="0" indent="-457200">
              <a:buAutoNum type="arabicPeriod"/>
            </a:pPr>
            <a:r>
              <a:rPr lang="en-AU" sz="2000" dirty="0" smtClean="0"/>
              <a:t>Does the data suggest there is a linear relationship between the mean T-cell response and average stone mass?</a:t>
            </a:r>
          </a:p>
          <a:p>
            <a:pPr marL="457200" lvl="0" indent="-457200">
              <a:buAutoNum type="arabicPeriod"/>
            </a:pPr>
            <a:endParaRPr lang="en-AU" sz="2000" dirty="0" smtClean="0"/>
          </a:p>
          <a:p>
            <a:pPr marL="0" indent="0">
              <a:buNone/>
            </a:pPr>
            <a:r>
              <a:rPr lang="en-AU" sz="2000" dirty="0"/>
              <a:t>We want to test </a:t>
            </a:r>
            <a:endParaRPr lang="en-AU" sz="2000" dirty="0" smtClean="0"/>
          </a:p>
          <a:p>
            <a:pPr marL="0" indent="0" algn="ctr">
              <a:buNone/>
            </a:pPr>
            <a:r>
              <a:rPr lang="en-AU" sz="2000" dirty="0" smtClean="0"/>
              <a:t>null</a:t>
            </a:r>
            <a:r>
              <a:rPr lang="en-AU" sz="2000" dirty="0"/>
              <a:t>: β1 = 0 v’s alt: β1 ≠ </a:t>
            </a:r>
            <a:r>
              <a:rPr lang="en-AU" sz="2000" dirty="0" smtClean="0"/>
              <a:t>0</a:t>
            </a:r>
          </a:p>
          <a:p>
            <a:pPr marL="0" indent="0">
              <a:buNone/>
            </a:pPr>
            <a:r>
              <a:rPr lang="en-AU" sz="2000" dirty="0" smtClean="0"/>
              <a:t>From </a:t>
            </a:r>
            <a:r>
              <a:rPr lang="en-AU" sz="2000" dirty="0"/>
              <a:t>the summary output we are given that the p-value for this test is 0.0061. We reject the null and conclude that there is a linear relationship</a:t>
            </a:r>
            <a:r>
              <a:rPr lang="en-AU" sz="2000" dirty="0" smtClean="0"/>
              <a:t>.</a:t>
            </a:r>
            <a:endParaRPr lang="en-GB" sz="2000" dirty="0"/>
          </a:p>
          <a:p>
            <a:pPr marL="0" indent="0">
              <a:buNone/>
            </a:pPr>
            <a:endParaRPr lang="en-GB" sz="2000"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11</a:t>
            </a:fld>
            <a:endParaRPr lang="en-AU" altLang="en-US"/>
          </a:p>
        </p:txBody>
      </p:sp>
    </p:spTree>
    <p:extLst>
      <p:ext uri="{BB962C8B-B14F-4D97-AF65-F5344CB8AC3E}">
        <p14:creationId xmlns:p14="http://schemas.microsoft.com/office/powerpoint/2010/main" val="11877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45773"/>
                <a:ext cx="8229600" cy="3157537"/>
              </a:xfrm>
            </p:spPr>
            <p:txBody>
              <a:bodyPr/>
              <a:lstStyle/>
              <a:p>
                <a:pPr marL="0" indent="0">
                  <a:buNone/>
                </a:pPr>
                <a:r>
                  <a:rPr lang="en-US" sz="1800" dirty="0" smtClean="0"/>
                  <a:t>2. </a:t>
                </a:r>
                <a:r>
                  <a:rPr lang="en-AU" sz="1800" dirty="0"/>
                  <a:t>If a particular wheatear carries stones that have an average mass of 6.5g, what would you predict its T-cell response to be? Provide a 90% prediction interval for this prediction</a:t>
                </a:r>
                <a:r>
                  <a:rPr lang="en-AU" sz="1800" dirty="0" smtClean="0"/>
                  <a:t>.</a:t>
                </a:r>
                <a:r>
                  <a:rPr lang="en-US" sz="1800" dirty="0" smtClean="0"/>
                  <a:t> </a:t>
                </a:r>
              </a:p>
              <a:p>
                <a:pPr marL="0" indent="0">
                  <a:buNone/>
                </a:pPr>
                <a:endParaRPr lang="en-US" sz="1800" dirty="0"/>
              </a:p>
              <a:p>
                <a:pPr marL="0" indent="0">
                  <a:buNone/>
                </a:pPr>
                <a:r>
                  <a:rPr lang="en-AU" sz="1800" dirty="0"/>
                  <a:t>The fitted regression line is  </a:t>
                </a:r>
                <a14:m>
                  <m:oMath xmlns:m="http://schemas.openxmlformats.org/officeDocument/2006/math">
                    <m:acc>
                      <m:accPr>
                        <m:chr m:val="̂"/>
                        <m:ctrlPr>
                          <a:rPr lang="en-AU" sz="1800" i="1" smtClean="0">
                            <a:latin typeface="Cambria Math" charset="0"/>
                          </a:rPr>
                        </m:ctrlPr>
                      </m:accPr>
                      <m:e>
                        <m:r>
                          <a:rPr lang="en-AU" sz="1800" i="1" smtClean="0">
                            <a:latin typeface="Cambria Math" charset="0"/>
                            <a:ea typeface="Cambria Math" charset="0"/>
                            <a:cs typeface="Cambria Math" charset="0"/>
                          </a:rPr>
                          <m:t>𝜇</m:t>
                        </m:r>
                      </m:e>
                    </m:acc>
                  </m:oMath>
                </a14:m>
                <a:r>
                  <a:rPr lang="en-AU" sz="1800" dirty="0" smtClean="0"/>
                  <a:t>(</a:t>
                </a:r>
                <a:r>
                  <a:rPr lang="en-AU" sz="1800" dirty="0" err="1"/>
                  <a:t>T-cell|mass</a:t>
                </a:r>
                <a:r>
                  <a:rPr lang="en-AU" sz="1800" dirty="0"/>
                  <a:t>) = 0.0875+0.0328*mass. This means we would predict its T-cell response to </a:t>
                </a:r>
                <a:r>
                  <a:rPr lang="en-AU" sz="1800" dirty="0" smtClean="0"/>
                  <a:t>be</a:t>
                </a:r>
              </a:p>
              <a:p>
                <a:pPr marL="0" indent="0" algn="ctr">
                  <a:buNone/>
                </a:pPr>
                <a:r>
                  <a:rPr lang="en-AU" sz="1800" dirty="0" smtClean="0"/>
                  <a:t>0.0875+0.0328*6.5=0.30</a:t>
                </a:r>
              </a:p>
              <a:p>
                <a:pPr marL="0" indent="0">
                  <a:buNone/>
                </a:pPr>
                <a:r>
                  <a:rPr lang="en-AU" sz="1800" dirty="0" smtClean="0"/>
                  <a:t>Recall </a:t>
                </a:r>
                <a:r>
                  <a:rPr lang="en-AU" sz="1800" dirty="0"/>
                  <a:t>the PI formula is</a:t>
                </a:r>
                <a:r>
                  <a:rPr lang="en-AU" sz="1800" dirty="0" smtClean="0"/>
                  <a:t>:</a:t>
                </a:r>
                <a:endParaRPr lang="en-GB" sz="1800" dirty="0"/>
              </a:p>
              <a:p>
                <a:pPr marL="0" indent="0">
                  <a:buNone/>
                </a:pPr>
                <a:endParaRPr lang="en-US" sz="1800" dirty="0" smtClean="0"/>
              </a:p>
              <a:p>
                <a:pPr marL="0" indent="0">
                  <a:buNone/>
                </a:pPr>
                <a:r>
                  <a:rPr lang="en-AU" sz="1800" dirty="0"/>
                  <a:t>The 90% PI is:</a:t>
                </a:r>
                <a:endParaRPr lang="en-GB" sz="1800" dirty="0"/>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45773"/>
                <a:ext cx="8229600" cy="3157537"/>
              </a:xfrm>
              <a:blipFill rotWithShape="0">
                <a:blip r:embed="rId2"/>
                <a:stretch>
                  <a:fillRect l="-593" t="-965" r="-1259" b="-32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12</a:t>
            </a:fld>
            <a:endParaRPr lang="en-AU" altLang="en-US"/>
          </a:p>
        </p:txBody>
      </p:sp>
      <p:pic>
        <p:nvPicPr>
          <p:cNvPr id="16" name="Picture 15"/>
          <p:cNvPicPr/>
          <p:nvPr/>
        </p:nvPicPr>
        <p:blipFill>
          <a:blip r:embed="rId3">
            <a:extLst>
              <a:ext uri="{28A0092B-C50C-407E-A947-70E740481C1C}">
                <a14:useLocalDpi xmlns:a14="http://schemas.microsoft.com/office/drawing/2010/main" val="0"/>
              </a:ext>
            </a:extLst>
          </a:blip>
          <a:srcRect/>
          <a:stretch>
            <a:fillRect/>
          </a:stretch>
        </p:blipFill>
        <p:spPr bwMode="auto">
          <a:xfrm>
            <a:off x="2843528" y="3507854"/>
            <a:ext cx="3479165" cy="635000"/>
          </a:xfrm>
          <a:prstGeom prst="rect">
            <a:avLst/>
          </a:prstGeom>
          <a:noFill/>
          <a:ln>
            <a:noFill/>
          </a:ln>
        </p:spPr>
      </p:pic>
      <p:pic>
        <p:nvPicPr>
          <p:cNvPr id="17" name="Picture 16"/>
          <p:cNvPicPr/>
          <p:nvPr/>
        </p:nvPicPr>
        <p:blipFill>
          <a:blip r:embed="rId4">
            <a:extLst>
              <a:ext uri="{28A0092B-C50C-407E-A947-70E740481C1C}">
                <a14:useLocalDpi xmlns:a14="http://schemas.microsoft.com/office/drawing/2010/main" val="0"/>
              </a:ext>
            </a:extLst>
          </a:blip>
          <a:srcRect/>
          <a:stretch>
            <a:fillRect/>
          </a:stretch>
        </p:blipFill>
        <p:spPr bwMode="auto">
          <a:xfrm>
            <a:off x="2589527" y="4188761"/>
            <a:ext cx="3987165" cy="571500"/>
          </a:xfrm>
          <a:prstGeom prst="rect">
            <a:avLst/>
          </a:prstGeom>
          <a:noFill/>
          <a:ln>
            <a:noFill/>
          </a:ln>
        </p:spPr>
      </p:pic>
    </p:spTree>
    <p:extLst>
      <p:ext uri="{BB962C8B-B14F-4D97-AF65-F5344CB8AC3E}">
        <p14:creationId xmlns:p14="http://schemas.microsoft.com/office/powerpoint/2010/main" val="1927285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marL="0" indent="0">
              <a:buNone/>
            </a:pPr>
            <a:r>
              <a:rPr lang="en-AU" sz="2400" dirty="0"/>
              <a:t>The data in the file “ex0823.csv” are the average wine consumption rates (in litres per person) and number of ischemic heart disease deaths (per 1000 men aged 55 to 64 years old) for 18 industrialised countries. </a:t>
            </a:r>
            <a:endParaRPr lang="en-AU" sz="2400" dirty="0" smtClean="0"/>
          </a:p>
          <a:p>
            <a:pPr marL="0" indent="0">
              <a:buNone/>
            </a:pPr>
            <a:endParaRPr lang="en-AU" sz="2400" dirty="0" smtClean="0"/>
          </a:p>
          <a:p>
            <a:pPr lvl="0"/>
            <a:r>
              <a:rPr lang="en-AU" sz="2400" dirty="0"/>
              <a:t>Do these data suggest that the heart disease rate is associated with average wine consumption? (You will need to transform the data before fitting the SLR)</a:t>
            </a:r>
            <a:endParaRPr lang="en-GB" sz="2400" dirty="0"/>
          </a:p>
          <a:p>
            <a:endParaRPr lang="en-US" sz="24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13</a:t>
            </a:fld>
            <a:endParaRPr lang="en-AU" altLang="en-US"/>
          </a:p>
        </p:txBody>
      </p:sp>
    </p:spTree>
    <p:extLst>
      <p:ext uri="{BB962C8B-B14F-4D97-AF65-F5344CB8AC3E}">
        <p14:creationId xmlns:p14="http://schemas.microsoft.com/office/powerpoint/2010/main" val="41685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43788" y="1281379"/>
            <a:ext cx="8229600" cy="3157537"/>
          </a:xfrm>
        </p:spPr>
        <p:txBody>
          <a:bodyPr/>
          <a:lstStyle/>
          <a:p>
            <a:pPr marL="457200" lvl="0" indent="-457200">
              <a:buFont typeface="+mj-lt"/>
              <a:buAutoNum type="arabicPeriod"/>
            </a:pPr>
            <a:r>
              <a:rPr lang="en-AU" sz="2000" dirty="0" smtClean="0"/>
              <a:t>Do these data suggest that the heart disease rate is associated with average wine consumption? (You will need to transform the data before fitting the SLR)</a:t>
            </a:r>
            <a:endParaRPr lang="en-GB" sz="2000" dirty="0" smtClean="0"/>
          </a:p>
          <a:p>
            <a:r>
              <a:rPr lang="en-AU" sz="2000" dirty="0"/>
              <a:t>The log-log scale provides the best looking straight line fit. </a:t>
            </a:r>
            <a:endParaRPr lang="en-GB" sz="2000" dirty="0"/>
          </a:p>
          <a:p>
            <a:r>
              <a:rPr lang="en-AU" sz="2000" dirty="0"/>
              <a:t>There is strong evidence of an association between wine consumption and mortality – the test of null: β</a:t>
            </a:r>
            <a:r>
              <a:rPr lang="en-AU" sz="2000" baseline="-25000" dirty="0"/>
              <a:t>1 </a:t>
            </a:r>
            <a:r>
              <a:rPr lang="en-AU" sz="2000" dirty="0"/>
              <a:t>= 0 v’s alt: β</a:t>
            </a:r>
            <a:r>
              <a:rPr lang="en-AU" sz="2000" baseline="-25000" dirty="0"/>
              <a:t>1 </a:t>
            </a:r>
            <a:r>
              <a:rPr lang="en-AU" sz="2000" dirty="0"/>
              <a:t>≠ 0 has a p-value of &lt;0.01. </a:t>
            </a:r>
            <a:endParaRPr lang="en-GB" sz="2000" dirty="0"/>
          </a:p>
          <a:p>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14</a:t>
            </a:fld>
            <a:endParaRPr lang="en-AU" altLang="en-US"/>
          </a:p>
        </p:txBody>
      </p:sp>
      <p:pic>
        <p:nvPicPr>
          <p:cNvPr id="5" name="Picture 4" descr="wine"/>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254231"/>
            <a:ext cx="3861609" cy="1603519"/>
          </a:xfrm>
          <a:prstGeom prst="rect">
            <a:avLst/>
          </a:prstGeom>
          <a:noFill/>
          <a:ln>
            <a:noFill/>
          </a:ln>
        </p:spPr>
      </p:pic>
    </p:spTree>
    <p:extLst>
      <p:ext uri="{BB962C8B-B14F-4D97-AF65-F5344CB8AC3E}">
        <p14:creationId xmlns:p14="http://schemas.microsoft.com/office/powerpoint/2010/main" val="200646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86946"/>
            <a:ext cx="8229600" cy="857250"/>
          </a:xfrm>
        </p:spPr>
        <p:txBody>
          <a:bodyPr/>
          <a:lstStyle/>
          <a:p>
            <a:r>
              <a:rPr lang="en-US" dirty="0" smtClean="0"/>
              <a:t>Question 4 </a:t>
            </a:r>
            <a:endParaRPr lang="en-US" dirty="0"/>
          </a:p>
        </p:txBody>
      </p:sp>
      <p:sp>
        <p:nvSpPr>
          <p:cNvPr id="3" name="Content Placeholder 2"/>
          <p:cNvSpPr>
            <a:spLocks noGrp="1"/>
          </p:cNvSpPr>
          <p:nvPr>
            <p:ph idx="1"/>
          </p:nvPr>
        </p:nvSpPr>
        <p:spPr>
          <a:xfrm>
            <a:off x="468313" y="1131590"/>
            <a:ext cx="8229600" cy="3157537"/>
          </a:xfrm>
        </p:spPr>
        <p:txBody>
          <a:bodyPr/>
          <a:lstStyle/>
          <a:p>
            <a:pPr marL="0" indent="0">
              <a:buNone/>
            </a:pPr>
            <a:r>
              <a:rPr lang="en-AU" sz="1800" dirty="0"/>
              <a:t>In a study of the effectiveness of biological control of the exotic weed tansy ragwort, researchers manipulated the exposure to the ragwort flea beetle on 15 plots that had been planted with a high density of ragwort. Harvesting the plots the next season, they measured the average dry mass of ragwort remaining (grams/plant) and the flea beetle load (beetles/gram of ragwort mass) to see if the ragwort plants in the plots with high beetle loads were smaller as a result of herbivory by the beetles. The data is contained in the file “ex0817.csv</a:t>
            </a:r>
            <a:r>
              <a:rPr lang="en-AU" sz="1800" dirty="0" smtClean="0"/>
              <a:t>”.</a:t>
            </a:r>
            <a:endParaRPr lang="en-GB" sz="1800" dirty="0"/>
          </a:p>
          <a:p>
            <a:pPr marL="0" indent="0">
              <a:buNone/>
            </a:pPr>
            <a:r>
              <a:rPr lang="en-GB" sz="1800" dirty="0" smtClean="0"/>
              <a:t>1. </a:t>
            </a:r>
            <a:r>
              <a:rPr lang="en-AU" sz="1800" dirty="0" smtClean="0"/>
              <a:t>Use </a:t>
            </a:r>
            <a:r>
              <a:rPr lang="en-AU" sz="1800" dirty="0"/>
              <a:t>scatterplots of the raw data, along with trail and error, to find a transformation of Y = Ragwort dry mass and X = Flea beetle load that will be suitable for a SLR. Try the following transformations: log, square root, and reciprocal. </a:t>
            </a:r>
            <a:endParaRPr lang="en-GB" sz="1800" dirty="0"/>
          </a:p>
          <a:p>
            <a:pPr marL="0" indent="0">
              <a:buNone/>
            </a:pPr>
            <a:r>
              <a:rPr lang="en-GB" sz="1800" dirty="0" smtClean="0"/>
              <a:t>2. </a:t>
            </a:r>
            <a:r>
              <a:rPr lang="en-AU" sz="1800" dirty="0" smtClean="0"/>
              <a:t>Use </a:t>
            </a:r>
            <a:r>
              <a:rPr lang="en-AU" sz="1800" dirty="0"/>
              <a:t>a residual plot to check whether the transformations you choose seem appropriate.</a:t>
            </a:r>
            <a:endParaRPr lang="en-GB" sz="1800" dirty="0"/>
          </a:p>
          <a:p>
            <a:pPr marL="0" indent="0">
              <a:buNone/>
            </a:pPr>
            <a:endParaRPr lang="en-US" sz="18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15</a:t>
            </a:fld>
            <a:endParaRPr lang="en-AU" altLang="en-US"/>
          </a:p>
        </p:txBody>
      </p:sp>
    </p:spTree>
    <p:extLst>
      <p:ext uri="{BB962C8B-B14F-4D97-AF65-F5344CB8AC3E}">
        <p14:creationId xmlns:p14="http://schemas.microsoft.com/office/powerpoint/2010/main" val="470404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57200" y="1275606"/>
            <a:ext cx="8229600" cy="3157537"/>
          </a:xfrm>
        </p:spPr>
        <p:txBody>
          <a:bodyPr/>
          <a:lstStyle/>
          <a:p>
            <a:pPr marL="514350" lvl="0" indent="-514350">
              <a:buFont typeface="+mj-lt"/>
              <a:buAutoNum type="arabicPeriod"/>
            </a:pPr>
            <a:r>
              <a:rPr lang="en-AU" sz="1000" dirty="0"/>
              <a:t>Use scatterplots of the raw data, along with trail and error, to find a transformation of Y = Ragwort dry mass and X = Flea beetle load that will be suitable for a SLR. Try the following transformations: log, square root, and reciprocal. </a:t>
            </a:r>
            <a:endParaRPr lang="en-GB" sz="1000" dirty="0"/>
          </a:p>
          <a:p>
            <a:pPr marL="514350" indent="-514350">
              <a:buFont typeface="+mj-lt"/>
              <a:buAutoNum type="arabicPeriod"/>
            </a:pPr>
            <a:endParaRPr lang="en-US" sz="1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16</a:t>
            </a:fld>
            <a:endParaRPr lang="en-AU" altLang="en-US"/>
          </a:p>
        </p:txBody>
      </p:sp>
      <p:pic>
        <p:nvPicPr>
          <p:cNvPr id="5" name="Picture 4" descr="bugs"/>
          <p:cNvPicPr/>
          <p:nvPr/>
        </p:nvPicPr>
        <p:blipFill>
          <a:blip r:embed="rId2">
            <a:extLst>
              <a:ext uri="{28A0092B-C50C-407E-A947-70E740481C1C}">
                <a14:useLocalDpi xmlns:a14="http://schemas.microsoft.com/office/drawing/2010/main" val="0"/>
              </a:ext>
            </a:extLst>
          </a:blip>
          <a:srcRect/>
          <a:stretch>
            <a:fillRect/>
          </a:stretch>
        </p:blipFill>
        <p:spPr bwMode="auto">
          <a:xfrm>
            <a:off x="1945640" y="1750695"/>
            <a:ext cx="5274945" cy="3107055"/>
          </a:xfrm>
          <a:prstGeom prst="rect">
            <a:avLst/>
          </a:prstGeom>
          <a:noFill/>
          <a:ln>
            <a:noFill/>
          </a:ln>
        </p:spPr>
      </p:pic>
    </p:spTree>
    <p:extLst>
      <p:ext uri="{BB962C8B-B14F-4D97-AF65-F5344CB8AC3E}">
        <p14:creationId xmlns:p14="http://schemas.microsoft.com/office/powerpoint/2010/main" val="75993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514350" indent="-514350" eaLnBrk="1" fontAlgn="auto" hangingPunct="1">
              <a:spcBef>
                <a:spcPts val="0"/>
              </a:spcBef>
              <a:spcAft>
                <a:spcPts val="0"/>
              </a:spcAft>
              <a:buNone/>
            </a:pPr>
            <a:r>
              <a:rPr lang="en-US" sz="2000" dirty="0" smtClean="0"/>
              <a:t>2. </a:t>
            </a:r>
            <a:r>
              <a:rPr lang="en-AU" sz="2000" dirty="0"/>
              <a:t>Use a residual plot to check whether the transformations </a:t>
            </a:r>
            <a:r>
              <a:rPr lang="en-AU" sz="2000" dirty="0" smtClean="0"/>
              <a:t>seem appropriate</a:t>
            </a:r>
            <a:r>
              <a:rPr lang="en-AU" sz="2000" dirty="0"/>
              <a:t>.</a:t>
            </a:r>
            <a:endParaRPr lang="en-GB" sz="2000" dirty="0"/>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17</a:t>
            </a:fld>
            <a:endParaRPr lang="en-AU" altLang="en-US"/>
          </a:p>
        </p:txBody>
      </p:sp>
      <p:pic>
        <p:nvPicPr>
          <p:cNvPr id="5" name="Picture 4" descr="bugs2"/>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39702"/>
            <a:ext cx="4653696" cy="2718048"/>
          </a:xfrm>
          <a:prstGeom prst="rect">
            <a:avLst/>
          </a:prstGeom>
          <a:noFill/>
          <a:ln>
            <a:noFill/>
          </a:ln>
        </p:spPr>
      </p:pic>
    </p:spTree>
    <p:extLst>
      <p:ext uri="{BB962C8B-B14F-4D97-AF65-F5344CB8AC3E}">
        <p14:creationId xmlns:p14="http://schemas.microsoft.com/office/powerpoint/2010/main" val="89753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a:xfrm>
            <a:off x="468313" y="1275606"/>
            <a:ext cx="8229600" cy="3157537"/>
          </a:xfrm>
        </p:spPr>
        <p:txBody>
          <a:bodyPr/>
          <a:lstStyle/>
          <a:p>
            <a:pPr marL="0" indent="0">
              <a:buNone/>
            </a:pPr>
            <a:r>
              <a:rPr lang="en-AU" sz="1400" dirty="0"/>
              <a:t>Studies over the last two decades have shown that activity can effect the reorganisation of the human central nervous system. For example, it is known that the part of the brain associated with activity of a finger or limb is taken over for other purposes in individuals whose limb or finger has been lost. In one study, psychologists used magnetic source imaging (MSI) to measure neuronal activity in the brains of nine string players (six violinists, two cellists, and one guitarist) and six controls who had never played a musical instrument, when the thumb and fifth finger of the left hand were exposed to mild stimulation. The researchers felt that stringed instrument players, who use the fingers of their left hand extensively, might show different behaviour in the brain – as a result of this extensive physical activity – than individuals who did not play stringed instruments. The file “</a:t>
            </a:r>
            <a:r>
              <a:rPr lang="en-AU" sz="1400" dirty="0" err="1"/>
              <a:t>violin.csv</a:t>
            </a:r>
            <a:r>
              <a:rPr lang="en-AU" sz="1400" dirty="0"/>
              <a:t>” contains data on the neuron activity index from the MSI and number of years that the individual had been playing a stringed instrument (zero for the controls).</a:t>
            </a:r>
            <a:r>
              <a:rPr lang="en-GB" sz="1400" dirty="0" smtClean="0">
                <a:effectLst/>
              </a:rPr>
              <a:t> </a:t>
            </a:r>
            <a:r>
              <a:rPr lang="en-AU" sz="1400" dirty="0"/>
              <a:t> </a:t>
            </a:r>
            <a:endParaRPr lang="en-AU" sz="1400" dirty="0" smtClean="0"/>
          </a:p>
          <a:p>
            <a:pPr marL="0" indent="0">
              <a:buNone/>
            </a:pPr>
            <a:endParaRPr lang="en-GB" sz="1400" dirty="0"/>
          </a:p>
          <a:p>
            <a:pPr>
              <a:buFont typeface="+mj-lt"/>
              <a:buAutoNum type="arabicPeriod"/>
            </a:pPr>
            <a:r>
              <a:rPr lang="en-AU" sz="1400" dirty="0"/>
              <a:t>Is the neuron activity different in the stringed musicians and the controls?</a:t>
            </a:r>
            <a:r>
              <a:rPr lang="en-GB" sz="1400" dirty="0" smtClean="0">
                <a:effectLst/>
              </a:rPr>
              <a:t> </a:t>
            </a:r>
            <a:r>
              <a:rPr lang="en-AU" sz="1400" dirty="0"/>
              <a:t> </a:t>
            </a:r>
            <a:endParaRPr lang="en-GB" sz="1400" dirty="0"/>
          </a:p>
          <a:p>
            <a:pPr>
              <a:buFont typeface="+mj-lt"/>
              <a:buAutoNum type="arabicPeriod"/>
            </a:pPr>
            <a:r>
              <a:rPr lang="en-AU" sz="1400" dirty="0"/>
              <a:t>Is the amount of neuron activity associated with the number of years the individual had been playing the instrument?</a:t>
            </a:r>
            <a:r>
              <a:rPr lang="en-GB" sz="1400" dirty="0" smtClean="0">
                <a:effectLst/>
              </a:rPr>
              <a:t> </a:t>
            </a:r>
            <a:endParaRPr lang="en-US" sz="14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18</a:t>
            </a:fld>
            <a:endParaRPr lang="en-AU" altLang="en-US"/>
          </a:p>
        </p:txBody>
      </p:sp>
    </p:spTree>
    <p:extLst>
      <p:ext uri="{BB962C8B-B14F-4D97-AF65-F5344CB8AC3E}">
        <p14:creationId xmlns:p14="http://schemas.microsoft.com/office/powerpoint/2010/main" val="119820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AU" sz="2400" dirty="0" smtClean="0"/>
              <a:t>Is the neuron activity different in the stringed musicians and the controls?</a:t>
            </a:r>
            <a:r>
              <a:rPr lang="en-GB" sz="2400" dirty="0" smtClean="0">
                <a:effectLst/>
              </a:rPr>
              <a:t> </a:t>
            </a:r>
            <a:r>
              <a:rPr lang="en-AU" sz="2400" dirty="0" smtClean="0"/>
              <a:t> </a:t>
            </a:r>
          </a:p>
          <a:p>
            <a:r>
              <a:rPr lang="en-AU" sz="2400" dirty="0" smtClean="0"/>
              <a:t>We </a:t>
            </a:r>
            <a:r>
              <a:rPr lang="en-AU" sz="2400" dirty="0"/>
              <a:t>can then test whether   </a:t>
            </a:r>
            <a:r>
              <a:rPr lang="en-AU" sz="2400" dirty="0" smtClean="0"/>
              <a:t>   The </a:t>
            </a:r>
            <a:r>
              <a:rPr lang="en-AU" sz="2400" dirty="0"/>
              <a:t>test statistic is -5.19 with a corresponding p-value of 0.0002.  We reject the null and conclude that neuron activity is different in the stringed musicians.</a:t>
            </a:r>
            <a:endParaRPr lang="en-GB" sz="2400" dirty="0"/>
          </a:p>
          <a:p>
            <a:endParaRPr lang="en-US" sz="24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19</a:t>
            </a:fld>
            <a:endParaRPr lang="en-AU" altLang="en-US"/>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4360863" y="2283718"/>
            <a:ext cx="444500" cy="355724"/>
          </a:xfrm>
          <a:prstGeom prst="rect">
            <a:avLst/>
          </a:prstGeom>
          <a:noFill/>
          <a:ln>
            <a:noFill/>
          </a:ln>
        </p:spPr>
      </p:pic>
    </p:spTree>
    <p:extLst>
      <p:ext uri="{BB962C8B-B14F-4D97-AF65-F5344CB8AC3E}">
        <p14:creationId xmlns:p14="http://schemas.microsoft.com/office/powerpoint/2010/main" val="111451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a:t>
            </a:r>
            <a:r>
              <a:rPr lang="mr-IN" dirty="0" smtClean="0"/>
              <a:t>–</a:t>
            </a:r>
            <a:r>
              <a:rPr lang="en-US" dirty="0" smtClean="0"/>
              <a:t> hypothesis testing</a:t>
            </a:r>
            <a:endParaRPr lang="en-US"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a:t>
            </a:fld>
            <a:endParaRPr lang="en-AU" alt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74151"/>
            <a:ext cx="8229600" cy="1282610"/>
          </a:xfrm>
        </p:spPr>
      </p:pic>
    </p:spTree>
    <p:extLst>
      <p:ext uri="{BB962C8B-B14F-4D97-AF65-F5344CB8AC3E}">
        <p14:creationId xmlns:p14="http://schemas.microsoft.com/office/powerpoint/2010/main" val="191978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eaLnBrk="1" fontAlgn="auto" hangingPunct="1">
              <a:spcBef>
                <a:spcPts val="0"/>
              </a:spcBef>
              <a:spcAft>
                <a:spcPts val="0"/>
              </a:spcAft>
              <a:buNone/>
            </a:pPr>
            <a:r>
              <a:rPr lang="en-US" sz="2000" dirty="0" smtClean="0"/>
              <a:t>2. </a:t>
            </a:r>
            <a:r>
              <a:rPr lang="en-AU" sz="2000" dirty="0" smtClean="0"/>
              <a:t>Is the amount of neuron activity associated with the number of years the individual had been playing the instrument?</a:t>
            </a:r>
            <a:r>
              <a:rPr lang="en-GB" sz="2000" dirty="0" smtClean="0">
                <a:effectLst/>
              </a:rPr>
              <a:t> </a:t>
            </a:r>
          </a:p>
          <a:p>
            <a:pPr marL="0" indent="0" eaLnBrk="1" fontAlgn="auto" hangingPunct="1">
              <a:spcBef>
                <a:spcPts val="0"/>
              </a:spcBef>
              <a:spcAft>
                <a:spcPts val="0"/>
              </a:spcAft>
              <a:buNone/>
            </a:pPr>
            <a:endParaRPr lang="en-US" sz="2000" dirty="0" smtClean="0"/>
          </a:p>
          <a:p>
            <a:pPr marL="0" indent="0" eaLnBrk="1" fontAlgn="auto" hangingPunct="1">
              <a:spcBef>
                <a:spcPts val="0"/>
              </a:spcBef>
              <a:spcAft>
                <a:spcPts val="0"/>
              </a:spcAft>
              <a:buNone/>
            </a:pPr>
            <a:r>
              <a:rPr lang="en-AU" sz="2000" dirty="0"/>
              <a:t>We can then test whether   </a:t>
            </a:r>
            <a:r>
              <a:rPr lang="en-AU" sz="2000" dirty="0" smtClean="0"/>
              <a:t>     The </a:t>
            </a:r>
            <a:r>
              <a:rPr lang="en-AU" sz="2000" dirty="0"/>
              <a:t>test statistic for this test is 9, implying that we reject the null. We estimate that the mean neuronal index increases by 1.0 unit for each one-year increase in musical activity.</a:t>
            </a:r>
            <a:endParaRPr lang="en-GB"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20</a:t>
            </a:fld>
            <a:endParaRPr lang="en-AU" altLang="en-US"/>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355726"/>
            <a:ext cx="516508" cy="351408"/>
          </a:xfrm>
          <a:prstGeom prst="rect">
            <a:avLst/>
          </a:prstGeom>
          <a:noFill/>
          <a:ln>
            <a:noFill/>
          </a:ln>
        </p:spPr>
      </p:pic>
    </p:spTree>
    <p:extLst>
      <p:ext uri="{BB962C8B-B14F-4D97-AF65-F5344CB8AC3E}">
        <p14:creationId xmlns:p14="http://schemas.microsoft.com/office/powerpoint/2010/main" val="117268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a:xfrm>
            <a:off x="457200" y="1347614"/>
            <a:ext cx="8229600" cy="3157537"/>
          </a:xfrm>
        </p:spPr>
        <p:txBody>
          <a:bodyPr/>
          <a:lstStyle/>
          <a:p>
            <a:pPr marL="0" indent="0">
              <a:buNone/>
            </a:pPr>
            <a:r>
              <a:rPr lang="en-AU" sz="1600" dirty="0"/>
              <a:t>The file “</a:t>
            </a:r>
            <a:r>
              <a:rPr lang="en-AU" sz="1600" dirty="0" err="1"/>
              <a:t>vote.csv</a:t>
            </a:r>
            <a:r>
              <a:rPr lang="en-AU" sz="1600" dirty="0"/>
              <a:t>” contains data on the number of votes for Buchannan and Bush in all 67 counties in Florida.</a:t>
            </a:r>
            <a:r>
              <a:rPr lang="en-GB" sz="1600" dirty="0" smtClean="0">
                <a:effectLst/>
              </a:rPr>
              <a:t> </a:t>
            </a:r>
            <a:r>
              <a:rPr lang="en-AU" sz="1600" dirty="0"/>
              <a:t> </a:t>
            </a:r>
            <a:endParaRPr lang="en-GB" sz="1600" dirty="0"/>
          </a:p>
          <a:p>
            <a:pPr>
              <a:buFont typeface="+mj-lt"/>
              <a:buAutoNum type="arabicPeriod"/>
            </a:pPr>
            <a:r>
              <a:rPr lang="en-AU" sz="1600" dirty="0" smtClean="0"/>
              <a:t>Produce </a:t>
            </a:r>
            <a:r>
              <a:rPr lang="en-AU" sz="1600" dirty="0"/>
              <a:t>plots of the number of Buchannan votes versus the number of Bush votes and another plot for the log of these two variables. Does the log-log transformation appear better for performing a simple linear regression?</a:t>
            </a:r>
            <a:r>
              <a:rPr lang="en-GB" sz="1600" dirty="0" smtClean="0">
                <a:effectLst/>
              </a:rPr>
              <a:t> </a:t>
            </a:r>
            <a:r>
              <a:rPr lang="en-AU" sz="1600" dirty="0"/>
              <a:t> </a:t>
            </a:r>
            <a:endParaRPr lang="en-GB" sz="1600" dirty="0"/>
          </a:p>
          <a:p>
            <a:pPr>
              <a:buFont typeface="+mj-lt"/>
              <a:buAutoNum type="arabicPeriod"/>
            </a:pPr>
            <a:r>
              <a:rPr lang="en-AU" sz="1600" dirty="0" smtClean="0"/>
              <a:t>Analyse </a:t>
            </a:r>
            <a:r>
              <a:rPr lang="en-AU" sz="1600" dirty="0"/>
              <a:t>the data without the Palm Beach County results to obtain an equation for predicting Buchannan votes from Bush votes.</a:t>
            </a:r>
            <a:r>
              <a:rPr lang="en-GB" sz="1600" dirty="0" smtClean="0">
                <a:effectLst/>
              </a:rPr>
              <a:t> </a:t>
            </a:r>
            <a:r>
              <a:rPr lang="en-AU" sz="1600" dirty="0"/>
              <a:t> </a:t>
            </a:r>
            <a:endParaRPr lang="en-GB" sz="1600" dirty="0"/>
          </a:p>
          <a:p>
            <a:pPr>
              <a:buFont typeface="+mj-lt"/>
              <a:buAutoNum type="arabicPeriod"/>
            </a:pPr>
            <a:r>
              <a:rPr lang="en-AU" sz="1600" dirty="0" smtClean="0"/>
              <a:t>Use </a:t>
            </a:r>
            <a:r>
              <a:rPr lang="en-AU" sz="1600" dirty="0"/>
              <a:t>the residual and normal probability plots from the regression in </a:t>
            </a:r>
            <a:r>
              <a:rPr lang="en-AU" sz="1600" dirty="0" smtClean="0"/>
              <a:t>(2) </a:t>
            </a:r>
            <a:r>
              <a:rPr lang="en-AU" sz="1600" dirty="0"/>
              <a:t>to check the adequacy of the model.</a:t>
            </a:r>
            <a:r>
              <a:rPr lang="en-GB" sz="1600" dirty="0" smtClean="0">
                <a:effectLst/>
              </a:rPr>
              <a:t> </a:t>
            </a:r>
            <a:r>
              <a:rPr lang="en-AU" sz="1600" dirty="0"/>
              <a:t> </a:t>
            </a:r>
            <a:endParaRPr lang="en-GB" sz="1600" dirty="0"/>
          </a:p>
          <a:p>
            <a:pPr>
              <a:buFont typeface="+mj-lt"/>
              <a:buAutoNum type="arabicPeriod"/>
            </a:pPr>
            <a:r>
              <a:rPr lang="en-AU" sz="1600" dirty="0" smtClean="0"/>
              <a:t>Obtain </a:t>
            </a:r>
            <a:r>
              <a:rPr lang="en-AU" sz="1600" dirty="0"/>
              <a:t>a 95% prediction interval for the number of Buchannan votes in Palm Beach – assuming the relationship is the same in this county as the others.  </a:t>
            </a:r>
            <a:endParaRPr lang="en-GB" sz="1600" dirty="0"/>
          </a:p>
          <a:p>
            <a:pPr>
              <a:buFont typeface="+mj-lt"/>
              <a:buAutoNum type="arabicPeriod"/>
            </a:pPr>
            <a:r>
              <a:rPr lang="en-AU" sz="1600" dirty="0" smtClean="0"/>
              <a:t>Comment </a:t>
            </a:r>
            <a:r>
              <a:rPr lang="en-AU" sz="1600" dirty="0"/>
              <a:t>on the result in </a:t>
            </a:r>
            <a:r>
              <a:rPr lang="en-AU" sz="1600" dirty="0" smtClean="0"/>
              <a:t>(4) </a:t>
            </a:r>
            <a:r>
              <a:rPr lang="en-AU" sz="1600" dirty="0"/>
              <a:t>given that Buchannan actually received 3407 votes in Palm Beach County.</a:t>
            </a:r>
            <a:r>
              <a:rPr lang="en-GB" sz="1600" dirty="0" smtClean="0">
                <a:effectLst/>
              </a:rPr>
              <a:t> </a:t>
            </a:r>
            <a:r>
              <a:rPr lang="en-AU" sz="1600" dirty="0"/>
              <a:t> </a:t>
            </a:r>
            <a:endParaRPr lang="en-GB" sz="1600" dirty="0"/>
          </a:p>
          <a:p>
            <a:pPr marL="0" indent="0">
              <a:buNone/>
            </a:pPr>
            <a:endParaRPr lang="en-US" sz="16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21</a:t>
            </a:fld>
            <a:endParaRPr lang="en-AU" altLang="en-US"/>
          </a:p>
        </p:txBody>
      </p:sp>
    </p:spTree>
    <p:extLst>
      <p:ext uri="{BB962C8B-B14F-4D97-AF65-F5344CB8AC3E}">
        <p14:creationId xmlns:p14="http://schemas.microsoft.com/office/powerpoint/2010/main" val="74077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68313" y="1201515"/>
            <a:ext cx="8229600" cy="3157537"/>
          </a:xfrm>
        </p:spPr>
        <p:txBody>
          <a:bodyPr/>
          <a:lstStyle/>
          <a:p>
            <a:pPr marL="514350" indent="-514350">
              <a:buFont typeface="+mj-lt"/>
              <a:buAutoNum type="arabicPeriod"/>
            </a:pPr>
            <a:r>
              <a:rPr lang="en-AU" sz="1600" dirty="0" smtClean="0"/>
              <a:t>Produce plots of the number of Buchannan votes versus the number of Bush votes and another plot for the log of these two variables. Does the log-log transformation appear better for performing a simple linear regression?</a:t>
            </a:r>
            <a:r>
              <a:rPr lang="en-GB" sz="1600" dirty="0" smtClean="0">
                <a:effectLst/>
              </a:rPr>
              <a:t> </a:t>
            </a:r>
            <a:r>
              <a:rPr lang="en-AU" sz="1600" dirty="0" smtClean="0"/>
              <a:t> </a:t>
            </a:r>
          </a:p>
          <a:p>
            <a:pPr marL="514350" indent="-514350">
              <a:buFont typeface="+mj-lt"/>
              <a:buAutoNum type="arabicPeriod"/>
            </a:pPr>
            <a:endParaRPr lang="en-AU" sz="1600" dirty="0"/>
          </a:p>
          <a:p>
            <a:pPr marL="514350" indent="-514350">
              <a:buFont typeface="+mj-lt"/>
              <a:buAutoNum type="arabicPeriod"/>
            </a:pPr>
            <a:endParaRPr lang="en-AU" sz="1600" dirty="0" smtClean="0"/>
          </a:p>
          <a:p>
            <a:pPr marL="514350" indent="-514350">
              <a:buFont typeface="+mj-lt"/>
              <a:buAutoNum type="arabicPeriod"/>
            </a:pPr>
            <a:endParaRPr lang="en-AU" sz="1600" dirty="0"/>
          </a:p>
          <a:p>
            <a:pPr marL="514350" indent="-514350">
              <a:buFont typeface="+mj-lt"/>
              <a:buAutoNum type="arabicPeriod"/>
            </a:pPr>
            <a:endParaRPr lang="en-AU" sz="1600" dirty="0" smtClean="0"/>
          </a:p>
          <a:p>
            <a:pPr marL="514350" indent="-514350">
              <a:buFont typeface="+mj-lt"/>
              <a:buAutoNum type="arabicPeriod"/>
            </a:pPr>
            <a:endParaRPr lang="en-AU" sz="1600" dirty="0"/>
          </a:p>
          <a:p>
            <a:pPr marL="514350" indent="-514350">
              <a:buFont typeface="+mj-lt"/>
              <a:buAutoNum type="arabicPeriod"/>
            </a:pPr>
            <a:endParaRPr lang="en-AU" sz="1600" dirty="0" smtClean="0"/>
          </a:p>
          <a:p>
            <a:pPr marL="514350" indent="-514350">
              <a:buFont typeface="+mj-lt"/>
              <a:buAutoNum type="arabicPeriod"/>
            </a:pPr>
            <a:endParaRPr lang="en-AU" sz="1600" dirty="0"/>
          </a:p>
          <a:p>
            <a:pPr marL="514350" indent="-514350">
              <a:buFont typeface="+mj-lt"/>
              <a:buAutoNum type="arabicPeriod"/>
            </a:pPr>
            <a:endParaRPr lang="en-AU" sz="1600" dirty="0"/>
          </a:p>
          <a:p>
            <a:pPr marL="0" indent="0" algn="ctr">
              <a:buNone/>
            </a:pPr>
            <a:r>
              <a:rPr lang="en-AU" sz="1600" dirty="0" smtClean="0"/>
              <a:t>The </a:t>
            </a:r>
            <a:r>
              <a:rPr lang="en-AU" sz="1600" dirty="0"/>
              <a:t>log-log transformation looks better for use in a SLR.</a:t>
            </a:r>
            <a:endParaRPr lang="en-GB" sz="1600" dirty="0"/>
          </a:p>
          <a:p>
            <a:pPr marL="514350" indent="-514350">
              <a:buFont typeface="+mj-lt"/>
              <a:buAutoNum type="arabicPeriod"/>
            </a:pPr>
            <a:endParaRPr lang="en-AU" sz="1600" dirty="0" smtClean="0"/>
          </a:p>
          <a:p>
            <a:pPr marL="514350" indent="-514350">
              <a:buFont typeface="+mj-lt"/>
              <a:buAutoNum type="arabicPeriod"/>
            </a:pPr>
            <a:endParaRPr lang="en-GB" sz="1600" dirty="0" smtClean="0"/>
          </a:p>
          <a:p>
            <a:pPr marL="514350" indent="-514350">
              <a:buFont typeface="+mj-lt"/>
              <a:buAutoNum type="arabicPeriod"/>
            </a:pPr>
            <a:endParaRPr lang="en-US" sz="16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22</a:t>
            </a:fld>
            <a:endParaRPr lang="en-AU" altLang="en-US"/>
          </a:p>
        </p:txBody>
      </p:sp>
      <p:pic>
        <p:nvPicPr>
          <p:cNvPr id="5" name="Picture 4" descr="fig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58645"/>
            <a:ext cx="2882949" cy="2206476"/>
          </a:xfrm>
          <a:prstGeom prst="rect">
            <a:avLst/>
          </a:prstGeom>
          <a:noFill/>
          <a:ln>
            <a:noFill/>
          </a:ln>
        </p:spPr>
      </p:pic>
    </p:spTree>
    <p:extLst>
      <p:ext uri="{BB962C8B-B14F-4D97-AF65-F5344CB8AC3E}">
        <p14:creationId xmlns:p14="http://schemas.microsoft.com/office/powerpoint/2010/main" val="1289807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2. </a:t>
            </a:r>
            <a:r>
              <a:rPr lang="en-AU" sz="2000" dirty="0"/>
              <a:t>Analyse the data without the Palm Beach County results to obtain an equation for predicting Buchannan votes from Bush votes.</a:t>
            </a:r>
            <a:r>
              <a:rPr lang="en-GB" sz="2000" dirty="0" smtClean="0">
                <a:effectLst/>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indent="0" eaLnBrk="1" fontAlgn="auto" hangingPunct="1">
              <a:spcBef>
                <a:spcPts val="0"/>
              </a:spcBef>
              <a:spcAft>
                <a:spcPts val="0"/>
              </a:spcAft>
              <a:buNone/>
            </a:pPr>
            <a:r>
              <a:rPr lang="en-AU" sz="2000" dirty="0"/>
              <a:t>The fitted regression line is:</a:t>
            </a:r>
            <a:endParaRPr lang="en-GB"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23</a:t>
            </a:fld>
            <a:endParaRPr lang="en-AU" alt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52134" y="2892861"/>
            <a:ext cx="5461957" cy="1740793"/>
          </a:xfrm>
          <a:prstGeom prst="rect">
            <a:avLst/>
          </a:prstGeom>
          <a:noFill/>
          <a:ln>
            <a:noFill/>
          </a:ln>
        </p:spPr>
      </p:pic>
    </p:spTree>
    <p:extLst>
      <p:ext uri="{BB962C8B-B14F-4D97-AF65-F5344CB8AC3E}">
        <p14:creationId xmlns:p14="http://schemas.microsoft.com/office/powerpoint/2010/main" val="38514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68313" y="1235676"/>
            <a:ext cx="8229600" cy="3157537"/>
          </a:xfrm>
        </p:spPr>
        <p:txBody>
          <a:bodyPr/>
          <a:lstStyle/>
          <a:p>
            <a:pPr marL="0" indent="0" eaLnBrk="1" fontAlgn="auto" hangingPunct="1">
              <a:spcBef>
                <a:spcPts val="0"/>
              </a:spcBef>
              <a:spcAft>
                <a:spcPts val="0"/>
              </a:spcAft>
              <a:buNone/>
            </a:pPr>
            <a:r>
              <a:rPr lang="en-US" sz="2000" dirty="0" smtClean="0"/>
              <a:t>3. </a:t>
            </a:r>
            <a:r>
              <a:rPr lang="en-AU" sz="2000" dirty="0" smtClean="0"/>
              <a:t>Use the residual and normal probability plots from the regression in (2) to check the adequacy of the model.</a:t>
            </a:r>
            <a:r>
              <a:rPr lang="en-GB" sz="2000" dirty="0" smtClean="0">
                <a:effectLst/>
              </a:rPr>
              <a:t> </a:t>
            </a:r>
            <a:r>
              <a:rPr lang="en-AU" sz="2000" dirty="0" smtClean="0"/>
              <a:t> </a:t>
            </a:r>
          </a:p>
          <a:p>
            <a:pPr marL="0" indent="0" eaLnBrk="1" fontAlgn="auto" hangingPunct="1">
              <a:spcBef>
                <a:spcPts val="0"/>
              </a:spcBef>
              <a:spcAft>
                <a:spcPts val="0"/>
              </a:spcAft>
              <a:buNone/>
            </a:pPr>
            <a:endParaRPr lang="en-AU" sz="2000" dirty="0" smtClean="0"/>
          </a:p>
          <a:p>
            <a:pPr marL="0" indent="0" eaLnBrk="1" fontAlgn="auto" hangingPunct="1">
              <a:spcBef>
                <a:spcPts val="0"/>
              </a:spcBef>
              <a:spcAft>
                <a:spcPts val="0"/>
              </a:spcAft>
              <a:buNone/>
            </a:pPr>
            <a:endParaRPr lang="en-AU" sz="2000" dirty="0"/>
          </a:p>
          <a:p>
            <a:pPr marL="0" indent="0" eaLnBrk="1" fontAlgn="auto" hangingPunct="1">
              <a:spcBef>
                <a:spcPts val="0"/>
              </a:spcBef>
              <a:spcAft>
                <a:spcPts val="0"/>
              </a:spcAft>
              <a:buNone/>
            </a:pPr>
            <a:endParaRPr lang="en-AU" sz="2000" dirty="0" smtClean="0"/>
          </a:p>
          <a:p>
            <a:pPr marL="0" indent="0" eaLnBrk="1" fontAlgn="auto" hangingPunct="1">
              <a:spcBef>
                <a:spcPts val="0"/>
              </a:spcBef>
              <a:spcAft>
                <a:spcPts val="0"/>
              </a:spcAft>
              <a:buNone/>
            </a:pPr>
            <a:endParaRPr lang="en-AU" sz="2000" dirty="0"/>
          </a:p>
          <a:p>
            <a:pPr marL="0" indent="0" eaLnBrk="1" fontAlgn="auto" hangingPunct="1">
              <a:spcBef>
                <a:spcPts val="0"/>
              </a:spcBef>
              <a:spcAft>
                <a:spcPts val="0"/>
              </a:spcAft>
              <a:buNone/>
            </a:pPr>
            <a:endParaRPr lang="en-AU" sz="2000" dirty="0" smtClean="0"/>
          </a:p>
          <a:p>
            <a:pPr marL="0" indent="0" eaLnBrk="1" fontAlgn="auto" hangingPunct="1">
              <a:spcBef>
                <a:spcPts val="0"/>
              </a:spcBef>
              <a:spcAft>
                <a:spcPts val="0"/>
              </a:spcAft>
              <a:buNone/>
            </a:pPr>
            <a:endParaRPr lang="en-AU" sz="2000" dirty="0"/>
          </a:p>
          <a:p>
            <a:pPr marL="0" indent="0" eaLnBrk="1" fontAlgn="auto" hangingPunct="1">
              <a:spcBef>
                <a:spcPts val="0"/>
              </a:spcBef>
              <a:spcAft>
                <a:spcPts val="0"/>
              </a:spcAft>
              <a:buNone/>
            </a:pPr>
            <a:endParaRPr lang="en-AU" sz="2000" dirty="0" smtClean="0"/>
          </a:p>
          <a:p>
            <a:pPr marL="0" indent="0" eaLnBrk="1" fontAlgn="auto" hangingPunct="1">
              <a:spcBef>
                <a:spcPts val="0"/>
              </a:spcBef>
              <a:spcAft>
                <a:spcPts val="0"/>
              </a:spcAft>
              <a:buNone/>
            </a:pPr>
            <a:endParaRPr lang="en-AU" sz="2000" dirty="0"/>
          </a:p>
          <a:p>
            <a:pPr marL="0" indent="0" eaLnBrk="1" fontAlgn="auto" hangingPunct="1">
              <a:spcBef>
                <a:spcPts val="0"/>
              </a:spcBef>
              <a:spcAft>
                <a:spcPts val="0"/>
              </a:spcAft>
              <a:buNone/>
            </a:pPr>
            <a:r>
              <a:rPr lang="en-AU" sz="2000" dirty="0"/>
              <a:t>These plots are reasonable, suggesting that SLR model is appropriate.</a:t>
            </a:r>
            <a:endParaRPr lang="en-GB" sz="2000" dirty="0"/>
          </a:p>
          <a:p>
            <a:pPr marL="0" indent="0" eaLnBrk="1" fontAlgn="auto" hangingPunct="1">
              <a:spcBef>
                <a:spcPts val="0"/>
              </a:spcBef>
              <a:spcAft>
                <a:spcPts val="0"/>
              </a:spcAft>
              <a:buNone/>
            </a:pPr>
            <a:endParaRPr lang="en-AU" sz="2000" dirty="0"/>
          </a:p>
          <a:p>
            <a:pPr marL="0" indent="0" eaLnBrk="1" fontAlgn="auto" hangingPunct="1">
              <a:spcBef>
                <a:spcPts val="0"/>
              </a:spcBef>
              <a:spcAft>
                <a:spcPts val="0"/>
              </a:spcAft>
              <a:buNone/>
            </a:pPr>
            <a:endParaRPr lang="en-GB" sz="2000"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24</a:t>
            </a:fld>
            <a:endParaRPr lang="en-AU" altLang="en-US"/>
          </a:p>
        </p:txBody>
      </p:sp>
      <p:pic>
        <p:nvPicPr>
          <p:cNvPr id="5" name="Picture 4" descr="fig1"/>
          <p:cNvPicPr/>
          <p:nvPr/>
        </p:nvPicPr>
        <p:blipFill>
          <a:blip r:embed="rId2">
            <a:extLst>
              <a:ext uri="{28A0092B-C50C-407E-A947-70E740481C1C}">
                <a14:useLocalDpi xmlns:a14="http://schemas.microsoft.com/office/drawing/2010/main" val="0"/>
              </a:ext>
            </a:extLst>
          </a:blip>
          <a:srcRect/>
          <a:stretch>
            <a:fillRect/>
          </a:stretch>
        </p:blipFill>
        <p:spPr bwMode="auto">
          <a:xfrm>
            <a:off x="3059820" y="1923678"/>
            <a:ext cx="3046586" cy="2333600"/>
          </a:xfrm>
          <a:prstGeom prst="rect">
            <a:avLst/>
          </a:prstGeom>
          <a:noFill/>
          <a:ln>
            <a:noFill/>
          </a:ln>
        </p:spPr>
      </p:pic>
    </p:spTree>
    <p:extLst>
      <p:ext uri="{BB962C8B-B14F-4D97-AF65-F5344CB8AC3E}">
        <p14:creationId xmlns:p14="http://schemas.microsoft.com/office/powerpoint/2010/main" val="184986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457200" y="1441161"/>
            <a:ext cx="8229600" cy="3157537"/>
          </a:xfrm>
        </p:spPr>
        <p:txBody>
          <a:bodyPr/>
          <a:lstStyle/>
          <a:p>
            <a:pPr marL="0" indent="0" eaLnBrk="1" fontAlgn="auto" hangingPunct="1">
              <a:spcBef>
                <a:spcPts val="0"/>
              </a:spcBef>
              <a:spcAft>
                <a:spcPts val="0"/>
              </a:spcAft>
              <a:buNone/>
            </a:pPr>
            <a:r>
              <a:rPr lang="en-US" sz="2000" dirty="0" smtClean="0"/>
              <a:t>4. </a:t>
            </a:r>
            <a:r>
              <a:rPr lang="en-AU" sz="2000" dirty="0" smtClean="0"/>
              <a:t>Obtain a 95% prediction interval for the number of Buchannan votes in Palm Beach – assuming the relationship is the same in this county as the others.  </a:t>
            </a:r>
            <a:endParaRPr lang="en-GB" sz="2000" dirty="0" smtClean="0"/>
          </a:p>
          <a:p>
            <a:pPr marL="0" indent="0" eaLnBrk="1" fontAlgn="auto" hangingPunct="1">
              <a:spcBef>
                <a:spcPts val="0"/>
              </a:spcBef>
              <a:spcAft>
                <a:spcPts val="0"/>
              </a:spcAft>
              <a:buNone/>
            </a:pPr>
            <a:endParaRPr lang="en-GB" sz="2000" dirty="0"/>
          </a:p>
          <a:p>
            <a:pPr marL="0" indent="0" eaLnBrk="1" fontAlgn="auto" hangingPunct="1">
              <a:spcBef>
                <a:spcPts val="0"/>
              </a:spcBef>
              <a:spcAft>
                <a:spcPts val="0"/>
              </a:spcAft>
              <a:buNone/>
            </a:pPr>
            <a:r>
              <a:rPr lang="en-AU" sz="2000" dirty="0" smtClean="0"/>
              <a:t>The </a:t>
            </a:r>
            <a:r>
              <a:rPr lang="en-AU" sz="2000" dirty="0"/>
              <a:t>number of Bush votes in Palm Beach was 152846. Using the model from </a:t>
            </a:r>
            <a:r>
              <a:rPr lang="en-AU" sz="2000" dirty="0" smtClean="0"/>
              <a:t>2) </a:t>
            </a:r>
            <a:r>
              <a:rPr lang="en-AU" sz="2000" dirty="0"/>
              <a:t>we predict that there would be   </a:t>
            </a:r>
            <a:r>
              <a:rPr lang="en-AU" sz="2000" dirty="0" smtClean="0"/>
              <a:t>                                     for </a:t>
            </a:r>
            <a:r>
              <a:rPr lang="en-AU" sz="2000" dirty="0"/>
              <a:t>Buchannan. A 95% PI interval is given by:</a:t>
            </a:r>
            <a:endParaRPr lang="en-GB"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 </a:t>
            </a: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25</a:t>
            </a:fld>
            <a:endParaRPr lang="en-AU" altLang="en-US"/>
          </a:p>
        </p:txBody>
      </p:sp>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5642724" y="3019928"/>
            <a:ext cx="2889716" cy="376468"/>
          </a:xfrm>
          <a:prstGeom prst="rect">
            <a:avLst/>
          </a:prstGeom>
          <a:noFill/>
          <a:ln>
            <a:noFill/>
          </a:ln>
        </p:spPr>
      </p:pic>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2360930" y="3655448"/>
            <a:ext cx="4444365" cy="850900"/>
          </a:xfrm>
          <a:prstGeom prst="rect">
            <a:avLst/>
          </a:prstGeom>
          <a:noFill/>
          <a:ln>
            <a:noFill/>
          </a:ln>
        </p:spPr>
      </p:pic>
    </p:spTree>
    <p:extLst>
      <p:ext uri="{BB962C8B-B14F-4D97-AF65-F5344CB8AC3E}">
        <p14:creationId xmlns:p14="http://schemas.microsoft.com/office/powerpoint/2010/main" val="33000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5. </a:t>
            </a:r>
            <a:r>
              <a:rPr lang="en-AU" sz="2000" dirty="0" smtClean="0"/>
              <a:t>Comment on the result in (4) given that Buchannan actually received 3407 votes in Palm Beach County.</a:t>
            </a:r>
            <a:r>
              <a:rPr lang="en-GB" sz="2000" dirty="0" smtClean="0">
                <a:effectLst/>
              </a:rPr>
              <a:t> </a:t>
            </a:r>
          </a:p>
          <a:p>
            <a:pPr marL="0" marR="0" lvl="0" indent="0" defTabSz="914400" eaLnBrk="1" fontAlgn="auto" latinLnBrk="0" hangingPunct="1">
              <a:lnSpc>
                <a:spcPct val="100000"/>
              </a:lnSpc>
              <a:spcBef>
                <a:spcPts val="0"/>
              </a:spcBef>
              <a:spcAft>
                <a:spcPts val="0"/>
              </a:spcAft>
              <a:buClrTx/>
              <a:buSzTx/>
              <a:buFontTx/>
              <a:buNone/>
              <a:tabLst/>
              <a:defRPr/>
            </a:pPr>
            <a:endParaRPr lang="en-GB" sz="2000" dirty="0" smtClean="0">
              <a:effectLst/>
            </a:endParaRPr>
          </a:p>
          <a:p>
            <a:pPr marL="0" indent="0" eaLnBrk="1" fontAlgn="auto" hangingPunct="1">
              <a:spcBef>
                <a:spcPts val="0"/>
              </a:spcBef>
              <a:spcAft>
                <a:spcPts val="0"/>
              </a:spcAft>
              <a:buNone/>
            </a:pPr>
            <a:r>
              <a:rPr lang="en-AU" sz="2000" dirty="0"/>
              <a:t>The observed number of votes for Buchannan is way outside the upper limit of the 95% PI. This is would make us suspect that something was different in Palm Beach.</a:t>
            </a:r>
            <a:endParaRPr lang="en-GB" sz="2000" dirty="0"/>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26</a:t>
            </a:fld>
            <a:endParaRPr lang="en-AU" altLang="en-US"/>
          </a:p>
        </p:txBody>
      </p:sp>
    </p:spTree>
    <p:extLst>
      <p:ext uri="{BB962C8B-B14F-4D97-AF65-F5344CB8AC3E}">
        <p14:creationId xmlns:p14="http://schemas.microsoft.com/office/powerpoint/2010/main" val="54893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a:t>
            </a:r>
            <a:r>
              <a:rPr lang="mr-IN" dirty="0" smtClean="0"/>
              <a:t>–</a:t>
            </a:r>
            <a:r>
              <a:rPr lang="en-US" dirty="0" smtClean="0"/>
              <a:t> CI&amp;PI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75606"/>
                <a:ext cx="8229600" cy="3157537"/>
              </a:xfrm>
            </p:spPr>
            <p:txBody>
              <a:bodyPr/>
              <a:lstStyle/>
              <a:p>
                <a:pPr eaLnBrk="1" fontAlgn="auto" hangingPunct="1">
                  <a:spcBef>
                    <a:spcPts val="0"/>
                  </a:spcBef>
                  <a:spcAft>
                    <a:spcPts val="0"/>
                  </a:spcAft>
                </a:pPr>
                <a:r>
                  <a:rPr lang="en-US" sz="1800" dirty="0" smtClean="0"/>
                  <a:t>A </a:t>
                </a:r>
                <a14:m>
                  <m:oMath xmlns:m="http://schemas.openxmlformats.org/officeDocument/2006/math">
                    <m:r>
                      <a:rPr lang="en-AU" sz="1800" b="0" i="1" smtClean="0">
                        <a:latin typeface="Cambria Math" charset="0"/>
                      </a:rPr>
                      <m:t>100</m:t>
                    </m:r>
                    <m:d>
                      <m:dPr>
                        <m:ctrlPr>
                          <a:rPr lang="en-AU" sz="1800" b="0" i="1" smtClean="0">
                            <a:latin typeface="Cambria Math" charset="0"/>
                          </a:rPr>
                        </m:ctrlPr>
                      </m:dPr>
                      <m:e>
                        <m:r>
                          <a:rPr lang="en-AU" sz="1800" b="0" i="1" smtClean="0">
                            <a:latin typeface="Cambria Math" charset="0"/>
                          </a:rPr>
                          <m:t>1−</m:t>
                        </m:r>
                        <m:r>
                          <a:rPr lang="en-AU" sz="1800" b="0" i="1" smtClean="0">
                            <a:latin typeface="Cambria Math" charset="0"/>
                            <a:ea typeface="Cambria Math" charset="0"/>
                            <a:cs typeface="Cambria Math" charset="0"/>
                          </a:rPr>
                          <m:t>𝛼</m:t>
                        </m:r>
                      </m:e>
                    </m:d>
                    <m:r>
                      <a:rPr lang="en-AU" sz="1800" b="0" i="1" smtClean="0">
                        <a:latin typeface="Cambria Math" charset="0"/>
                        <a:ea typeface="Cambria Math" charset="0"/>
                        <a:cs typeface="Cambria Math" charset="0"/>
                      </a:rPr>
                      <m:t>%</m:t>
                    </m:r>
                  </m:oMath>
                </a14:m>
                <a:r>
                  <a:rPr lang="en-US" sz="1800" dirty="0" smtClean="0"/>
                  <a:t> confidence interval that contains </a:t>
                </a:r>
                <a14:m>
                  <m:oMath xmlns:m="http://schemas.openxmlformats.org/officeDocument/2006/math">
                    <m:sSub>
                      <m:sSubPr>
                        <m:ctrlPr>
                          <a:rPr lang="en-US" sz="1800" i="1" smtClean="0">
                            <a:latin typeface="Cambria Math" charset="0"/>
                          </a:rPr>
                        </m:ctrlPr>
                      </m:sSubPr>
                      <m:e>
                        <m:acc>
                          <m:accPr>
                            <m:chr m:val="̅"/>
                            <m:ctrlPr>
                              <a:rPr lang="en-US" sz="1800" i="1" smtClean="0">
                                <a:latin typeface="Cambria Math" charset="0"/>
                              </a:rPr>
                            </m:ctrlPr>
                          </m:accPr>
                          <m:e>
                            <m:r>
                              <a:rPr lang="en-AU" sz="1800" b="0" i="1" smtClean="0">
                                <a:latin typeface="Cambria Math" charset="0"/>
                              </a:rPr>
                              <m:t>𝑦</m:t>
                            </m:r>
                          </m:e>
                        </m:acc>
                      </m:e>
                      <m:sub>
                        <m:r>
                          <a:rPr lang="en-AU" sz="1800" b="0" i="1" smtClean="0">
                            <a:latin typeface="Cambria Math" charset="0"/>
                          </a:rPr>
                          <m:t>0</m:t>
                        </m:r>
                      </m:sub>
                    </m:sSub>
                  </m:oMath>
                </a14:m>
                <a:r>
                  <a:rPr lang="en-US" sz="1800" dirty="0" smtClean="0"/>
                  <a:t> for a given value </a:t>
                </a:r>
                <a14:m>
                  <m:oMath xmlns:m="http://schemas.openxmlformats.org/officeDocument/2006/math">
                    <m:sSub>
                      <m:sSubPr>
                        <m:ctrlPr>
                          <a:rPr lang="en-US" sz="1800" i="1" smtClean="0">
                            <a:latin typeface="Cambria Math" charset="0"/>
                          </a:rPr>
                        </m:ctrlPr>
                      </m:sSubPr>
                      <m:e>
                        <m:r>
                          <a:rPr lang="en-AU" sz="1800" b="0" i="1" smtClean="0">
                            <a:latin typeface="Cambria Math" charset="0"/>
                          </a:rPr>
                          <m:t>𝑥</m:t>
                        </m:r>
                      </m:e>
                      <m:sub>
                        <m:r>
                          <a:rPr lang="en-AU" sz="1800" b="0" i="1" smtClean="0">
                            <a:latin typeface="Cambria Math" charset="0"/>
                          </a:rPr>
                          <m:t>0</m:t>
                        </m:r>
                      </m:sub>
                    </m:sSub>
                  </m:oMath>
                </a14:m>
                <a:endParaRPr lang="en-US" sz="1800" dirty="0" smtClean="0"/>
              </a:p>
              <a:p>
                <a:pPr marL="0" indent="0"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charset="0"/>
                            </a:rPr>
                          </m:ctrlPr>
                        </m:accPr>
                        <m:e>
                          <m:r>
                            <a:rPr lang="en-AU" sz="1800" b="0" i="1" smtClean="0">
                              <a:latin typeface="Cambria Math" charset="0"/>
                            </a:rPr>
                            <m:t>𝑌</m:t>
                          </m:r>
                        </m:e>
                      </m:acc>
                      <m:r>
                        <a:rPr lang="en-AU" sz="1800" b="0" i="1" smtClean="0">
                          <a:latin typeface="Cambria Math" charset="0"/>
                        </a:rPr>
                        <m:t>(</m:t>
                      </m:r>
                      <m:sSub>
                        <m:sSubPr>
                          <m:ctrlPr>
                            <a:rPr lang="en-US" sz="1800" b="0" i="1" smtClean="0">
                              <a:latin typeface="Cambria Math" charset="0"/>
                            </a:rPr>
                          </m:ctrlPr>
                        </m:sSubPr>
                        <m:e>
                          <m:r>
                            <a:rPr lang="en-AU" sz="1800" b="0" i="1" smtClean="0">
                              <a:latin typeface="Cambria Math" charset="0"/>
                            </a:rPr>
                            <m:t>𝑥</m:t>
                          </m:r>
                        </m:e>
                        <m:sub>
                          <m:r>
                            <a:rPr lang="en-AU" sz="1800" b="0" i="1" smtClean="0">
                              <a:latin typeface="Cambria Math" charset="0"/>
                            </a:rPr>
                            <m:t>0</m:t>
                          </m:r>
                        </m:sub>
                      </m:sSub>
                      <m:r>
                        <a:rPr lang="en-AU" sz="1800" b="0" i="1" smtClean="0">
                          <a:latin typeface="Cambria Math" charset="0"/>
                        </a:rPr>
                        <m:t>)</m:t>
                      </m:r>
                      <m:r>
                        <a:rPr lang="en-AU" sz="1800" b="0" i="1" smtClean="0">
                          <a:latin typeface="Cambria Math" charset="0"/>
                          <a:ea typeface="Cambria Math" charset="0"/>
                          <a:cs typeface="Cambria Math" charset="0"/>
                        </a:rPr>
                        <m:t>∓</m:t>
                      </m:r>
                      <m:sSub>
                        <m:sSubPr>
                          <m:ctrlPr>
                            <a:rPr lang="en-US" sz="1800" b="0" i="1" smtClean="0">
                              <a:latin typeface="Cambria Math" charset="0"/>
                              <a:ea typeface="Cambria Math" charset="0"/>
                              <a:cs typeface="Cambria Math" charset="0"/>
                            </a:rPr>
                          </m:ctrlPr>
                        </m:sSubPr>
                        <m:e>
                          <m:r>
                            <a:rPr lang="en-AU" sz="1800" b="0" i="1" smtClean="0">
                              <a:latin typeface="Cambria Math" charset="0"/>
                              <a:ea typeface="Cambria Math" charset="0"/>
                              <a:cs typeface="Cambria Math" charset="0"/>
                            </a:rPr>
                            <m:t>𝑡</m:t>
                          </m:r>
                        </m:e>
                        <m:sub>
                          <m:r>
                            <a:rPr lang="en-US" sz="1800" i="1">
                              <a:latin typeface="Cambria Math" charset="0"/>
                              <a:ea typeface="Cambria Math" charset="0"/>
                              <a:cs typeface="Cambria Math" charset="0"/>
                            </a:rPr>
                            <m:t>𝛼</m:t>
                          </m:r>
                          <m:r>
                            <a:rPr lang="en-AU" sz="1800" b="0" i="1" smtClean="0">
                              <a:latin typeface="Cambria Math" charset="0"/>
                              <a:ea typeface="Cambria Math" charset="0"/>
                              <a:cs typeface="Cambria Math" charset="0"/>
                            </a:rPr>
                            <m:t>/2,</m:t>
                          </m:r>
                          <m:r>
                            <a:rPr lang="en-AU" sz="1800" b="0" i="1" smtClean="0">
                              <a:latin typeface="Cambria Math" charset="0"/>
                              <a:ea typeface="Cambria Math" charset="0"/>
                              <a:cs typeface="Cambria Math" charset="0"/>
                            </a:rPr>
                            <m:t>𝑛</m:t>
                          </m:r>
                          <m:r>
                            <a:rPr lang="en-AU" sz="1800" b="0" i="1" smtClean="0">
                              <a:latin typeface="Cambria Math" charset="0"/>
                              <a:ea typeface="Cambria Math" charset="0"/>
                              <a:cs typeface="Cambria Math" charset="0"/>
                            </a:rPr>
                            <m:t>−2</m:t>
                          </m:r>
                        </m:sub>
                      </m:sSub>
                      <m:r>
                        <a:rPr lang="en-US" sz="1800" b="0" i="1" smtClean="0">
                          <a:latin typeface="Cambria Math" charset="0"/>
                          <a:ea typeface="Cambria Math" charset="0"/>
                          <a:cs typeface="Cambria Math" charset="0"/>
                        </a:rPr>
                        <m:t>×</m:t>
                      </m:r>
                      <m:acc>
                        <m:accPr>
                          <m:chr m:val="̂"/>
                          <m:ctrlPr>
                            <a:rPr lang="en-US" sz="1800" b="0" i="1" smtClean="0">
                              <a:latin typeface="Cambria Math" charset="0"/>
                              <a:ea typeface="Cambria Math" charset="0"/>
                              <a:cs typeface="Cambria Math" charset="0"/>
                            </a:rPr>
                          </m:ctrlPr>
                        </m:accPr>
                        <m:e>
                          <m:r>
                            <a:rPr lang="en-US" sz="1800" b="0" i="1" smtClean="0">
                              <a:latin typeface="Cambria Math" charset="0"/>
                              <a:ea typeface="Cambria Math" charset="0"/>
                              <a:cs typeface="Cambria Math" charset="0"/>
                            </a:rPr>
                            <m:t>𝜎</m:t>
                          </m:r>
                        </m:e>
                      </m:acc>
                      <m:rad>
                        <m:radPr>
                          <m:degHide m:val="on"/>
                          <m:ctrlPr>
                            <a:rPr lang="en-AU" sz="1800" b="0" i="1" smtClean="0">
                              <a:latin typeface="Cambria Math" charset="0"/>
                              <a:ea typeface="Cambria Math" charset="0"/>
                              <a:cs typeface="Cambria Math" charset="0"/>
                            </a:rPr>
                          </m:ctrlPr>
                        </m:radPr>
                        <m:deg/>
                        <m:e>
                          <m:f>
                            <m:fPr>
                              <m:ctrlPr>
                                <a:rPr lang="mr-IN" sz="1800" b="0" i="1" smtClean="0">
                                  <a:latin typeface="Cambria Math" charset="0"/>
                                  <a:ea typeface="Cambria Math" charset="0"/>
                                  <a:cs typeface="Cambria Math" charset="0"/>
                                </a:rPr>
                              </m:ctrlPr>
                            </m:fPr>
                            <m:num>
                              <m:r>
                                <a:rPr lang="en-AU" sz="1800" b="0" i="1" smtClean="0">
                                  <a:latin typeface="Cambria Math" charset="0"/>
                                  <a:ea typeface="Cambria Math" charset="0"/>
                                  <a:cs typeface="Cambria Math" charset="0"/>
                                </a:rPr>
                                <m:t>1</m:t>
                              </m:r>
                            </m:num>
                            <m:den>
                              <m:r>
                                <a:rPr lang="en-AU" sz="1800" b="0" i="1" smtClean="0">
                                  <a:latin typeface="Cambria Math" charset="0"/>
                                  <a:ea typeface="Cambria Math" charset="0"/>
                                  <a:cs typeface="Cambria Math" charset="0"/>
                                </a:rPr>
                                <m:t>𝑛</m:t>
                              </m:r>
                            </m:den>
                          </m:f>
                          <m:r>
                            <a:rPr lang="en-AU" sz="1800" b="0" i="1" smtClean="0">
                              <a:latin typeface="Cambria Math" charset="0"/>
                              <a:ea typeface="Cambria Math" charset="0"/>
                              <a:cs typeface="Cambria Math" charset="0"/>
                            </a:rPr>
                            <m:t>+</m:t>
                          </m:r>
                          <m:f>
                            <m:fPr>
                              <m:ctrlPr>
                                <a:rPr lang="mr-IN" sz="1800" b="0" i="1" smtClean="0">
                                  <a:latin typeface="Cambria Math" charset="0"/>
                                  <a:ea typeface="Cambria Math" charset="0"/>
                                  <a:cs typeface="Cambria Math" charset="0"/>
                                </a:rPr>
                              </m:ctrlPr>
                            </m:fPr>
                            <m:num>
                              <m:sSup>
                                <m:sSupPr>
                                  <m:ctrlPr>
                                    <a:rPr lang="mr-IN" sz="1800" b="0" i="1" smtClean="0">
                                      <a:latin typeface="Cambria Math" charset="0"/>
                                      <a:ea typeface="Cambria Math" charset="0"/>
                                      <a:cs typeface="Cambria Math" charset="0"/>
                                    </a:rPr>
                                  </m:ctrlPr>
                                </m:sSupPr>
                                <m:e>
                                  <m:r>
                                    <a:rPr lang="en-AU" sz="1800" b="0" i="1" smtClean="0">
                                      <a:latin typeface="Cambria Math" charset="0"/>
                                      <a:ea typeface="Cambria Math" charset="0"/>
                                      <a:cs typeface="Cambria Math" charset="0"/>
                                    </a:rPr>
                                    <m:t>(</m:t>
                                  </m:r>
                                  <m:sSub>
                                    <m:sSubPr>
                                      <m:ctrlPr>
                                        <a:rPr lang="en-US" sz="1800" b="0" i="1" smtClean="0">
                                          <a:latin typeface="Cambria Math" charset="0"/>
                                          <a:ea typeface="Cambria Math" charset="0"/>
                                          <a:cs typeface="Cambria Math" charset="0"/>
                                        </a:rPr>
                                      </m:ctrlPr>
                                    </m:sSubPr>
                                    <m:e>
                                      <m:r>
                                        <a:rPr lang="en-AU" sz="1800" b="0" i="1" smtClean="0">
                                          <a:latin typeface="Cambria Math" charset="0"/>
                                          <a:ea typeface="Cambria Math" charset="0"/>
                                          <a:cs typeface="Cambria Math" charset="0"/>
                                        </a:rPr>
                                        <m:t>𝑥</m:t>
                                      </m:r>
                                    </m:e>
                                    <m:sub>
                                      <m:r>
                                        <a:rPr lang="en-AU" sz="1800" b="0" i="1" smtClean="0">
                                          <a:latin typeface="Cambria Math" charset="0"/>
                                          <a:ea typeface="Cambria Math" charset="0"/>
                                          <a:cs typeface="Cambria Math" charset="0"/>
                                        </a:rPr>
                                        <m:t>0</m:t>
                                      </m:r>
                                    </m:sub>
                                  </m:sSub>
                                  <m:r>
                                    <a:rPr lang="en-AU" sz="1800" b="0" i="1" smtClean="0">
                                      <a:latin typeface="Cambria Math" charset="0"/>
                                      <a:ea typeface="Cambria Math" charset="0"/>
                                      <a:cs typeface="Cambria Math" charset="0"/>
                                    </a:rPr>
                                    <m:t>−</m:t>
                                  </m:r>
                                  <m:acc>
                                    <m:accPr>
                                      <m:chr m:val="̅"/>
                                      <m:ctrlPr>
                                        <a:rPr lang="en-US" sz="1800" b="0" i="1" smtClean="0">
                                          <a:latin typeface="Cambria Math" charset="0"/>
                                          <a:ea typeface="Cambria Math" charset="0"/>
                                          <a:cs typeface="Cambria Math" charset="0"/>
                                        </a:rPr>
                                      </m:ctrlPr>
                                    </m:accPr>
                                    <m:e>
                                      <m:r>
                                        <a:rPr lang="en-AU" sz="1800" b="0" i="1" smtClean="0">
                                          <a:latin typeface="Cambria Math" charset="0"/>
                                          <a:ea typeface="Cambria Math" charset="0"/>
                                          <a:cs typeface="Cambria Math" charset="0"/>
                                        </a:rPr>
                                        <m:t>𝑥</m:t>
                                      </m:r>
                                    </m:e>
                                  </m:acc>
                                  <m:r>
                                    <a:rPr lang="en-AU" sz="1800" b="0" i="1" smtClean="0">
                                      <a:latin typeface="Cambria Math" charset="0"/>
                                    </a:rPr>
                                    <m:t>)</m:t>
                                  </m:r>
                                </m:e>
                                <m:sup>
                                  <m:r>
                                    <a:rPr lang="en-AU" sz="1800" b="0" i="1" smtClean="0">
                                      <a:latin typeface="Cambria Math" charset="0"/>
                                      <a:ea typeface="Cambria Math" charset="0"/>
                                      <a:cs typeface="Cambria Math" charset="0"/>
                                    </a:rPr>
                                    <m:t>2</m:t>
                                  </m:r>
                                </m:sup>
                              </m:sSup>
                            </m:num>
                            <m:den>
                              <m:r>
                                <a:rPr lang="en-AU" sz="1800" b="0" i="1" smtClean="0">
                                  <a:latin typeface="Cambria Math" charset="0"/>
                                  <a:ea typeface="Cambria Math" charset="0"/>
                                  <a:cs typeface="Cambria Math" charset="0"/>
                                </a:rPr>
                                <m:t>(</m:t>
                              </m:r>
                              <m:r>
                                <a:rPr lang="en-AU" sz="1800" b="0" i="1" smtClean="0">
                                  <a:latin typeface="Cambria Math" charset="0"/>
                                  <a:ea typeface="Cambria Math" charset="0"/>
                                  <a:cs typeface="Cambria Math" charset="0"/>
                                </a:rPr>
                                <m:t>𝑛</m:t>
                              </m:r>
                              <m:r>
                                <a:rPr lang="en-AU" sz="1800" b="0" i="1" smtClean="0">
                                  <a:latin typeface="Cambria Math" charset="0"/>
                                  <a:ea typeface="Cambria Math" charset="0"/>
                                  <a:cs typeface="Cambria Math" charset="0"/>
                                </a:rPr>
                                <m:t>−1)</m:t>
                              </m:r>
                              <m:sSubSup>
                                <m:sSubSupPr>
                                  <m:ctrlPr>
                                    <a:rPr lang="en-US" sz="1800" b="0" i="1" smtClean="0">
                                      <a:latin typeface="Cambria Math" charset="0"/>
                                      <a:ea typeface="Cambria Math" charset="0"/>
                                      <a:cs typeface="Cambria Math" charset="0"/>
                                    </a:rPr>
                                  </m:ctrlPr>
                                </m:sSubSupPr>
                                <m:e>
                                  <m:r>
                                    <a:rPr lang="en-AU" sz="1800" b="0" i="1" smtClean="0">
                                      <a:latin typeface="Cambria Math" charset="0"/>
                                      <a:ea typeface="Cambria Math" charset="0"/>
                                      <a:cs typeface="Cambria Math" charset="0"/>
                                    </a:rPr>
                                    <m:t>𝑠</m:t>
                                  </m:r>
                                </m:e>
                                <m:sub>
                                  <m:r>
                                    <a:rPr lang="en-AU" sz="1800" b="0" i="1" smtClean="0">
                                      <a:latin typeface="Cambria Math" charset="0"/>
                                      <a:ea typeface="Cambria Math" charset="0"/>
                                      <a:cs typeface="Cambria Math" charset="0"/>
                                    </a:rPr>
                                    <m:t>𝑥</m:t>
                                  </m:r>
                                </m:sub>
                                <m:sup>
                                  <m:r>
                                    <a:rPr lang="en-AU"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den>
                          </m:f>
                        </m:e>
                      </m:rad>
                    </m:oMath>
                  </m:oMathPara>
                </a14:m>
                <a:endParaRPr lang="en-US" sz="1800" dirty="0" smtClean="0"/>
              </a:p>
              <a:p>
                <a:pPr marL="0" indent="0" eaLnBrk="1" fontAlgn="auto" hangingPunct="1">
                  <a:spcBef>
                    <a:spcPts val="0"/>
                  </a:spcBef>
                  <a:spcAft>
                    <a:spcPts val="0"/>
                  </a:spcAft>
                  <a:buNone/>
                </a:pPr>
                <a:endParaRPr lang="en-US" sz="1800" dirty="0" smtClean="0"/>
              </a:p>
              <a:p>
                <a:pPr eaLnBrk="1" fontAlgn="auto" hangingPunct="1">
                  <a:spcBef>
                    <a:spcPts val="0"/>
                  </a:spcBef>
                  <a:spcAft>
                    <a:spcPts val="0"/>
                  </a:spcAft>
                </a:pPr>
                <a:r>
                  <a:rPr lang="en-US" sz="1800" dirty="0"/>
                  <a:t>A </a:t>
                </a:r>
                <a14:m>
                  <m:oMath xmlns:m="http://schemas.openxmlformats.org/officeDocument/2006/math">
                    <m:r>
                      <a:rPr lang="en-AU" sz="1800" i="1">
                        <a:latin typeface="Cambria Math" charset="0"/>
                      </a:rPr>
                      <m:t>100</m:t>
                    </m:r>
                    <m:d>
                      <m:dPr>
                        <m:ctrlPr>
                          <a:rPr lang="en-AU" sz="1800" i="1">
                            <a:latin typeface="Cambria Math" charset="0"/>
                          </a:rPr>
                        </m:ctrlPr>
                      </m:dPr>
                      <m:e>
                        <m:r>
                          <a:rPr lang="en-AU" sz="1800" i="1">
                            <a:latin typeface="Cambria Math" charset="0"/>
                          </a:rPr>
                          <m:t>1−</m:t>
                        </m:r>
                        <m:r>
                          <a:rPr lang="en-AU" sz="1800" i="1">
                            <a:latin typeface="Cambria Math" charset="0"/>
                            <a:ea typeface="Cambria Math" charset="0"/>
                            <a:cs typeface="Cambria Math" charset="0"/>
                          </a:rPr>
                          <m:t>𝛼</m:t>
                        </m:r>
                      </m:e>
                    </m:d>
                    <m:r>
                      <a:rPr lang="en-AU" sz="1800" i="1">
                        <a:latin typeface="Cambria Math" charset="0"/>
                        <a:ea typeface="Cambria Math" charset="0"/>
                        <a:cs typeface="Cambria Math" charset="0"/>
                      </a:rPr>
                      <m:t>%</m:t>
                    </m:r>
                  </m:oMath>
                </a14:m>
                <a:r>
                  <a:rPr lang="en-US" sz="1800" dirty="0"/>
                  <a:t> </a:t>
                </a:r>
                <a:r>
                  <a:rPr lang="en-US" sz="1800" dirty="0" smtClean="0"/>
                  <a:t>prediction </a:t>
                </a:r>
                <a:r>
                  <a:rPr lang="en-US" sz="1800" dirty="0"/>
                  <a:t>interval </a:t>
                </a:r>
                <a:r>
                  <a:rPr lang="en-US" sz="1800" dirty="0" smtClean="0"/>
                  <a:t>that contains </a:t>
                </a:r>
                <a14:m>
                  <m:oMath xmlns:m="http://schemas.openxmlformats.org/officeDocument/2006/math">
                    <m:sSub>
                      <m:sSubPr>
                        <m:ctrlPr>
                          <a:rPr lang="en-US" sz="1800" i="1" smtClean="0">
                            <a:latin typeface="Cambria Math" charset="0"/>
                          </a:rPr>
                        </m:ctrlPr>
                      </m:sSubPr>
                      <m:e>
                        <m:r>
                          <a:rPr lang="en-AU" sz="1800" b="0" i="1" smtClean="0">
                            <a:latin typeface="Cambria Math" charset="0"/>
                          </a:rPr>
                          <m:t>𝑦</m:t>
                        </m:r>
                      </m:e>
                      <m:sub>
                        <m:r>
                          <a:rPr lang="en-AU" sz="1800" b="0" i="1" smtClean="0">
                            <a:latin typeface="Cambria Math" charset="0"/>
                          </a:rPr>
                          <m:t>0</m:t>
                        </m:r>
                      </m:sub>
                    </m:sSub>
                  </m:oMath>
                </a14:m>
                <a:r>
                  <a:rPr lang="en-US" sz="1800" dirty="0" smtClean="0"/>
                  <a:t> for </a:t>
                </a:r>
                <a:r>
                  <a:rPr lang="en-US" sz="1800" dirty="0"/>
                  <a:t>a given value </a:t>
                </a:r>
                <a14:m>
                  <m:oMath xmlns:m="http://schemas.openxmlformats.org/officeDocument/2006/math">
                    <m:sSub>
                      <m:sSubPr>
                        <m:ctrlPr>
                          <a:rPr lang="en-US" sz="1800" i="1">
                            <a:latin typeface="Cambria Math" charset="0"/>
                          </a:rPr>
                        </m:ctrlPr>
                      </m:sSubPr>
                      <m:e>
                        <m:r>
                          <a:rPr lang="en-AU" sz="1800" i="1">
                            <a:latin typeface="Cambria Math" charset="0"/>
                          </a:rPr>
                          <m:t>𝑥</m:t>
                        </m:r>
                      </m:e>
                      <m:sub>
                        <m:r>
                          <a:rPr lang="en-AU" sz="1800" i="1">
                            <a:latin typeface="Cambria Math" charset="0"/>
                          </a:rPr>
                          <m:t>0</m:t>
                        </m:r>
                      </m:sub>
                    </m:sSub>
                  </m:oMath>
                </a14:m>
                <a:endParaRPr lang="en-US" sz="1800" dirty="0"/>
              </a:p>
              <a:p>
                <a:pPr marL="0" indent="0"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800" i="1">
                              <a:latin typeface="Cambria Math" charset="0"/>
                            </a:rPr>
                          </m:ctrlPr>
                        </m:accPr>
                        <m:e>
                          <m:r>
                            <a:rPr lang="en-AU" sz="1800" i="1">
                              <a:latin typeface="Cambria Math" charset="0"/>
                            </a:rPr>
                            <m:t>𝑌</m:t>
                          </m:r>
                        </m:e>
                      </m:acc>
                      <m:r>
                        <a:rPr lang="en-AU" sz="1800" i="1">
                          <a:latin typeface="Cambria Math" charset="0"/>
                        </a:rPr>
                        <m:t>(</m:t>
                      </m:r>
                      <m:sSub>
                        <m:sSubPr>
                          <m:ctrlPr>
                            <a:rPr lang="en-US" sz="1800" i="1">
                              <a:latin typeface="Cambria Math" charset="0"/>
                            </a:rPr>
                          </m:ctrlPr>
                        </m:sSubPr>
                        <m:e>
                          <m:r>
                            <a:rPr lang="en-AU" sz="1800" i="1">
                              <a:latin typeface="Cambria Math" charset="0"/>
                            </a:rPr>
                            <m:t>𝑥</m:t>
                          </m:r>
                        </m:e>
                        <m:sub>
                          <m:r>
                            <a:rPr lang="en-AU" sz="1800" i="1">
                              <a:latin typeface="Cambria Math" charset="0"/>
                            </a:rPr>
                            <m:t>0</m:t>
                          </m:r>
                        </m:sub>
                      </m:sSub>
                      <m:r>
                        <a:rPr lang="en-AU" sz="1800" i="1">
                          <a:latin typeface="Cambria Math" charset="0"/>
                        </a:rPr>
                        <m:t>)</m:t>
                      </m:r>
                      <m:r>
                        <a:rPr lang="en-AU" sz="1800" i="1">
                          <a:latin typeface="Cambria Math" charset="0"/>
                          <a:ea typeface="Cambria Math" charset="0"/>
                          <a:cs typeface="Cambria Math" charset="0"/>
                        </a:rPr>
                        <m:t>∓</m:t>
                      </m:r>
                      <m:sSub>
                        <m:sSubPr>
                          <m:ctrlPr>
                            <a:rPr lang="en-US" sz="1800" i="1">
                              <a:latin typeface="Cambria Math" charset="0"/>
                              <a:ea typeface="Cambria Math" charset="0"/>
                              <a:cs typeface="Cambria Math" charset="0"/>
                            </a:rPr>
                          </m:ctrlPr>
                        </m:sSubPr>
                        <m:e>
                          <m:r>
                            <a:rPr lang="en-AU" sz="1800" i="1">
                              <a:latin typeface="Cambria Math" charset="0"/>
                              <a:ea typeface="Cambria Math" charset="0"/>
                              <a:cs typeface="Cambria Math" charset="0"/>
                            </a:rPr>
                            <m:t>𝑡</m:t>
                          </m:r>
                        </m:e>
                        <m:sub>
                          <m:r>
                            <a:rPr lang="en-US" sz="1800" i="1">
                              <a:latin typeface="Cambria Math" charset="0"/>
                              <a:ea typeface="Cambria Math" charset="0"/>
                              <a:cs typeface="Cambria Math" charset="0"/>
                            </a:rPr>
                            <m:t>𝛼</m:t>
                          </m:r>
                          <m:r>
                            <a:rPr lang="en-AU" sz="1800" i="1">
                              <a:latin typeface="Cambria Math" charset="0"/>
                              <a:ea typeface="Cambria Math" charset="0"/>
                              <a:cs typeface="Cambria Math" charset="0"/>
                            </a:rPr>
                            <m:t>/2,</m:t>
                          </m:r>
                          <m:r>
                            <a:rPr lang="en-AU" sz="1800" i="1">
                              <a:latin typeface="Cambria Math" charset="0"/>
                              <a:ea typeface="Cambria Math" charset="0"/>
                              <a:cs typeface="Cambria Math" charset="0"/>
                            </a:rPr>
                            <m:t>𝑛</m:t>
                          </m:r>
                          <m:r>
                            <a:rPr lang="en-AU" sz="1800" i="1">
                              <a:latin typeface="Cambria Math" charset="0"/>
                              <a:ea typeface="Cambria Math" charset="0"/>
                              <a:cs typeface="Cambria Math" charset="0"/>
                            </a:rPr>
                            <m:t>−2</m:t>
                          </m:r>
                        </m:sub>
                      </m:sSub>
                      <m:r>
                        <a:rPr lang="en-US" sz="1800" i="1">
                          <a:latin typeface="Cambria Math" charset="0"/>
                          <a:ea typeface="Cambria Math" charset="0"/>
                          <a:cs typeface="Cambria Math" charset="0"/>
                        </a:rPr>
                        <m:t>×</m:t>
                      </m:r>
                      <m:acc>
                        <m:accPr>
                          <m:chr m:val="̂"/>
                          <m:ctrlPr>
                            <a:rPr lang="en-US" sz="1800" i="1" smtClean="0">
                              <a:latin typeface="Cambria Math" charset="0"/>
                              <a:ea typeface="Cambria Math" charset="0"/>
                              <a:cs typeface="Cambria Math" charset="0"/>
                            </a:rPr>
                          </m:ctrlPr>
                        </m:accPr>
                        <m:e>
                          <m:r>
                            <a:rPr lang="en-US" sz="1800" i="1" smtClean="0">
                              <a:latin typeface="Cambria Math" charset="0"/>
                              <a:ea typeface="Cambria Math" charset="0"/>
                              <a:cs typeface="Cambria Math" charset="0"/>
                            </a:rPr>
                            <m:t>𝜎</m:t>
                          </m:r>
                        </m:e>
                      </m:acc>
                      <m:rad>
                        <m:radPr>
                          <m:degHide m:val="on"/>
                          <m:ctrlPr>
                            <a:rPr lang="en-AU" sz="1800" i="1">
                              <a:latin typeface="Cambria Math" charset="0"/>
                              <a:ea typeface="Cambria Math" charset="0"/>
                              <a:cs typeface="Cambria Math" charset="0"/>
                            </a:rPr>
                          </m:ctrlPr>
                        </m:radPr>
                        <m:deg/>
                        <m:e>
                          <m:r>
                            <a:rPr lang="en-AU" sz="1800" b="0" i="1" smtClean="0">
                              <a:latin typeface="Cambria Math" charset="0"/>
                              <a:ea typeface="Cambria Math" charset="0"/>
                              <a:cs typeface="Cambria Math" charset="0"/>
                            </a:rPr>
                            <m:t>1+</m:t>
                          </m:r>
                          <m:f>
                            <m:fPr>
                              <m:ctrlPr>
                                <a:rPr lang="mr-IN" sz="1800" i="1">
                                  <a:latin typeface="Cambria Math" charset="0"/>
                                  <a:ea typeface="Cambria Math" charset="0"/>
                                  <a:cs typeface="Cambria Math" charset="0"/>
                                </a:rPr>
                              </m:ctrlPr>
                            </m:fPr>
                            <m:num>
                              <m:r>
                                <a:rPr lang="en-AU" sz="1800" i="1">
                                  <a:latin typeface="Cambria Math" charset="0"/>
                                  <a:ea typeface="Cambria Math" charset="0"/>
                                  <a:cs typeface="Cambria Math" charset="0"/>
                                </a:rPr>
                                <m:t>1</m:t>
                              </m:r>
                            </m:num>
                            <m:den>
                              <m:r>
                                <a:rPr lang="en-AU" sz="1800" i="1">
                                  <a:latin typeface="Cambria Math" charset="0"/>
                                  <a:ea typeface="Cambria Math" charset="0"/>
                                  <a:cs typeface="Cambria Math" charset="0"/>
                                </a:rPr>
                                <m:t>𝑛</m:t>
                              </m:r>
                            </m:den>
                          </m:f>
                          <m:r>
                            <a:rPr lang="en-AU" sz="1800" i="1">
                              <a:latin typeface="Cambria Math" charset="0"/>
                              <a:ea typeface="Cambria Math" charset="0"/>
                              <a:cs typeface="Cambria Math" charset="0"/>
                            </a:rPr>
                            <m:t>+</m:t>
                          </m:r>
                          <m:f>
                            <m:fPr>
                              <m:ctrlPr>
                                <a:rPr lang="mr-IN" sz="1800" i="1">
                                  <a:latin typeface="Cambria Math" charset="0"/>
                                  <a:ea typeface="Cambria Math" charset="0"/>
                                  <a:cs typeface="Cambria Math" charset="0"/>
                                </a:rPr>
                              </m:ctrlPr>
                            </m:fPr>
                            <m:num>
                              <m:sSup>
                                <m:sSupPr>
                                  <m:ctrlPr>
                                    <a:rPr lang="mr-IN" sz="1800" i="1">
                                      <a:latin typeface="Cambria Math" charset="0"/>
                                      <a:ea typeface="Cambria Math" charset="0"/>
                                      <a:cs typeface="Cambria Math" charset="0"/>
                                    </a:rPr>
                                  </m:ctrlPr>
                                </m:sSupPr>
                                <m:e>
                                  <m:r>
                                    <a:rPr lang="en-AU" sz="1800" i="1">
                                      <a:latin typeface="Cambria Math" charset="0"/>
                                      <a:ea typeface="Cambria Math" charset="0"/>
                                      <a:cs typeface="Cambria Math" charset="0"/>
                                    </a:rPr>
                                    <m:t>(</m:t>
                                  </m:r>
                                  <m:sSub>
                                    <m:sSubPr>
                                      <m:ctrlPr>
                                        <a:rPr lang="en-US" sz="1800" i="1">
                                          <a:latin typeface="Cambria Math" charset="0"/>
                                          <a:ea typeface="Cambria Math" charset="0"/>
                                          <a:cs typeface="Cambria Math" charset="0"/>
                                        </a:rPr>
                                      </m:ctrlPr>
                                    </m:sSubPr>
                                    <m:e>
                                      <m:r>
                                        <a:rPr lang="en-AU" sz="1800" i="1">
                                          <a:latin typeface="Cambria Math" charset="0"/>
                                          <a:ea typeface="Cambria Math" charset="0"/>
                                          <a:cs typeface="Cambria Math" charset="0"/>
                                        </a:rPr>
                                        <m:t>𝑥</m:t>
                                      </m:r>
                                    </m:e>
                                    <m:sub>
                                      <m:r>
                                        <a:rPr lang="en-AU" sz="1800" i="1">
                                          <a:latin typeface="Cambria Math" charset="0"/>
                                          <a:ea typeface="Cambria Math" charset="0"/>
                                          <a:cs typeface="Cambria Math" charset="0"/>
                                        </a:rPr>
                                        <m:t>0</m:t>
                                      </m:r>
                                    </m:sub>
                                  </m:sSub>
                                  <m:r>
                                    <a:rPr lang="en-AU" sz="1800" i="1">
                                      <a:latin typeface="Cambria Math" charset="0"/>
                                      <a:ea typeface="Cambria Math" charset="0"/>
                                      <a:cs typeface="Cambria Math" charset="0"/>
                                    </a:rPr>
                                    <m:t>−</m:t>
                                  </m:r>
                                  <m:acc>
                                    <m:accPr>
                                      <m:chr m:val="̅"/>
                                      <m:ctrlPr>
                                        <a:rPr lang="en-US" sz="1800" i="1">
                                          <a:latin typeface="Cambria Math" charset="0"/>
                                          <a:ea typeface="Cambria Math" charset="0"/>
                                          <a:cs typeface="Cambria Math" charset="0"/>
                                        </a:rPr>
                                      </m:ctrlPr>
                                    </m:accPr>
                                    <m:e>
                                      <m:r>
                                        <a:rPr lang="en-AU" sz="1800" i="1">
                                          <a:latin typeface="Cambria Math" charset="0"/>
                                          <a:ea typeface="Cambria Math" charset="0"/>
                                          <a:cs typeface="Cambria Math" charset="0"/>
                                        </a:rPr>
                                        <m:t>𝑥</m:t>
                                      </m:r>
                                    </m:e>
                                  </m:acc>
                                  <m:r>
                                    <a:rPr lang="en-AU" sz="1800" i="1">
                                      <a:latin typeface="Cambria Math" charset="0"/>
                                    </a:rPr>
                                    <m:t>)</m:t>
                                  </m:r>
                                </m:e>
                                <m:sup>
                                  <m:r>
                                    <a:rPr lang="en-AU" sz="1800" i="1">
                                      <a:latin typeface="Cambria Math" charset="0"/>
                                      <a:ea typeface="Cambria Math" charset="0"/>
                                      <a:cs typeface="Cambria Math" charset="0"/>
                                    </a:rPr>
                                    <m:t>2</m:t>
                                  </m:r>
                                </m:sup>
                              </m:sSup>
                            </m:num>
                            <m:den>
                              <m:r>
                                <a:rPr lang="en-AU" sz="1800" i="1">
                                  <a:latin typeface="Cambria Math" charset="0"/>
                                  <a:ea typeface="Cambria Math" charset="0"/>
                                  <a:cs typeface="Cambria Math" charset="0"/>
                                </a:rPr>
                                <m:t>(</m:t>
                              </m:r>
                              <m:r>
                                <a:rPr lang="en-AU" sz="1800" i="1">
                                  <a:latin typeface="Cambria Math" charset="0"/>
                                  <a:ea typeface="Cambria Math" charset="0"/>
                                  <a:cs typeface="Cambria Math" charset="0"/>
                                </a:rPr>
                                <m:t>𝑛</m:t>
                              </m:r>
                              <m:r>
                                <a:rPr lang="en-AU" sz="1800" i="1">
                                  <a:latin typeface="Cambria Math" charset="0"/>
                                  <a:ea typeface="Cambria Math" charset="0"/>
                                  <a:cs typeface="Cambria Math" charset="0"/>
                                </a:rPr>
                                <m:t>−1)</m:t>
                              </m:r>
                              <m:sSubSup>
                                <m:sSubSupPr>
                                  <m:ctrlPr>
                                    <a:rPr lang="en-US" sz="1800" i="1">
                                      <a:latin typeface="Cambria Math" charset="0"/>
                                      <a:ea typeface="Cambria Math" charset="0"/>
                                      <a:cs typeface="Cambria Math" charset="0"/>
                                    </a:rPr>
                                  </m:ctrlPr>
                                </m:sSubSupPr>
                                <m:e>
                                  <m:r>
                                    <a:rPr lang="en-AU" sz="1800" i="1">
                                      <a:latin typeface="Cambria Math" charset="0"/>
                                      <a:ea typeface="Cambria Math" charset="0"/>
                                      <a:cs typeface="Cambria Math" charset="0"/>
                                    </a:rPr>
                                    <m:t>𝑠</m:t>
                                  </m:r>
                                </m:e>
                                <m:sub>
                                  <m:r>
                                    <a:rPr lang="en-AU" sz="1800" i="1">
                                      <a:latin typeface="Cambria Math" charset="0"/>
                                      <a:ea typeface="Cambria Math" charset="0"/>
                                      <a:cs typeface="Cambria Math" charset="0"/>
                                    </a:rPr>
                                    <m:t>𝑥</m:t>
                                  </m:r>
                                </m:sub>
                                <m:sup>
                                  <m:r>
                                    <a:rPr lang="en-AU" sz="1800" i="1">
                                      <a:latin typeface="Cambria Math" charset="0"/>
                                      <a:ea typeface="Cambria Math" charset="0"/>
                                      <a:cs typeface="Cambria Math" charset="0"/>
                                    </a:rPr>
                                    <m:t>2</m:t>
                                  </m:r>
                                </m:sup>
                              </m:sSubSup>
                              <m:r>
                                <a:rPr lang="en-US" sz="1800" i="1">
                                  <a:latin typeface="Cambria Math" charset="0"/>
                                  <a:ea typeface="Cambria Math" charset="0"/>
                                  <a:cs typeface="Cambria Math" charset="0"/>
                                </a:rPr>
                                <m:t> </m:t>
                              </m:r>
                            </m:den>
                          </m:f>
                        </m:e>
                      </m:rad>
                    </m:oMath>
                  </m:oMathPara>
                </a14:m>
                <a:endParaRPr lang="en-US" sz="1800" dirty="0" smtClean="0"/>
              </a:p>
              <a:p>
                <a:pPr marL="0" indent="0" eaLnBrk="1" fontAlgn="auto" hangingPunct="1">
                  <a:spcBef>
                    <a:spcPts val="0"/>
                  </a:spcBef>
                  <a:spcAft>
                    <a:spcPts val="0"/>
                  </a:spcAft>
                  <a:buNone/>
                </a:pPr>
                <a:endParaRPr lang="en-US" sz="1800" dirty="0" smtClean="0"/>
              </a:p>
              <a:p>
                <a:pPr eaLnBrk="1" fontAlgn="auto" hangingPunct="1">
                  <a:spcBef>
                    <a:spcPts val="0"/>
                  </a:spcBef>
                  <a:spcAft>
                    <a:spcPts val="0"/>
                  </a:spcAft>
                </a:pPr>
                <a:r>
                  <a:rPr lang="en-US" sz="1800" dirty="0"/>
                  <a:t>A </a:t>
                </a:r>
                <a14:m>
                  <m:oMath xmlns:m="http://schemas.openxmlformats.org/officeDocument/2006/math">
                    <m:r>
                      <a:rPr lang="en-AU" sz="1800" i="1">
                        <a:latin typeface="Cambria Math" charset="0"/>
                      </a:rPr>
                      <m:t>100</m:t>
                    </m:r>
                    <m:d>
                      <m:dPr>
                        <m:ctrlPr>
                          <a:rPr lang="en-AU" sz="1800" i="1">
                            <a:latin typeface="Cambria Math" charset="0"/>
                          </a:rPr>
                        </m:ctrlPr>
                      </m:dPr>
                      <m:e>
                        <m:r>
                          <a:rPr lang="en-AU" sz="1800" i="1">
                            <a:latin typeface="Cambria Math" charset="0"/>
                          </a:rPr>
                          <m:t>1−</m:t>
                        </m:r>
                        <m:r>
                          <a:rPr lang="en-AU" sz="1800" i="1">
                            <a:latin typeface="Cambria Math" charset="0"/>
                            <a:ea typeface="Cambria Math" charset="0"/>
                            <a:cs typeface="Cambria Math" charset="0"/>
                          </a:rPr>
                          <m:t>𝛼</m:t>
                        </m:r>
                      </m:e>
                    </m:d>
                    <m:r>
                      <a:rPr lang="en-AU" sz="1800" i="1">
                        <a:latin typeface="Cambria Math" charset="0"/>
                        <a:ea typeface="Cambria Math" charset="0"/>
                        <a:cs typeface="Cambria Math" charset="0"/>
                      </a:rPr>
                      <m:t>%</m:t>
                    </m:r>
                  </m:oMath>
                </a14:m>
                <a:r>
                  <a:rPr lang="en-US" sz="1800" dirty="0"/>
                  <a:t> confidence interval that </a:t>
                </a:r>
                <a:r>
                  <a:rPr lang="en-US" sz="1800" dirty="0" smtClean="0"/>
                  <a:t>contains </a:t>
                </a:r>
                <a14:m>
                  <m:oMath xmlns:m="http://schemas.openxmlformats.org/officeDocument/2006/math">
                    <m:sSub>
                      <m:sSubPr>
                        <m:ctrlPr>
                          <a:rPr lang="en-US" sz="1800" i="1" smtClean="0">
                            <a:latin typeface="Cambria Math" charset="0"/>
                          </a:rPr>
                        </m:ctrlPr>
                      </m:sSubPr>
                      <m:e>
                        <m:r>
                          <a:rPr lang="en-US" sz="1800" i="1" smtClean="0">
                            <a:latin typeface="Cambria Math" charset="0"/>
                            <a:ea typeface="Cambria Math" charset="0"/>
                            <a:cs typeface="Cambria Math" charset="0"/>
                          </a:rPr>
                          <m:t>𝛽</m:t>
                        </m:r>
                      </m:e>
                      <m:sub>
                        <m:r>
                          <a:rPr lang="en-AU" sz="1800" b="0" i="1" smtClean="0">
                            <a:latin typeface="Cambria Math" charset="0"/>
                          </a:rPr>
                          <m:t>𝑘</m:t>
                        </m:r>
                      </m:sub>
                    </m:sSub>
                  </m:oMath>
                </a14:m>
                <a:endParaRPr lang="en-US" sz="1800" dirty="0" smtClean="0"/>
              </a:p>
              <a:p>
                <a:pPr marL="0" indent="0"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charset="0"/>
                            </a:rPr>
                          </m:ctrlPr>
                        </m:sSubPr>
                        <m:e>
                          <m:acc>
                            <m:accPr>
                              <m:chr m:val="̂"/>
                              <m:ctrlPr>
                                <a:rPr lang="en-US" sz="1800" i="1" smtClean="0">
                                  <a:latin typeface="Cambria Math" charset="0"/>
                                </a:rPr>
                              </m:ctrlPr>
                            </m:accPr>
                            <m:e>
                              <m:r>
                                <a:rPr lang="en-US" sz="1800" i="1" smtClean="0">
                                  <a:latin typeface="Cambria Math" charset="0"/>
                                  <a:ea typeface="Cambria Math" charset="0"/>
                                  <a:cs typeface="Cambria Math" charset="0"/>
                                </a:rPr>
                                <m:t>𝛽</m:t>
                              </m:r>
                            </m:e>
                          </m:acc>
                        </m:e>
                        <m:sub>
                          <m:r>
                            <a:rPr lang="en-AU" sz="1800" b="0" i="1" smtClean="0">
                              <a:latin typeface="Cambria Math" charset="0"/>
                            </a:rPr>
                            <m:t>𝑘</m:t>
                          </m:r>
                        </m:sub>
                      </m:sSub>
                      <m:r>
                        <a:rPr lang="en-AU" sz="1800" i="1">
                          <a:latin typeface="Cambria Math" charset="0"/>
                          <a:ea typeface="Cambria Math" charset="0"/>
                          <a:cs typeface="Cambria Math" charset="0"/>
                        </a:rPr>
                        <m:t>∓</m:t>
                      </m:r>
                      <m:sSub>
                        <m:sSubPr>
                          <m:ctrlPr>
                            <a:rPr lang="en-US" sz="1800" i="1">
                              <a:latin typeface="Cambria Math" charset="0"/>
                              <a:ea typeface="Cambria Math" charset="0"/>
                              <a:cs typeface="Cambria Math" charset="0"/>
                            </a:rPr>
                          </m:ctrlPr>
                        </m:sSubPr>
                        <m:e>
                          <m:r>
                            <a:rPr lang="en-AU" sz="1800" i="1">
                              <a:latin typeface="Cambria Math" charset="0"/>
                              <a:ea typeface="Cambria Math" charset="0"/>
                              <a:cs typeface="Cambria Math" charset="0"/>
                            </a:rPr>
                            <m:t>𝑡</m:t>
                          </m:r>
                        </m:e>
                        <m:sub>
                          <m:r>
                            <a:rPr lang="en-AU" sz="1800" i="1" smtClean="0">
                              <a:latin typeface="Cambria Math" charset="0"/>
                              <a:ea typeface="Cambria Math" charset="0"/>
                              <a:cs typeface="Cambria Math" charset="0"/>
                            </a:rPr>
                            <m:t>𝛼</m:t>
                          </m:r>
                          <m:r>
                            <a:rPr lang="en-AU" sz="1800" b="0" i="1" smtClean="0">
                              <a:latin typeface="Cambria Math" charset="0"/>
                              <a:ea typeface="Cambria Math" charset="0"/>
                              <a:cs typeface="Cambria Math" charset="0"/>
                            </a:rPr>
                            <m:t>/2</m:t>
                          </m:r>
                          <m:r>
                            <a:rPr lang="en-AU" sz="1800" i="1">
                              <a:latin typeface="Cambria Math" charset="0"/>
                              <a:ea typeface="Cambria Math" charset="0"/>
                              <a:cs typeface="Cambria Math" charset="0"/>
                            </a:rPr>
                            <m:t>,</m:t>
                          </m:r>
                          <m:r>
                            <a:rPr lang="en-AU" sz="1800" i="1">
                              <a:latin typeface="Cambria Math" charset="0"/>
                              <a:ea typeface="Cambria Math" charset="0"/>
                              <a:cs typeface="Cambria Math" charset="0"/>
                            </a:rPr>
                            <m:t>𝑛</m:t>
                          </m:r>
                          <m:r>
                            <a:rPr lang="en-AU" sz="1800" i="1">
                              <a:latin typeface="Cambria Math" charset="0"/>
                              <a:ea typeface="Cambria Math" charset="0"/>
                              <a:cs typeface="Cambria Math" charset="0"/>
                            </a:rPr>
                            <m:t>−2</m:t>
                          </m:r>
                        </m:sub>
                      </m:sSub>
                      <m:r>
                        <a:rPr lang="en-US" sz="1800" i="1">
                          <a:latin typeface="Cambria Math" charset="0"/>
                          <a:ea typeface="Cambria Math" charset="0"/>
                          <a:cs typeface="Cambria Math" charset="0"/>
                        </a:rPr>
                        <m:t>×</m:t>
                      </m:r>
                      <m:r>
                        <a:rPr lang="en-AU" sz="1800" b="0" i="1" smtClean="0">
                          <a:latin typeface="Cambria Math" charset="0"/>
                          <a:ea typeface="Cambria Math" charset="0"/>
                          <a:cs typeface="Cambria Math" charset="0"/>
                        </a:rPr>
                        <m:t>𝑆𝐸</m:t>
                      </m:r>
                      <m:r>
                        <a:rPr lang="en-AU" sz="1800" b="0" i="1" smtClean="0">
                          <a:latin typeface="Cambria Math" charset="0"/>
                          <a:ea typeface="Cambria Math" charset="0"/>
                          <a:cs typeface="Cambria Math" charset="0"/>
                        </a:rPr>
                        <m:t>(</m:t>
                      </m:r>
                      <m:sSub>
                        <m:sSubPr>
                          <m:ctrlPr>
                            <a:rPr lang="en-US" sz="1800" b="0" i="1" smtClean="0">
                              <a:latin typeface="Cambria Math" charset="0"/>
                              <a:ea typeface="Cambria Math" charset="0"/>
                              <a:cs typeface="Cambria Math" charset="0"/>
                            </a:rPr>
                          </m:ctrlPr>
                        </m:sSubPr>
                        <m:e>
                          <m:acc>
                            <m:accPr>
                              <m:chr m:val="̂"/>
                              <m:ctrlPr>
                                <a:rPr lang="en-US" sz="1800" b="0" i="1" smtClean="0">
                                  <a:latin typeface="Cambria Math" charset="0"/>
                                  <a:ea typeface="Cambria Math" charset="0"/>
                                  <a:cs typeface="Cambria Math" charset="0"/>
                                </a:rPr>
                              </m:ctrlPr>
                            </m:accPr>
                            <m:e>
                              <m:r>
                                <a:rPr lang="en-US" sz="1800" b="0" i="1" smtClean="0">
                                  <a:latin typeface="Cambria Math" charset="0"/>
                                  <a:ea typeface="Cambria Math" charset="0"/>
                                  <a:cs typeface="Cambria Math" charset="0"/>
                                </a:rPr>
                                <m:t>𝛽</m:t>
                              </m:r>
                            </m:e>
                          </m:acc>
                        </m:e>
                        <m:sub>
                          <m:r>
                            <a:rPr lang="en-AU" sz="1800" b="0" i="1" smtClean="0">
                              <a:latin typeface="Cambria Math" charset="0"/>
                              <a:ea typeface="Cambria Math" charset="0"/>
                              <a:cs typeface="Cambria Math" charset="0"/>
                            </a:rPr>
                            <m:t>𝑘</m:t>
                          </m:r>
                        </m:sub>
                      </m:sSub>
                      <m:r>
                        <a:rPr lang="en-AU" sz="1800" b="0" i="1" smtClean="0">
                          <a:latin typeface="Cambria Math" charset="0"/>
                          <a:ea typeface="Cambria Math" charset="0"/>
                          <a:cs typeface="Cambria Math" charset="0"/>
                        </a:rPr>
                        <m:t>)</m:t>
                      </m:r>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75606"/>
                <a:ext cx="8229600" cy="3157537"/>
              </a:xfrm>
              <a:blipFill rotWithShape="0">
                <a:blip r:embed="rId2"/>
                <a:stretch>
                  <a:fillRect l="-444" t="-965" b="-88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3</a:t>
            </a:fld>
            <a:endParaRPr lang="en-AU" altLang="en-US"/>
          </a:p>
        </p:txBody>
      </p:sp>
    </p:spTree>
    <p:extLst>
      <p:ext uri="{BB962C8B-B14F-4D97-AF65-F5344CB8AC3E}">
        <p14:creationId xmlns:p14="http://schemas.microsoft.com/office/powerpoint/2010/main" val="1128675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83518"/>
            <a:ext cx="8229600" cy="857250"/>
          </a:xfrm>
        </p:spPr>
        <p:txBody>
          <a:bodyPr/>
          <a:lstStyle/>
          <a:p>
            <a:r>
              <a:rPr lang="en-US" dirty="0" smtClean="0"/>
              <a:t>Revision </a:t>
            </a:r>
            <a:r>
              <a:rPr lang="mr-IN" dirty="0" smtClean="0"/>
              <a:t>–</a:t>
            </a:r>
            <a:r>
              <a:rPr lang="en-US" dirty="0" smtClean="0"/>
              <a:t> Diagnostics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313" y="1131590"/>
                <a:ext cx="8229600" cy="3157538"/>
              </a:xfrm>
            </p:spPr>
            <p:txBody>
              <a:bodyPr/>
              <a:lstStyle/>
              <a:p>
                <a:pPr marL="385763" indent="-385763">
                  <a:buFont typeface="+mj-lt"/>
                  <a:buAutoNum type="arabicPeriod"/>
                </a:pPr>
                <a:r>
                  <a:rPr lang="en-US" sz="1800" dirty="0" smtClean="0">
                    <a:solidFill>
                      <a:srgbClr val="FF0000"/>
                    </a:solidFill>
                  </a:rPr>
                  <a:t>Linearity</a:t>
                </a:r>
                <a:r>
                  <a:rPr lang="en-US" sz="1800" dirty="0"/>
                  <a:t>: The means of the populations fall on a straight-line function of the explanatory variable (</a:t>
                </a:r>
                <a14:m>
                  <m:oMath xmlns:m="http://schemas.openxmlformats.org/officeDocument/2006/math">
                    <m:r>
                      <a:rPr lang="en-US" sz="1800" i="1">
                        <a:latin typeface="Cambria Math" charset="0"/>
                        <a:ea typeface="Cambria Math" charset="0"/>
                        <a:cs typeface="Cambria Math" charset="0"/>
                      </a:rPr>
                      <m:t>𝜇</m:t>
                    </m:r>
                    <m:d>
                      <m:dPr>
                        <m:ctrlPr>
                          <a:rPr lang="mr-IN" sz="1800" i="1">
                            <a:latin typeface="Cambria Math" charset="0"/>
                            <a:ea typeface="Cambria Math" charset="0"/>
                            <a:cs typeface="Cambria Math" charset="0"/>
                          </a:rPr>
                        </m:ctrlPr>
                      </m:dPr>
                      <m:e>
                        <m:sSub>
                          <m:sSubPr>
                            <m:ctrlPr>
                              <a:rPr lang="en-US" sz="1800" i="1">
                                <a:latin typeface="Cambria Math" charset="0"/>
                                <a:ea typeface="Cambria Math" charset="0"/>
                                <a:cs typeface="Cambria Math" charset="0"/>
                              </a:rPr>
                            </m:ctrlPr>
                          </m:sSubPr>
                          <m:e>
                            <m:r>
                              <a:rPr lang="en-AU" sz="1800" i="1">
                                <a:latin typeface="Cambria Math" charset="0"/>
                                <a:ea typeface="Cambria Math" charset="0"/>
                                <a:cs typeface="Cambria Math" charset="0"/>
                              </a:rPr>
                              <m:t>𝑌</m:t>
                            </m:r>
                          </m:e>
                          <m:sub>
                            <m:r>
                              <a:rPr lang="en-AU" sz="1800" i="1">
                                <a:latin typeface="Cambria Math" charset="0"/>
                                <a:ea typeface="Cambria Math" charset="0"/>
                                <a:cs typeface="Cambria Math" charset="0"/>
                              </a:rPr>
                              <m:t>𝑖</m:t>
                            </m:r>
                          </m:sub>
                        </m:sSub>
                      </m:e>
                      <m:e>
                        <m:sSub>
                          <m:sSubPr>
                            <m:ctrlPr>
                              <a:rPr lang="en-US" sz="1800" i="1">
                                <a:latin typeface="Cambria Math" charset="0"/>
                                <a:ea typeface="Cambria Math" charset="0"/>
                                <a:cs typeface="Cambria Math" charset="0"/>
                              </a:rPr>
                            </m:ctrlPr>
                          </m:sSubPr>
                          <m:e>
                            <m:r>
                              <a:rPr lang="en-AU" sz="1800" i="1">
                                <a:latin typeface="Cambria Math" charset="0"/>
                                <a:ea typeface="Cambria Math" charset="0"/>
                                <a:cs typeface="Cambria Math" charset="0"/>
                              </a:rPr>
                              <m:t>𝑋</m:t>
                            </m:r>
                          </m:e>
                          <m:sub>
                            <m:r>
                              <a:rPr lang="en-AU" sz="1800" i="1">
                                <a:latin typeface="Cambria Math" charset="0"/>
                                <a:ea typeface="Cambria Math" charset="0"/>
                                <a:cs typeface="Cambria Math" charset="0"/>
                              </a:rPr>
                              <m:t>𝑖</m:t>
                            </m:r>
                          </m:sub>
                        </m:sSub>
                      </m:e>
                    </m:d>
                    <m:r>
                      <a:rPr lang="en-US" sz="1800" dirty="0">
                        <a:latin typeface="Cambria Math" charset="0"/>
                      </a:rPr>
                      <m:t>=</m:t>
                    </m:r>
                    <m:sSub>
                      <m:sSubPr>
                        <m:ctrlPr>
                          <a:rPr lang="en-US" sz="1800" i="1" dirty="0">
                            <a:latin typeface="Cambria Math" charset="0"/>
                          </a:rPr>
                        </m:ctrlPr>
                      </m:sSubPr>
                      <m:e>
                        <m:r>
                          <a:rPr lang="en-US" sz="1800" i="1" dirty="0">
                            <a:latin typeface="Cambria Math" charset="0"/>
                            <a:ea typeface="Cambria Math" charset="0"/>
                            <a:cs typeface="Cambria Math" charset="0"/>
                          </a:rPr>
                          <m:t>𝛽</m:t>
                        </m:r>
                      </m:e>
                      <m:sub>
                        <m:r>
                          <a:rPr lang="en-AU" sz="1800" i="1" dirty="0">
                            <a:latin typeface="Cambria Math" charset="0"/>
                          </a:rPr>
                          <m:t>0</m:t>
                        </m:r>
                      </m:sub>
                    </m:sSub>
                    <m:r>
                      <a:rPr lang="en-AU" sz="1800" i="1" dirty="0">
                        <a:latin typeface="Cambria Math" charset="0"/>
                      </a:rPr>
                      <m:t>+</m:t>
                    </m:r>
                    <m:sSub>
                      <m:sSubPr>
                        <m:ctrlPr>
                          <a:rPr lang="en-US" sz="1800" i="1" dirty="0">
                            <a:latin typeface="Cambria Math" charset="0"/>
                          </a:rPr>
                        </m:ctrlPr>
                      </m:sSubPr>
                      <m:e>
                        <m:r>
                          <a:rPr lang="en-US" sz="1800" i="1" dirty="0">
                            <a:latin typeface="Cambria Math" charset="0"/>
                            <a:ea typeface="Cambria Math" charset="0"/>
                            <a:cs typeface="Cambria Math" charset="0"/>
                          </a:rPr>
                          <m:t>𝛽</m:t>
                        </m:r>
                      </m:e>
                      <m:sub>
                        <m:r>
                          <a:rPr lang="en-AU" sz="1800" i="1" dirty="0">
                            <a:latin typeface="Cambria Math" charset="0"/>
                          </a:rPr>
                          <m:t>1</m:t>
                        </m:r>
                      </m:sub>
                    </m:sSub>
                    <m:sSub>
                      <m:sSubPr>
                        <m:ctrlPr>
                          <a:rPr lang="en-US" sz="1800" i="1" dirty="0">
                            <a:latin typeface="Cambria Math" charset="0"/>
                          </a:rPr>
                        </m:ctrlPr>
                      </m:sSubPr>
                      <m:e>
                        <m:r>
                          <a:rPr lang="en-AU" sz="1800" i="1" dirty="0">
                            <a:latin typeface="Cambria Math" charset="0"/>
                          </a:rPr>
                          <m:t>𝑋</m:t>
                        </m:r>
                      </m:e>
                      <m:sub>
                        <m:r>
                          <a:rPr lang="en-AU" sz="1800" i="1" dirty="0">
                            <a:latin typeface="Cambria Math" charset="0"/>
                          </a:rPr>
                          <m:t>𝑖</m:t>
                        </m:r>
                      </m:sub>
                    </m:sSub>
                  </m:oMath>
                </a14:m>
                <a:r>
                  <a:rPr lang="en-AU" sz="1800" dirty="0"/>
                  <a:t>).</a:t>
                </a:r>
              </a:p>
              <a:p>
                <a:pPr marL="385763" indent="-385763">
                  <a:buFont typeface="+mj-lt"/>
                  <a:buAutoNum type="arabicPeriod"/>
                </a:pPr>
                <a:r>
                  <a:rPr lang="en-AU" sz="1800" dirty="0">
                    <a:solidFill>
                      <a:srgbClr val="FF0000"/>
                    </a:solidFill>
                  </a:rPr>
                  <a:t>Normality</a:t>
                </a:r>
                <a:r>
                  <a:rPr lang="en-AU" sz="1800" dirty="0"/>
                  <a:t>: There is a normally distributed population of responses for each value of the explanatory variable.</a:t>
                </a:r>
              </a:p>
              <a:p>
                <a:pPr marL="385763" indent="-385763">
                  <a:buFont typeface="+mj-lt"/>
                  <a:buAutoNum type="arabicPeriod"/>
                </a:pPr>
                <a:r>
                  <a:rPr lang="en-AU" sz="1800" dirty="0">
                    <a:solidFill>
                      <a:srgbClr val="FF0000"/>
                    </a:solidFill>
                  </a:rPr>
                  <a:t>Constant variance</a:t>
                </a:r>
                <a:r>
                  <a:rPr lang="en-AU" sz="1800" dirty="0"/>
                  <a:t>: The population standard deviations are all equal: </a:t>
                </a:r>
                <a14:m>
                  <m:oMath xmlns:m="http://schemas.openxmlformats.org/officeDocument/2006/math">
                    <m:r>
                      <a:rPr lang="en-AU" sz="1800" i="1">
                        <a:latin typeface="Cambria Math" charset="0"/>
                        <a:ea typeface="Cambria Math" charset="0"/>
                        <a:cs typeface="Cambria Math" charset="0"/>
                      </a:rPr>
                      <m:t>𝜎</m:t>
                    </m:r>
                    <m:d>
                      <m:dPr>
                        <m:begChr m:val="{"/>
                        <m:endChr m:val="}"/>
                        <m:ctrlPr>
                          <a:rPr lang="hr-HR" sz="1800" i="1">
                            <a:latin typeface="Cambria Math" charset="0"/>
                            <a:ea typeface="Cambria Math" charset="0"/>
                            <a:cs typeface="Cambria Math" charset="0"/>
                          </a:rPr>
                        </m:ctrlPr>
                      </m:dPr>
                      <m:e>
                        <m:r>
                          <a:rPr lang="en-AU" sz="1800" i="1">
                            <a:latin typeface="Cambria Math" charset="0"/>
                            <a:ea typeface="Cambria Math" charset="0"/>
                            <a:cs typeface="Cambria Math" charset="0"/>
                          </a:rPr>
                          <m:t>𝑌</m:t>
                        </m:r>
                      </m:e>
                      <m:e>
                        <m:r>
                          <a:rPr lang="en-AU" sz="1800" i="1">
                            <a:latin typeface="Cambria Math" charset="0"/>
                            <a:ea typeface="Cambria Math" charset="0"/>
                            <a:cs typeface="Cambria Math" charset="0"/>
                          </a:rPr>
                          <m:t>𝑋</m:t>
                        </m:r>
                      </m:e>
                    </m:d>
                    <m:r>
                      <a:rPr lang="en-AU" sz="1800" i="1">
                        <a:latin typeface="Cambria Math" charset="0"/>
                        <a:ea typeface="Cambria Math" charset="0"/>
                        <a:cs typeface="Cambria Math" charset="0"/>
                      </a:rPr>
                      <m:t>=</m:t>
                    </m:r>
                    <m:r>
                      <a:rPr lang="en-AU" sz="1800" i="1">
                        <a:latin typeface="Cambria Math" charset="0"/>
                        <a:ea typeface="Cambria Math" charset="0"/>
                        <a:cs typeface="Cambria Math" charset="0"/>
                      </a:rPr>
                      <m:t>𝜎</m:t>
                    </m:r>
                  </m:oMath>
                </a14:m>
                <a:endParaRPr lang="en-AU" sz="1800" dirty="0"/>
              </a:p>
              <a:p>
                <a:pPr marL="385763" indent="-385763">
                  <a:buFont typeface="+mj-lt"/>
                  <a:buAutoNum type="arabicPeriod"/>
                </a:pPr>
                <a:r>
                  <a:rPr lang="en-AU" sz="1800" dirty="0">
                    <a:solidFill>
                      <a:srgbClr val="FF0000"/>
                    </a:solidFill>
                  </a:rPr>
                  <a:t>Independence</a:t>
                </a:r>
                <a:r>
                  <a:rPr lang="en-AU" sz="1800" dirty="0"/>
                  <a:t>: The selection of an observation from any of the populations is independent of the selection of any other observations. </a:t>
                </a:r>
              </a:p>
              <a:p>
                <a:pPr marL="0" indent="0">
                  <a:buNone/>
                </a:pPr>
                <a:r>
                  <a:rPr lang="en-AU" sz="1800" dirty="0" smtClean="0">
                    <a:solidFill>
                      <a:srgbClr val="FF0000"/>
                    </a:solidFill>
                  </a:rPr>
                  <a:t>Summary</a:t>
                </a:r>
                <a:endParaRPr lang="en-AU" sz="1800" dirty="0">
                  <a:solidFill>
                    <a:srgbClr val="FF0000"/>
                  </a:solidFill>
                </a:endParaRPr>
              </a:p>
              <a:p>
                <a14:m>
                  <m:oMath xmlns:m="http://schemas.openxmlformats.org/officeDocument/2006/math">
                    <m:sSubSup>
                      <m:sSubSupPr>
                        <m:ctrlPr>
                          <a:rPr lang="en-US" sz="1800" i="1">
                            <a:latin typeface="Cambria Math" charset="0"/>
                          </a:rPr>
                        </m:ctrlPr>
                      </m:sSubSupPr>
                      <m:e>
                        <m:r>
                          <a:rPr lang="en-AU" sz="1800" i="1">
                            <a:latin typeface="Cambria Math" charset="0"/>
                          </a:rPr>
                          <m:t>𝑌</m:t>
                        </m:r>
                      </m:e>
                      <m:sub>
                        <m:r>
                          <a:rPr lang="en-AU" sz="1800" i="1">
                            <a:latin typeface="Cambria Math" charset="0"/>
                            <a:ea typeface="Cambria Math" charset="0"/>
                            <a:cs typeface="Cambria Math" charset="0"/>
                          </a:rPr>
                          <m:t>∼</m:t>
                        </m:r>
                      </m:sub>
                      <m:sup>
                        <m:r>
                          <a:rPr lang="en-AU" sz="1800" i="1">
                            <a:latin typeface="Cambria Math" charset="0"/>
                          </a:rPr>
                          <m:t>𝑖𝑖𝑑</m:t>
                        </m:r>
                      </m:sup>
                    </m:sSubSup>
                    <m:r>
                      <a:rPr lang="en-AU" sz="1800" i="1">
                        <a:latin typeface="Cambria Math" charset="0"/>
                      </a:rPr>
                      <m:t>𝑁</m:t>
                    </m:r>
                    <m:r>
                      <m:rPr>
                        <m:nor/>
                      </m:rPr>
                      <a:rPr lang="en-AU" sz="1800"/>
                      <m:t>(</m:t>
                    </m:r>
                    <m:r>
                      <a:rPr lang="is-IS" sz="1800" i="1">
                        <a:latin typeface="Cambria Math" charset="0"/>
                        <a:ea typeface="Cambria Math" charset="0"/>
                        <a:cs typeface="Cambria Math" charset="0"/>
                      </a:rPr>
                      <m:t>𝜇</m:t>
                    </m:r>
                    <m:d>
                      <m:dPr>
                        <m:begChr m:val="{"/>
                        <m:endChr m:val="}"/>
                        <m:ctrlPr>
                          <a:rPr lang="hr-HR" sz="1800" i="1">
                            <a:latin typeface="Cambria Math" charset="0"/>
                          </a:rPr>
                        </m:ctrlPr>
                      </m:dPr>
                      <m:e>
                        <m:r>
                          <a:rPr lang="en-AU" sz="1800" i="1">
                            <a:latin typeface="Cambria Math" charset="0"/>
                          </a:rPr>
                          <m:t>𝑌</m:t>
                        </m:r>
                      </m:e>
                      <m:e>
                        <m:r>
                          <a:rPr lang="en-AU" sz="1800" i="1">
                            <a:latin typeface="Cambria Math" charset="0"/>
                          </a:rPr>
                          <m:t>𝑋</m:t>
                        </m:r>
                      </m:e>
                    </m:d>
                    <m:r>
                      <a:rPr lang="en-AU" sz="1800" i="1">
                        <a:latin typeface="Cambria Math" charset="0"/>
                      </a:rPr>
                      <m:t>,</m:t>
                    </m:r>
                    <m:sSup>
                      <m:sSupPr>
                        <m:ctrlPr>
                          <a:rPr lang="en-AU" sz="1800" i="1">
                            <a:latin typeface="Cambria Math" charset="0"/>
                          </a:rPr>
                        </m:ctrlPr>
                      </m:sSupPr>
                      <m:e>
                        <m:r>
                          <a:rPr lang="en-AU" sz="1800" i="1">
                            <a:latin typeface="Cambria Math" charset="0"/>
                            <a:ea typeface="Cambria Math" charset="0"/>
                            <a:cs typeface="Cambria Math" charset="0"/>
                          </a:rPr>
                          <m:t>𝜎</m:t>
                        </m:r>
                      </m:e>
                      <m:sup>
                        <m:r>
                          <a:rPr lang="en-AU" sz="1800" i="1">
                            <a:latin typeface="Cambria Math" charset="0"/>
                          </a:rPr>
                          <m:t>2</m:t>
                        </m:r>
                      </m:sup>
                    </m:sSup>
                    <m:r>
                      <m:rPr>
                        <m:nor/>
                      </m:rPr>
                      <a:rPr lang="en-AU" sz="1800">
                        <a:latin typeface="Cambria Math" charset="0"/>
                      </a:rPr>
                      <m:t>)</m:t>
                    </m:r>
                    <m:r>
                      <m:rPr>
                        <m:nor/>
                      </m:rPr>
                      <a:rPr lang="is-IS" sz="1800"/>
                      <m:t> </m:t>
                    </m:r>
                  </m:oMath>
                </a14:m>
                <a:endParaRPr lang="is-IS" sz="1800" dirty="0"/>
              </a:p>
              <a:p>
                <a:pPr marL="0" indent="0">
                  <a:buNone/>
                </a:pPr>
                <a:r>
                  <a:rPr lang="is-IS" sz="1800" dirty="0"/>
                  <a:t>OR</a:t>
                </a:r>
              </a:p>
              <a:p>
                <a14:m>
                  <m:oMath xmlns:m="http://schemas.openxmlformats.org/officeDocument/2006/math">
                    <m:sSubSup>
                      <m:sSubSupPr>
                        <m:ctrlPr>
                          <a:rPr lang="en-US" sz="1800" i="1">
                            <a:latin typeface="Cambria Math" charset="0"/>
                            <a:ea typeface="Cambria Math" charset="0"/>
                            <a:cs typeface="Cambria Math" charset="0"/>
                          </a:rPr>
                        </m:ctrlPr>
                      </m:sSubSupPr>
                      <m:e>
                        <m:r>
                          <a:rPr lang="en-US" sz="1800" i="1">
                            <a:latin typeface="Cambria Math" charset="0"/>
                            <a:ea typeface="Cambria Math" charset="0"/>
                            <a:cs typeface="Cambria Math" charset="0"/>
                          </a:rPr>
                          <m:t>𝜀</m:t>
                        </m:r>
                      </m:e>
                      <m:sub>
                        <m:r>
                          <a:rPr lang="en-AU" sz="1800" i="1">
                            <a:latin typeface="Cambria Math" charset="0"/>
                            <a:ea typeface="Cambria Math" charset="0"/>
                            <a:cs typeface="Cambria Math" charset="0"/>
                          </a:rPr>
                          <m:t>~</m:t>
                        </m:r>
                      </m:sub>
                      <m:sup>
                        <m:r>
                          <a:rPr lang="en-AU" sz="1800" i="1">
                            <a:latin typeface="Cambria Math" charset="0"/>
                            <a:ea typeface="Cambria Math" charset="0"/>
                            <a:cs typeface="Cambria Math" charset="0"/>
                          </a:rPr>
                          <m:t>𝑖𝑖𝑑</m:t>
                        </m:r>
                      </m:sup>
                    </m:sSubSup>
                    <m:r>
                      <a:rPr lang="en-AU" sz="1800" i="1">
                        <a:latin typeface="Cambria Math" charset="0"/>
                        <a:ea typeface="Cambria Math" charset="0"/>
                        <a:cs typeface="Cambria Math" charset="0"/>
                      </a:rPr>
                      <m:t>𝑁</m:t>
                    </m:r>
                    <m:r>
                      <m:rPr>
                        <m:nor/>
                      </m:rPr>
                      <a:rPr lang="en-AU" sz="1800"/>
                      <m:t>(</m:t>
                    </m:r>
                    <m:r>
                      <a:rPr lang="en-AU" sz="1800" i="1">
                        <a:latin typeface="Cambria Math" charset="0"/>
                      </a:rPr>
                      <m:t>0,</m:t>
                    </m:r>
                    <m:sSup>
                      <m:sSupPr>
                        <m:ctrlPr>
                          <a:rPr lang="en-AU" sz="1800" i="1">
                            <a:latin typeface="Cambria Math" charset="0"/>
                          </a:rPr>
                        </m:ctrlPr>
                      </m:sSupPr>
                      <m:e>
                        <m:r>
                          <a:rPr lang="en-AU" sz="1800" i="1">
                            <a:latin typeface="Cambria Math" charset="0"/>
                            <a:ea typeface="Cambria Math" charset="0"/>
                            <a:cs typeface="Cambria Math" charset="0"/>
                          </a:rPr>
                          <m:t>𝜎</m:t>
                        </m:r>
                      </m:e>
                      <m:sup>
                        <m:r>
                          <a:rPr lang="en-AU" sz="1800" i="1">
                            <a:latin typeface="Cambria Math" charset="0"/>
                          </a:rPr>
                          <m:t>2</m:t>
                        </m:r>
                      </m:sup>
                    </m:sSup>
                    <m:r>
                      <m:rPr>
                        <m:nor/>
                      </m:rPr>
                      <a:rPr lang="en-AU" sz="1800">
                        <a:latin typeface="Cambria Math" charset="0"/>
                      </a:rPr>
                      <m:t>)</m:t>
                    </m:r>
                  </m:oMath>
                </a14:m>
                <a:endParaRPr lang="is-IS" sz="1800" dirty="0"/>
              </a:p>
              <a:p>
                <a:endParaRPr lang="en-US" sz="1800" dirty="0"/>
              </a:p>
              <a:p>
                <a:pPr marL="385763" indent="-385763">
                  <a:buFont typeface="+mj-lt"/>
                  <a:buAutoNum type="arabicPeriod"/>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313" y="1131590"/>
                <a:ext cx="8229600" cy="3157538"/>
              </a:xfrm>
              <a:blipFill rotWithShape="0">
                <a:blip r:embed="rId2"/>
                <a:stretch>
                  <a:fillRect l="-667" t="-1158" r="-667" b="-22780"/>
                </a:stretch>
              </a:blipFill>
            </p:spPr>
            <p:txBody>
              <a:bodyPr/>
              <a:lstStyle/>
              <a:p>
                <a:r>
                  <a:rPr lang="en-US">
                    <a:noFill/>
                  </a:rPr>
                  <a:t> </a:t>
                </a:r>
              </a:p>
            </p:txBody>
          </p:sp>
        </mc:Fallback>
      </mc:AlternateContent>
    </p:spTree>
    <p:extLst>
      <p:ext uri="{BB962C8B-B14F-4D97-AF65-F5344CB8AC3E}">
        <p14:creationId xmlns:p14="http://schemas.microsoft.com/office/powerpoint/2010/main" val="116831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a:t>
            </a:r>
            <a:r>
              <a:rPr lang="mr-IN" dirty="0" smtClean="0"/>
              <a:t>–</a:t>
            </a:r>
            <a:r>
              <a:rPr lang="en-US" dirty="0" smtClean="0"/>
              <a:t> Residual vs Fitted Plot</a:t>
            </a:r>
            <a:endParaRPr lang="en-US" dirty="0"/>
          </a:p>
        </p:txBody>
      </p:sp>
      <p:pic>
        <p:nvPicPr>
          <p:cNvPr id="5" name="Content Placeholder 4"/>
          <p:cNvPicPr>
            <a:picLocks noGrp="1" noChangeAspect="1"/>
          </p:cNvPicPr>
          <p:nvPr>
            <p:ph idx="1"/>
          </p:nvPr>
        </p:nvPicPr>
        <p:blipFill>
          <a:blip r:embed="rId2"/>
          <a:stretch>
            <a:fillRect/>
          </a:stretch>
        </p:blipFill>
        <p:spPr>
          <a:xfrm>
            <a:off x="899592" y="1423645"/>
            <a:ext cx="3839490" cy="3157537"/>
          </a:xfrm>
          <a:prstGeom prst="rect">
            <a:avLst/>
          </a:prstGeom>
        </p:spPr>
      </p:pic>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5</a:t>
            </a:fld>
            <a:endParaRPr lang="en-AU" altLang="en-US"/>
          </a:p>
        </p:txBody>
      </p:sp>
      <p:sp>
        <p:nvSpPr>
          <p:cNvPr id="6" name="TextBox 5"/>
          <p:cNvSpPr txBox="1"/>
          <p:nvPr/>
        </p:nvSpPr>
        <p:spPr>
          <a:xfrm>
            <a:off x="5164342" y="1411723"/>
            <a:ext cx="2952949" cy="4031873"/>
          </a:xfrm>
          <a:prstGeom prst="rect">
            <a:avLst/>
          </a:prstGeom>
          <a:noFill/>
        </p:spPr>
        <p:txBody>
          <a:bodyPr wrap="square" rtlCol="0">
            <a:spAutoFit/>
          </a:bodyPr>
          <a:lstStyle/>
          <a:p>
            <a:pPr marL="285750" indent="-285750">
              <a:buFont typeface="Arial" charset="0"/>
              <a:buChar char="•"/>
            </a:pPr>
            <a:r>
              <a:rPr lang="en-US" sz="1600" dirty="0" smtClean="0"/>
              <a:t>A </a:t>
            </a:r>
            <a:r>
              <a:rPr lang="mr-IN" sz="1600" dirty="0" smtClean="0"/>
              <a:t>–</a:t>
            </a:r>
            <a:r>
              <a:rPr lang="en-US" sz="1600" dirty="0" smtClean="0"/>
              <a:t> No violation of assumptions</a:t>
            </a:r>
          </a:p>
          <a:p>
            <a:pPr marL="285750" indent="-285750">
              <a:buFont typeface="Arial" charset="0"/>
              <a:buChar char="•"/>
            </a:pPr>
            <a:endParaRPr lang="en-US" sz="1600" dirty="0" smtClean="0"/>
          </a:p>
          <a:p>
            <a:pPr marL="285750" indent="-285750">
              <a:buFont typeface="Arial" charset="0"/>
              <a:buChar char="•"/>
            </a:pPr>
            <a:r>
              <a:rPr lang="en-US" sz="1600" dirty="0" smtClean="0"/>
              <a:t>B </a:t>
            </a:r>
            <a:r>
              <a:rPr lang="mr-IN" sz="1600" dirty="0" smtClean="0"/>
              <a:t>–</a:t>
            </a:r>
            <a:r>
              <a:rPr lang="en-US" sz="1600" dirty="0" smtClean="0"/>
              <a:t> Violation of Independence</a:t>
            </a:r>
            <a:br>
              <a:rPr lang="en-US" sz="1600" dirty="0" smtClean="0"/>
            </a:br>
            <a:r>
              <a:rPr lang="en-US" sz="1600" dirty="0" smtClean="0"/>
              <a:t>(a definite pattern)</a:t>
            </a:r>
          </a:p>
          <a:p>
            <a:pPr marL="285750" indent="-285750">
              <a:buFont typeface="Arial" charset="0"/>
              <a:buChar char="•"/>
            </a:pPr>
            <a:endParaRPr lang="en-US" sz="1600" dirty="0" smtClean="0"/>
          </a:p>
          <a:p>
            <a:pPr marL="285750" indent="-285750">
              <a:buFont typeface="Arial" charset="0"/>
              <a:buChar char="•"/>
            </a:pPr>
            <a:r>
              <a:rPr lang="en-US" sz="1600" dirty="0" smtClean="0"/>
              <a:t>C </a:t>
            </a:r>
            <a:r>
              <a:rPr lang="mr-IN" sz="1600" dirty="0" smtClean="0"/>
              <a:t>–</a:t>
            </a:r>
            <a:r>
              <a:rPr lang="en-US" sz="1600" dirty="0" smtClean="0"/>
              <a:t> Violation of constant variance (heteroscedasticity)</a:t>
            </a:r>
          </a:p>
          <a:p>
            <a:pPr marL="285750" indent="-285750">
              <a:buFont typeface="Arial" charset="0"/>
              <a:buChar char="•"/>
            </a:pPr>
            <a:endParaRPr lang="en-US" sz="1600" dirty="0" smtClean="0"/>
          </a:p>
          <a:p>
            <a:pPr marL="285750" indent="-285750">
              <a:buFont typeface="Arial" charset="0"/>
              <a:buChar char="•"/>
            </a:pPr>
            <a:r>
              <a:rPr lang="en-US" sz="1600" dirty="0" smtClean="0"/>
              <a:t># Can also assess linearity </a:t>
            </a:r>
            <a:r>
              <a:rPr lang="mr-IN" sz="1600" dirty="0" smtClean="0"/>
              <a:t>–</a:t>
            </a:r>
            <a:r>
              <a:rPr lang="en-US" sz="1600" dirty="0" smtClean="0"/>
              <a:t> residuals are supposed to have zero mean</a:t>
            </a:r>
          </a:p>
          <a:p>
            <a:pPr marL="285750" indent="-285750">
              <a:buFont typeface="Arial" charset="0"/>
              <a:buChar char="•"/>
            </a:pPr>
            <a:endParaRPr lang="en-US" sz="1600" dirty="0" smtClean="0"/>
          </a:p>
          <a:p>
            <a:endParaRPr lang="en-US" sz="1600" dirty="0"/>
          </a:p>
        </p:txBody>
      </p:sp>
    </p:spTree>
    <p:extLst>
      <p:ext uri="{BB962C8B-B14F-4D97-AF65-F5344CB8AC3E}">
        <p14:creationId xmlns:p14="http://schemas.microsoft.com/office/powerpoint/2010/main" val="47478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a:t>
            </a:r>
            <a:r>
              <a:rPr lang="mr-IN" dirty="0" smtClean="0"/>
              <a:t>–</a:t>
            </a:r>
            <a:r>
              <a:rPr lang="en-US" dirty="0" smtClean="0"/>
              <a:t> Normal Q-Q Plot  </a:t>
            </a:r>
            <a:endParaRPr lang="en-US" dirty="0"/>
          </a:p>
        </p:txBody>
      </p:sp>
      <p:pic>
        <p:nvPicPr>
          <p:cNvPr id="5" name="Content Placeholder 4"/>
          <p:cNvPicPr>
            <a:picLocks noGrp="1" noChangeAspect="1"/>
          </p:cNvPicPr>
          <p:nvPr>
            <p:ph idx="1"/>
          </p:nvPr>
        </p:nvPicPr>
        <p:blipFill>
          <a:blip r:embed="rId2"/>
          <a:stretch>
            <a:fillRect/>
          </a:stretch>
        </p:blipFill>
        <p:spPr>
          <a:xfrm rot="5400000">
            <a:off x="2946040" y="386090"/>
            <a:ext cx="3274145" cy="5300997"/>
          </a:xfrm>
          <a:prstGeom prst="rect">
            <a:avLst/>
          </a:prstGeom>
        </p:spPr>
      </p:pic>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6</a:t>
            </a:fld>
            <a:endParaRPr lang="en-AU" altLang="en-US"/>
          </a:p>
        </p:txBody>
      </p:sp>
      <p:sp>
        <p:nvSpPr>
          <p:cNvPr id="3" name="TextBox 2"/>
          <p:cNvSpPr txBox="1"/>
          <p:nvPr/>
        </p:nvSpPr>
        <p:spPr>
          <a:xfrm>
            <a:off x="2386868" y="4304329"/>
            <a:ext cx="4392488" cy="369332"/>
          </a:xfrm>
          <a:prstGeom prst="rect">
            <a:avLst/>
          </a:prstGeom>
          <a:noFill/>
        </p:spPr>
        <p:txBody>
          <a:bodyPr wrap="square" rtlCol="0">
            <a:spAutoFit/>
          </a:bodyPr>
          <a:lstStyle/>
          <a:p>
            <a:r>
              <a:rPr lang="en-US" smtClean="0"/>
              <a:t># To </a:t>
            </a:r>
            <a:r>
              <a:rPr lang="en-US" dirty="0" smtClean="0"/>
              <a:t>assess the assumption of Normality</a:t>
            </a:r>
            <a:endParaRPr lang="en-US" dirty="0"/>
          </a:p>
        </p:txBody>
      </p:sp>
    </p:spTree>
    <p:extLst>
      <p:ext uri="{BB962C8B-B14F-4D97-AF65-F5344CB8AC3E}">
        <p14:creationId xmlns:p14="http://schemas.microsoft.com/office/powerpoint/2010/main" val="137104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Arial" charset="0"/>
                <a:ea typeface="Arial" charset="0"/>
                <a:cs typeface="Arial" charset="0"/>
              </a:defRPr>
            </a:lvl1pPr>
            <a:lvl2pPr marL="742950" indent="-285750">
              <a:spcBef>
                <a:spcPct val="20000"/>
              </a:spcBef>
              <a:buChar char="–"/>
              <a:defRPr sz="2800">
                <a:solidFill>
                  <a:schemeClr val="tx1"/>
                </a:solidFill>
                <a:latin typeface="Arial" charset="0"/>
                <a:ea typeface="Arial" charset="0"/>
                <a:cs typeface="Arial" charset="0"/>
              </a:defRPr>
            </a:lvl2pPr>
            <a:lvl3pPr marL="1143000" indent="-228600">
              <a:spcBef>
                <a:spcPct val="20000"/>
              </a:spcBef>
              <a:buChar char="•"/>
              <a:defRPr sz="2400">
                <a:solidFill>
                  <a:schemeClr val="tx1"/>
                </a:solidFill>
                <a:latin typeface="Arial" charset="0"/>
                <a:ea typeface="Arial" charset="0"/>
                <a:cs typeface="Arial" charset="0"/>
              </a:defRPr>
            </a:lvl3pPr>
            <a:lvl4pPr marL="1600200" indent="-228600">
              <a:spcBef>
                <a:spcPct val="20000"/>
              </a:spcBef>
              <a:buChar char="–"/>
              <a:defRPr sz="2000">
                <a:solidFill>
                  <a:schemeClr val="tx1"/>
                </a:solidFill>
                <a:latin typeface="Arial" charset="0"/>
                <a:ea typeface="Arial" charset="0"/>
                <a:cs typeface="Arial" charset="0"/>
              </a:defRPr>
            </a:lvl4pPr>
            <a:lvl5pPr marL="2057400" indent="-228600">
              <a:spcBef>
                <a:spcPct val="20000"/>
              </a:spcBef>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ea typeface="Arial" charset="0"/>
                <a:cs typeface="Arial" charset="0"/>
              </a:defRPr>
            </a:lvl9pPr>
          </a:lstStyle>
          <a:p>
            <a:pPr>
              <a:spcBef>
                <a:spcPct val="0"/>
              </a:spcBef>
              <a:buFontTx/>
              <a:buNone/>
            </a:pPr>
            <a:fld id="{8DA49A3F-E2E6-EA47-BAEF-536A165282B4}" type="slidenum">
              <a:rPr lang="en-AU" altLang="en-US" sz="1400"/>
              <a:pPr>
                <a:spcBef>
                  <a:spcPct val="0"/>
                </a:spcBef>
                <a:buFontTx/>
                <a:buNone/>
              </a:pPr>
              <a:t>7</a:t>
            </a:fld>
            <a:endParaRPr lang="en-AU" altLang="en-US" sz="1400"/>
          </a:p>
        </p:txBody>
      </p:sp>
      <p:sp>
        <p:nvSpPr>
          <p:cNvPr id="5123" name="Rectangle 2"/>
          <p:cNvSpPr>
            <a:spLocks noGrp="1" noChangeArrowheads="1"/>
          </p:cNvSpPr>
          <p:nvPr>
            <p:ph type="title"/>
          </p:nvPr>
        </p:nvSpPr>
        <p:spPr/>
        <p:txBody>
          <a:bodyPr/>
          <a:lstStyle/>
          <a:p>
            <a:pPr eaLnBrk="1" hangingPunct="1"/>
            <a:r>
              <a:rPr lang="en-US" altLang="en-US" dirty="0" smtClean="0"/>
              <a:t>Question 1</a:t>
            </a:r>
            <a:endParaRPr lang="en-US" altLang="en-US" dirty="0"/>
          </a:p>
        </p:txBody>
      </p:sp>
      <p:sp>
        <p:nvSpPr>
          <p:cNvPr id="5124" name="Rectangle 3"/>
          <p:cNvSpPr>
            <a:spLocks noGrp="1" noChangeArrowheads="1"/>
          </p:cNvSpPr>
          <p:nvPr>
            <p:ph type="body" idx="1"/>
          </p:nvPr>
        </p:nvSpPr>
        <p:spPr/>
        <p:txBody>
          <a:bodyPr/>
          <a:lstStyle/>
          <a:p>
            <a:pPr marL="0" indent="0" eaLnBrk="1" hangingPunct="1">
              <a:buNone/>
            </a:pPr>
            <a:r>
              <a:rPr lang="en-AU" sz="2000" dirty="0"/>
              <a:t>The file “ex0727.csv” contains measured distances and recession velocities for 10 clusters of nebulae. According to a theory by Hubble the mean of the measured distance, as a function of velocity, should be β</a:t>
            </a:r>
            <a:r>
              <a:rPr lang="en-AU" sz="2000" baseline="-25000" dirty="0"/>
              <a:t>1*</a:t>
            </a:r>
            <a:r>
              <a:rPr lang="en-AU" sz="2000" dirty="0"/>
              <a:t>velocity (i.e., </a:t>
            </a:r>
            <a:r>
              <a:rPr lang="en-AU" sz="2000" dirty="0" err="1"/>
              <a:t>μ</a:t>
            </a:r>
            <a:r>
              <a:rPr lang="en-AU" sz="2000" dirty="0"/>
              <a:t>(</a:t>
            </a:r>
            <a:r>
              <a:rPr lang="en-AU" sz="2000" dirty="0" err="1"/>
              <a:t>distance|velocity</a:t>
            </a:r>
            <a:r>
              <a:rPr lang="en-AU" sz="2000" dirty="0"/>
              <a:t>) = β</a:t>
            </a:r>
            <a:r>
              <a:rPr lang="en-AU" sz="2000" baseline="-25000" dirty="0"/>
              <a:t>1*</a:t>
            </a:r>
            <a:r>
              <a:rPr lang="en-AU" sz="2000" dirty="0"/>
              <a:t>velocity), and β</a:t>
            </a:r>
            <a:r>
              <a:rPr lang="en-AU" sz="2000" baseline="-25000" dirty="0"/>
              <a:t>1</a:t>
            </a:r>
            <a:r>
              <a:rPr lang="en-AU" sz="2000" dirty="0"/>
              <a:t> is the age of the universe. </a:t>
            </a:r>
            <a:endParaRPr lang="en-AU" sz="2000" dirty="0" smtClean="0"/>
          </a:p>
          <a:p>
            <a:pPr marL="0" indent="0" eaLnBrk="1" hangingPunct="1">
              <a:buNone/>
            </a:pPr>
            <a:endParaRPr lang="en-AU" sz="2000" dirty="0" smtClean="0"/>
          </a:p>
          <a:p>
            <a:pPr marL="514350" lvl="0" indent="-514350">
              <a:buFont typeface="+mj-lt"/>
              <a:buAutoNum type="arabicPeriod"/>
            </a:pPr>
            <a:r>
              <a:rPr lang="en-AU" sz="2000" dirty="0"/>
              <a:t>Are the data consistent with the theory that the intercept (β</a:t>
            </a:r>
            <a:r>
              <a:rPr lang="en-AU" sz="2000" baseline="-25000" dirty="0"/>
              <a:t>0</a:t>
            </a:r>
            <a:r>
              <a:rPr lang="en-AU" sz="2000" dirty="0"/>
              <a:t>) is zero? </a:t>
            </a:r>
            <a:endParaRPr lang="en-GB" sz="2000" dirty="0"/>
          </a:p>
          <a:p>
            <a:pPr marL="514350" lvl="0" indent="-514350">
              <a:buFont typeface="+mj-lt"/>
              <a:buAutoNum type="arabicPeriod"/>
            </a:pPr>
            <a:r>
              <a:rPr lang="en-AU" sz="2000" dirty="0"/>
              <a:t>Produce a 95% confidence interval for the estimate in part </a:t>
            </a:r>
            <a:r>
              <a:rPr lang="en-AU" sz="2000" dirty="0" smtClean="0"/>
              <a:t>(2) </a:t>
            </a:r>
            <a:r>
              <a:rPr lang="en-AU" sz="2000" dirty="0"/>
              <a:t>of Question 1 in Tutorial 2.</a:t>
            </a:r>
            <a:endParaRPr lang="en-GB" sz="2000" dirty="0"/>
          </a:p>
          <a:p>
            <a:pPr marL="0" indent="0" eaLnBrk="1" hangingPunct="1">
              <a:buNone/>
            </a:pPr>
            <a:endParaRPr lang="en-US" alt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buAutoNum type="arabicPeriod"/>
                </a:pPr>
                <a:r>
                  <a:rPr lang="en-AU" sz="1800" dirty="0" smtClean="0"/>
                  <a:t>Are the data consistent with the theory that the intercept (β</a:t>
                </a:r>
                <a:r>
                  <a:rPr lang="en-AU" sz="1800" baseline="-25000" dirty="0" smtClean="0"/>
                  <a:t>0</a:t>
                </a:r>
                <a:r>
                  <a:rPr lang="en-AU" sz="1800" dirty="0" smtClean="0"/>
                  <a:t>) is zero? </a:t>
                </a:r>
              </a:p>
              <a:p>
                <a:pPr lvl="0">
                  <a:buAutoNum type="arabicPeriod"/>
                </a:pPr>
                <a:endParaRPr lang="en-AU" sz="1800" dirty="0" smtClean="0"/>
              </a:p>
              <a:p>
                <a:pPr marL="0" indent="0">
                  <a:buNone/>
                </a:pPr>
                <a:r>
                  <a:rPr lang="en-AU" sz="1800" dirty="0"/>
                  <a:t>The fitted regression line </a:t>
                </a:r>
                <a:r>
                  <a:rPr lang="en-AU" sz="1800" dirty="0" smtClean="0"/>
                  <a:t>is  </a:t>
                </a:r>
              </a:p>
              <a:p>
                <a:pPr marL="0" indent="0" algn="ctr">
                  <a:buNone/>
                </a:pPr>
                <a14:m>
                  <m:oMath xmlns:m="http://schemas.openxmlformats.org/officeDocument/2006/math">
                    <m:acc>
                      <m:accPr>
                        <m:chr m:val="̂"/>
                        <m:ctrlPr>
                          <a:rPr lang="en-AU" sz="1800" i="1" smtClean="0">
                            <a:latin typeface="Cambria Math" charset="0"/>
                          </a:rPr>
                        </m:ctrlPr>
                      </m:accPr>
                      <m:e>
                        <m:r>
                          <a:rPr lang="en-AU" sz="1800" i="1" smtClean="0">
                            <a:latin typeface="Cambria Math" charset="0"/>
                            <a:ea typeface="Cambria Math" charset="0"/>
                            <a:cs typeface="Cambria Math" charset="0"/>
                          </a:rPr>
                          <m:t>𝜇</m:t>
                        </m:r>
                      </m:e>
                    </m:acc>
                  </m:oMath>
                </a14:m>
                <a:r>
                  <a:rPr lang="en-AU" sz="1800" dirty="0" smtClean="0"/>
                  <a:t>(</a:t>
                </a:r>
                <a:r>
                  <a:rPr lang="en-AU" sz="1800" dirty="0" err="1"/>
                  <a:t>distance|velocity</a:t>
                </a:r>
                <a:r>
                  <a:rPr lang="en-AU" sz="1800" dirty="0" smtClean="0"/>
                  <a:t>)=0.9537+0.0016*velocity</a:t>
                </a:r>
              </a:p>
              <a:p>
                <a:pPr marL="0" indent="0">
                  <a:buNone/>
                </a:pPr>
                <a:r>
                  <a:rPr lang="en-AU" sz="1800" dirty="0" smtClean="0"/>
                  <a:t>To </a:t>
                </a:r>
                <a:r>
                  <a:rPr lang="en-AU" sz="1800" dirty="0"/>
                  <a:t>see whether the data is consistent with the theory we need to test </a:t>
                </a:r>
                <a:endParaRPr lang="en-AU" sz="1800" dirty="0" smtClean="0"/>
              </a:p>
              <a:p>
                <a:pPr marL="0" indent="0" algn="ctr">
                  <a:buNone/>
                </a:pPr>
                <a:r>
                  <a:rPr lang="en-AU" sz="1800" dirty="0" smtClean="0"/>
                  <a:t>null</a:t>
                </a:r>
                <a:r>
                  <a:rPr lang="en-AU" sz="1800" dirty="0"/>
                  <a:t>: </a:t>
                </a:r>
                <a:r>
                  <a:rPr lang="en-AU" sz="1800" dirty="0" smtClean="0"/>
                  <a:t>β0 </a:t>
                </a:r>
                <a:r>
                  <a:rPr lang="en-AU" sz="1800" dirty="0"/>
                  <a:t>= 0 v’s alt: β0 ≠ </a:t>
                </a:r>
                <a:r>
                  <a:rPr lang="en-AU" sz="1800" dirty="0" smtClean="0"/>
                  <a:t>0</a:t>
                </a:r>
              </a:p>
              <a:p>
                <a:pPr marL="0" indent="0">
                  <a:buNone/>
                </a:pPr>
                <a:r>
                  <a:rPr lang="en-AU" sz="1800" dirty="0" smtClean="0"/>
                  <a:t>From </a:t>
                </a:r>
                <a:r>
                  <a:rPr lang="en-AU" sz="1800" dirty="0"/>
                  <a:t>the summary output it is given that the test statistic for this hypothesis is 1.82 with a p-value of 0.1069. There is no reason to reject the theory (we cannot reject the </a:t>
                </a:r>
                <a:r>
                  <a:rPr lang="en-AU" sz="1800" dirty="0" smtClean="0"/>
                  <a:t>null)</a:t>
                </a:r>
              </a:p>
              <a:p>
                <a:pPr marL="514350" lvl="0" indent="-514350">
                  <a:buFont typeface="+mj-lt"/>
                  <a:buAutoNum type="arabicPeriod"/>
                </a:pPr>
                <a:endParaRPr lang="en-GB" sz="1800" dirty="0" smtClean="0"/>
              </a:p>
              <a:p>
                <a:pPr marL="514350" indent="-514350">
                  <a:buFont typeface="+mj-lt"/>
                  <a:buAutoNum type="arabicPeriod"/>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93" t="-11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8</a:t>
            </a:fld>
            <a:endParaRPr lang="en-AU" altLang="en-US"/>
          </a:p>
        </p:txBody>
      </p:sp>
    </p:spTree>
    <p:extLst>
      <p:ext uri="{BB962C8B-B14F-4D97-AF65-F5344CB8AC3E}">
        <p14:creationId xmlns:p14="http://schemas.microsoft.com/office/powerpoint/2010/main" val="155762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sz="2000" dirty="0" smtClean="0"/>
              <a:t>2. </a:t>
            </a:r>
            <a:r>
              <a:rPr lang="en-AU" sz="2000" dirty="0" smtClean="0"/>
              <a:t>Produce a 95% confidence interval for the estimate in part (b) of Question 1 in Tutorial. </a:t>
            </a:r>
          </a:p>
          <a:p>
            <a:pPr marL="0" indent="0">
              <a:buNone/>
            </a:pPr>
            <a:r>
              <a:rPr lang="en-AU" sz="2000" dirty="0"/>
              <a:t>Our estimate of β1 was 0.0017 with a SE of 0.000048. A 95% CI for β1 is given by</a:t>
            </a:r>
            <a:r>
              <a:rPr lang="en-AU" sz="2000" dirty="0" smtClean="0"/>
              <a:t>:</a:t>
            </a:r>
          </a:p>
          <a:p>
            <a:pPr marL="0" indent="0">
              <a:buNone/>
            </a:pPr>
            <a:endParaRPr lang="en-GB" sz="2000" dirty="0"/>
          </a:p>
          <a:p>
            <a:pPr marL="0" indent="0" algn="ctr">
              <a:buNone/>
            </a:pPr>
            <a:r>
              <a:rPr lang="en-AU" sz="2000" dirty="0"/>
              <a:t>(0.0017-t(0.975,9)*0.000048, 0.0017+t(0.975,9)*0.000048)</a:t>
            </a:r>
            <a:endParaRPr lang="en-GB" sz="2000" dirty="0"/>
          </a:p>
          <a:p>
            <a:pPr marL="0" indent="0" algn="ctr">
              <a:buNone/>
            </a:pPr>
            <a:r>
              <a:rPr lang="en-AU" sz="2000" dirty="0"/>
              <a:t>=(0.0016, 0.0018</a:t>
            </a:r>
            <a:r>
              <a:rPr lang="en-AU" sz="2000" dirty="0" smtClean="0"/>
              <a:t>)</a:t>
            </a:r>
          </a:p>
          <a:p>
            <a:pPr marL="0" indent="0">
              <a:buNone/>
            </a:pPr>
            <a:endParaRPr lang="en-GB" sz="2000" dirty="0"/>
          </a:p>
          <a:p>
            <a:pPr marL="0" indent="0">
              <a:buNone/>
            </a:pPr>
            <a:r>
              <a:rPr lang="en-AU" sz="2000" dirty="0"/>
              <a:t>converting this CI to years gives  (1.59 billion, 1.80 billion)</a:t>
            </a:r>
            <a:endParaRPr lang="en-GB" sz="2000" dirty="0"/>
          </a:p>
          <a:p>
            <a:pPr marL="0" indent="0">
              <a:buNone/>
            </a:pPr>
            <a:r>
              <a:rPr lang="en-AU" sz="2000" dirty="0"/>
              <a:t> </a:t>
            </a:r>
            <a:endParaRPr lang="en-GB" sz="2000" dirty="0"/>
          </a:p>
          <a:p>
            <a:pPr marL="0" indent="0">
              <a:buNone/>
            </a:pPr>
            <a:endParaRPr lang="en-GB" sz="2000" dirty="0" smtClean="0"/>
          </a:p>
          <a:p>
            <a:pPr marL="514350" marR="0" lvl="0" indent="-514350" defTabSz="914400" eaLnBrk="1" fontAlgn="auto" latinLnBrk="0" hangingPunct="1">
              <a:lnSpc>
                <a:spcPct val="100000"/>
              </a:lnSpc>
              <a:spcBef>
                <a:spcPts val="0"/>
              </a:spcBef>
              <a:spcAft>
                <a:spcPts val="0"/>
              </a:spcAft>
              <a:buClrTx/>
              <a:buSzTx/>
              <a:buFont typeface="+mj-lt"/>
              <a:buNone/>
              <a:tabLst/>
              <a:defRPr/>
            </a:pPr>
            <a:endParaRPr lang="en-US" sz="2000" dirty="0"/>
          </a:p>
        </p:txBody>
      </p:sp>
      <p:sp>
        <p:nvSpPr>
          <p:cNvPr id="4" name="Slide Number Placeholder 3"/>
          <p:cNvSpPr>
            <a:spLocks noGrp="1"/>
          </p:cNvSpPr>
          <p:nvPr>
            <p:ph type="sldNum" sz="quarter" idx="12"/>
          </p:nvPr>
        </p:nvSpPr>
        <p:spPr/>
        <p:txBody>
          <a:bodyPr/>
          <a:lstStyle/>
          <a:p>
            <a:pPr>
              <a:defRPr/>
            </a:pPr>
            <a:fld id="{C840C33F-DAE3-3E42-9C06-63A40C8F9D16}" type="slidenum">
              <a:rPr lang="en-AU" altLang="en-US" smtClean="0"/>
              <a:pPr>
                <a:defRPr/>
              </a:pPr>
              <a:t>9</a:t>
            </a:fld>
            <a:endParaRPr lang="en-AU" altLang="en-US"/>
          </a:p>
        </p:txBody>
      </p:sp>
    </p:spTree>
    <p:extLst>
      <p:ext uri="{BB962C8B-B14F-4D97-AF65-F5344CB8AC3E}">
        <p14:creationId xmlns:p14="http://schemas.microsoft.com/office/powerpoint/2010/main" val="1212558981"/>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ANUPowerpointTemplate2010</Template>
  <TotalTime>965</TotalTime>
  <Words>1836</Words>
  <Application>Microsoft Macintosh PowerPoint</Application>
  <PresentationFormat>On-screen Show (16:9)</PresentationFormat>
  <Paragraphs>173</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Cambria Math</vt:lpstr>
      <vt:lpstr>Arial</vt:lpstr>
      <vt:lpstr>ANUPowerpointTemplate2010</vt:lpstr>
      <vt:lpstr>Tutorial 3</vt:lpstr>
      <vt:lpstr>Revision – hypothesis testing</vt:lpstr>
      <vt:lpstr>Revision – CI&amp;PI</vt:lpstr>
      <vt:lpstr>Revision – Diagnostics </vt:lpstr>
      <vt:lpstr>Revision – Residual vs Fitted Plot</vt:lpstr>
      <vt:lpstr>Revision – Normal Q-Q Plot  </vt:lpstr>
      <vt:lpstr>Question 1</vt:lpstr>
      <vt:lpstr>Answer</vt:lpstr>
      <vt:lpstr>Answer</vt:lpstr>
      <vt:lpstr>Question 2</vt:lpstr>
      <vt:lpstr>Answer</vt:lpstr>
      <vt:lpstr>Answer</vt:lpstr>
      <vt:lpstr>Question 3</vt:lpstr>
      <vt:lpstr>Answer</vt:lpstr>
      <vt:lpstr>Question 4 </vt:lpstr>
      <vt:lpstr>Answer</vt:lpstr>
      <vt:lpstr>Answer</vt:lpstr>
      <vt:lpstr>Question 5</vt:lpstr>
      <vt:lpstr>Answer</vt:lpstr>
      <vt:lpstr>Answer</vt:lpstr>
      <vt:lpstr>Question 6</vt:lpstr>
      <vt:lpstr>Answer</vt:lpstr>
      <vt:lpstr>Answer</vt:lpstr>
      <vt:lpstr>Answer</vt:lpstr>
      <vt:lpstr>Answer</vt:lpstr>
      <vt:lpstr>Answer</vt:lpstr>
    </vt:vector>
  </TitlesOfParts>
  <Company>The Australian National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Ge Zhan</cp:lastModifiedBy>
  <cp:revision>40</cp:revision>
  <dcterms:created xsi:type="dcterms:W3CDTF">2010-10-19T05:25:31Z</dcterms:created>
  <dcterms:modified xsi:type="dcterms:W3CDTF">2017-08-18T11:51:23Z</dcterms:modified>
</cp:coreProperties>
</file>