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D6109C-C90E-42D5-ABCF-3733C3B94F51}" type="datetimeFigureOut">
              <a:rPr lang="en-CA" smtClean="0"/>
              <a:t>13/06/2012</a:t>
            </a:fld>
            <a:endParaRPr lang="en-CA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362E2A-F037-4DF0-8C36-6E374B83A835}" type="slidenum">
              <a:rPr lang="en-CA" smtClean="0"/>
              <a:t>‹#›</a:t>
            </a:fld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D6109C-C90E-42D5-ABCF-3733C3B94F51}" type="datetimeFigureOut">
              <a:rPr lang="en-CA" smtClean="0"/>
              <a:t>13/06/2012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362E2A-F037-4DF0-8C36-6E374B83A83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D6109C-C90E-42D5-ABCF-3733C3B94F51}" type="datetimeFigureOut">
              <a:rPr lang="en-CA" smtClean="0"/>
              <a:t>13/06/2012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362E2A-F037-4DF0-8C36-6E374B83A83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D6109C-C90E-42D5-ABCF-3733C3B94F51}" type="datetimeFigureOut">
              <a:rPr lang="en-CA" smtClean="0"/>
              <a:t>13/06/2012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362E2A-F037-4DF0-8C36-6E374B83A83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D6109C-C90E-42D5-ABCF-3733C3B94F51}" type="datetimeFigureOut">
              <a:rPr lang="en-CA" smtClean="0"/>
              <a:t>13/06/2012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362E2A-F037-4DF0-8C36-6E374B83A835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D6109C-C90E-42D5-ABCF-3733C3B94F51}" type="datetimeFigureOut">
              <a:rPr lang="en-CA" smtClean="0"/>
              <a:t>13/06/2012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362E2A-F037-4DF0-8C36-6E374B83A83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D6109C-C90E-42D5-ABCF-3733C3B94F51}" type="datetimeFigureOut">
              <a:rPr lang="en-CA" smtClean="0"/>
              <a:t>13/06/2012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362E2A-F037-4DF0-8C36-6E374B83A83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D6109C-C90E-42D5-ABCF-3733C3B94F51}" type="datetimeFigureOut">
              <a:rPr lang="en-CA" smtClean="0"/>
              <a:t>13/06/2012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362E2A-F037-4DF0-8C36-6E374B83A83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D6109C-C90E-42D5-ABCF-3733C3B94F51}" type="datetimeFigureOut">
              <a:rPr lang="en-CA" smtClean="0"/>
              <a:t>13/06/2012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362E2A-F037-4DF0-8C36-6E374B83A835}" type="slidenum">
              <a:rPr lang="en-CA" smtClean="0"/>
              <a:t>‹#›</a:t>
            </a:fld>
            <a:endParaRPr lang="en-CA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D6109C-C90E-42D5-ABCF-3733C3B94F51}" type="datetimeFigureOut">
              <a:rPr lang="en-CA" smtClean="0"/>
              <a:t>13/06/2012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362E2A-F037-4DF0-8C36-6E374B83A83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D6109C-C90E-42D5-ABCF-3733C3B94F51}" type="datetimeFigureOut">
              <a:rPr lang="en-CA" smtClean="0"/>
              <a:t>13/06/2012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362E2A-F037-4DF0-8C36-6E374B83A835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1D6109C-C90E-42D5-ABCF-3733C3B94F51}" type="datetimeFigureOut">
              <a:rPr lang="en-CA" smtClean="0"/>
              <a:t>13/06/2012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F362E2A-F037-4DF0-8C36-6E374B83A835}" type="slidenum">
              <a:rPr lang="en-CA" smtClean="0"/>
              <a:t>‹#›</a:t>
            </a:fld>
            <a:endParaRPr lang="en-CA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656" y="1650802"/>
            <a:ext cx="7406640" cy="1472184"/>
          </a:xfrm>
        </p:spPr>
        <p:txBody>
          <a:bodyPr>
            <a:noAutofit/>
          </a:bodyPr>
          <a:lstStyle/>
          <a:p>
            <a:r>
              <a:rPr lang="en-CA" sz="4800" dirty="0" smtClean="0"/>
              <a:t>PSY100 Tutorial</a:t>
            </a:r>
            <a:br>
              <a:rPr lang="en-CA" sz="4800" dirty="0" smtClean="0"/>
            </a:br>
            <a:r>
              <a:rPr lang="en-CA" sz="4800" dirty="0" smtClean="0"/>
              <a:t>Chapter 11</a:t>
            </a:r>
            <a:endParaRPr lang="en-CA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140968"/>
            <a:ext cx="7406640" cy="1752600"/>
          </a:xfrm>
        </p:spPr>
        <p:txBody>
          <a:bodyPr>
            <a:normAutofit/>
          </a:bodyPr>
          <a:lstStyle/>
          <a:p>
            <a:r>
              <a:rPr lang="en-CA" sz="3200" dirty="0" smtClean="0"/>
              <a:t>June 15, 2012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Gender Identity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Sex </a:t>
            </a:r>
            <a:r>
              <a:rPr lang="en-CA" dirty="0" err="1" smtClean="0"/>
              <a:t>vs</a:t>
            </a:r>
            <a:r>
              <a:rPr lang="en-CA" dirty="0" smtClean="0"/>
              <a:t> Gender </a:t>
            </a:r>
            <a:r>
              <a:rPr lang="en-CA" dirty="0" smtClean="0">
                <a:sym typeface="Wingdings" pitchFamily="2" charset="2"/>
              </a:rPr>
              <a:t> Biology </a:t>
            </a:r>
            <a:r>
              <a:rPr lang="en-CA" dirty="0" err="1" smtClean="0">
                <a:sym typeface="Wingdings" pitchFamily="2" charset="2"/>
              </a:rPr>
              <a:t>vs</a:t>
            </a:r>
            <a:r>
              <a:rPr lang="en-CA" dirty="0" smtClean="0">
                <a:sym typeface="Wingdings" pitchFamily="2" charset="2"/>
              </a:rPr>
              <a:t> Culture</a:t>
            </a:r>
          </a:p>
          <a:p>
            <a:r>
              <a:rPr lang="en-CA" i="1" dirty="0" smtClean="0">
                <a:sym typeface="Wingdings" pitchFamily="2" charset="2"/>
              </a:rPr>
              <a:t>Gender identity </a:t>
            </a:r>
            <a:r>
              <a:rPr lang="en-CA" dirty="0" smtClean="0">
                <a:sym typeface="Wingdings" pitchFamily="2" charset="2"/>
              </a:rPr>
              <a:t>– personal belief about being male or female</a:t>
            </a:r>
          </a:p>
          <a:p>
            <a:r>
              <a:rPr lang="en-CA" i="1" dirty="0" smtClean="0"/>
              <a:t>Gender roles </a:t>
            </a:r>
            <a:r>
              <a:rPr lang="en-CA" dirty="0" smtClean="0"/>
              <a:t>– culturally defined norms that differentiate characteristics of males </a:t>
            </a:r>
            <a:r>
              <a:rPr lang="en-CA" dirty="0" err="1" smtClean="0"/>
              <a:t>vs</a:t>
            </a:r>
            <a:r>
              <a:rPr lang="en-CA" dirty="0" smtClean="0"/>
              <a:t> females</a:t>
            </a:r>
          </a:p>
          <a:p>
            <a:r>
              <a:rPr lang="en-CA" i="1" dirty="0" smtClean="0"/>
              <a:t>Gender schemas </a:t>
            </a:r>
            <a:r>
              <a:rPr lang="en-CA" dirty="0" smtClean="0"/>
              <a:t>– cognitive structures that influence how people perceive behaviours of males and females</a:t>
            </a:r>
            <a:endParaRPr lang="en-C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03648" y="2492896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CA" sz="5400" dirty="0" smtClean="0"/>
              <a:t>?Questions?</a:t>
            </a:r>
            <a:endParaRPr lang="en-CA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498080" cy="1143000"/>
          </a:xfrm>
        </p:spPr>
        <p:txBody>
          <a:bodyPr/>
          <a:lstStyle/>
          <a:p>
            <a:r>
              <a:rPr lang="en-CA" dirty="0" smtClean="0"/>
              <a:t>What shapes development?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412776"/>
            <a:ext cx="7498080" cy="5256584"/>
          </a:xfrm>
        </p:spPr>
        <p:txBody>
          <a:bodyPr>
            <a:noAutofit/>
          </a:bodyPr>
          <a:lstStyle/>
          <a:p>
            <a:r>
              <a:rPr lang="en-CA" dirty="0" smtClean="0"/>
              <a:t>Gene x environment interaction</a:t>
            </a:r>
          </a:p>
          <a:p>
            <a:pPr lvl="1"/>
            <a:r>
              <a:rPr lang="en-CA" dirty="0" smtClean="0"/>
              <a:t>Genes: predictable progression </a:t>
            </a:r>
          </a:p>
          <a:p>
            <a:pPr lvl="2">
              <a:buNone/>
            </a:pPr>
            <a:r>
              <a:rPr lang="en-CA" dirty="0" smtClean="0"/>
              <a:t>(</a:t>
            </a:r>
            <a:r>
              <a:rPr lang="en-CA" dirty="0" err="1" smtClean="0"/>
              <a:t>eg</a:t>
            </a:r>
            <a:r>
              <a:rPr lang="en-CA" dirty="0" smtClean="0"/>
              <a:t>. </a:t>
            </a:r>
            <a:r>
              <a:rPr lang="en-CA" dirty="0" err="1" smtClean="0"/>
              <a:t>roll</a:t>
            </a:r>
            <a:r>
              <a:rPr lang="en-CA" dirty="0" err="1" smtClean="0">
                <a:sym typeface="Wingdings" pitchFamily="2" charset="2"/>
              </a:rPr>
              <a:t>sitcrawl</a:t>
            </a:r>
            <a:r>
              <a:rPr lang="en-CA" dirty="0" smtClean="0">
                <a:sym typeface="Wingdings" pitchFamily="2" charset="2"/>
              </a:rPr>
              <a:t>...etc)</a:t>
            </a:r>
          </a:p>
          <a:p>
            <a:pPr lvl="1"/>
            <a:r>
              <a:rPr lang="en-CA" dirty="0" smtClean="0">
                <a:sym typeface="Wingdings" pitchFamily="2" charset="2"/>
              </a:rPr>
              <a:t>Environment: </a:t>
            </a:r>
            <a:r>
              <a:rPr lang="en-CA" dirty="0" err="1" smtClean="0">
                <a:sym typeface="Wingdings" pitchFamily="2" charset="2"/>
              </a:rPr>
              <a:t>eg</a:t>
            </a:r>
            <a:r>
              <a:rPr lang="en-CA" dirty="0" smtClean="0">
                <a:sym typeface="Wingdings" pitchFamily="2" charset="2"/>
              </a:rPr>
              <a:t>. sleep on back  crawling</a:t>
            </a:r>
          </a:p>
          <a:p>
            <a:pPr lvl="1"/>
            <a:r>
              <a:rPr lang="en-CA" dirty="0" smtClean="0">
                <a:sym typeface="Wingdings" pitchFamily="2" charset="2"/>
              </a:rPr>
              <a:t>In the womb:</a:t>
            </a:r>
          </a:p>
          <a:p>
            <a:pPr lvl="2"/>
            <a:r>
              <a:rPr lang="en-CA" dirty="0" smtClean="0">
                <a:sym typeface="Wingdings" pitchFamily="2" charset="2"/>
              </a:rPr>
              <a:t>Genes: brain development </a:t>
            </a:r>
          </a:p>
          <a:p>
            <a:pPr lvl="2">
              <a:buNone/>
            </a:pPr>
            <a:r>
              <a:rPr lang="en-CA" dirty="0" smtClean="0">
                <a:sym typeface="Wingdings" pitchFamily="2" charset="2"/>
              </a:rPr>
              <a:t>	(basic </a:t>
            </a:r>
            <a:r>
              <a:rPr lang="en-CA" dirty="0" err="1" smtClean="0">
                <a:sym typeface="Wingdings" pitchFamily="2" charset="2"/>
              </a:rPr>
              <a:t>braincortexthalamusright</a:t>
            </a:r>
            <a:r>
              <a:rPr lang="en-CA" dirty="0" smtClean="0">
                <a:sym typeface="Wingdings" pitchFamily="2" charset="2"/>
              </a:rPr>
              <a:t> </a:t>
            </a:r>
            <a:r>
              <a:rPr lang="en-CA" dirty="0" err="1" smtClean="0">
                <a:sym typeface="Wingdings" pitchFamily="2" charset="2"/>
              </a:rPr>
              <a:t>vs</a:t>
            </a:r>
            <a:r>
              <a:rPr lang="en-CA" dirty="0" smtClean="0">
                <a:sym typeface="Wingdings" pitchFamily="2" charset="2"/>
              </a:rPr>
              <a:t> left hems)</a:t>
            </a:r>
          </a:p>
          <a:p>
            <a:pPr lvl="2"/>
            <a:r>
              <a:rPr lang="en-CA" dirty="0" smtClean="0">
                <a:sym typeface="Wingdings" pitchFamily="2" charset="2"/>
              </a:rPr>
              <a:t>Environment: </a:t>
            </a:r>
          </a:p>
          <a:p>
            <a:pPr lvl="3"/>
            <a:r>
              <a:rPr lang="en-CA" i="1" dirty="0" err="1" smtClean="0">
                <a:sym typeface="Wingdings" pitchFamily="2" charset="2"/>
              </a:rPr>
              <a:t>Teratogens</a:t>
            </a:r>
            <a:r>
              <a:rPr lang="en-CA" dirty="0" smtClean="0">
                <a:sym typeface="Wingdings" pitchFamily="2" charset="2"/>
              </a:rPr>
              <a:t> – agents (</a:t>
            </a:r>
            <a:r>
              <a:rPr lang="en-CA" dirty="0" err="1" smtClean="0">
                <a:sym typeface="Wingdings" pitchFamily="2" charset="2"/>
              </a:rPr>
              <a:t>eg</a:t>
            </a:r>
            <a:r>
              <a:rPr lang="en-CA" dirty="0" smtClean="0">
                <a:sym typeface="Wingdings" pitchFamily="2" charset="2"/>
              </a:rPr>
              <a:t>. drugs, bacteria, viruses) that can impair physical and cognitive development in the womb</a:t>
            </a:r>
          </a:p>
          <a:p>
            <a:pPr lvl="3"/>
            <a:r>
              <a:rPr lang="en-CA" dirty="0" err="1" smtClean="0">
                <a:sym typeface="Wingdings" pitchFamily="2" charset="2"/>
              </a:rPr>
              <a:t>Eg</a:t>
            </a:r>
            <a:r>
              <a:rPr lang="en-CA" dirty="0" smtClean="0">
                <a:sym typeface="Wingdings" pitchFamily="2" charset="2"/>
              </a:rPr>
              <a:t>. Fetal alcohol syndrome</a:t>
            </a:r>
          </a:p>
          <a:p>
            <a:pPr lvl="2"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Brain Development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628800"/>
            <a:ext cx="7498080" cy="4800600"/>
          </a:xfrm>
        </p:spPr>
        <p:txBody>
          <a:bodyPr>
            <a:noAutofit/>
          </a:bodyPr>
          <a:lstStyle/>
          <a:p>
            <a:r>
              <a:rPr lang="en-CA" dirty="0" smtClean="0"/>
              <a:t>2 important aspects: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CA" dirty="0" smtClean="0"/>
              <a:t>Regions mature and become functional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CA" dirty="0" smtClean="0"/>
              <a:t>Regions learn to communicate via synapses</a:t>
            </a:r>
          </a:p>
          <a:p>
            <a:pPr marL="642366" indent="-514350"/>
            <a:r>
              <a:rPr lang="en-CA" dirty="0" err="1" smtClean="0"/>
              <a:t>Myelination</a:t>
            </a:r>
            <a:r>
              <a:rPr lang="en-CA" dirty="0" smtClean="0"/>
              <a:t> </a:t>
            </a:r>
            <a:r>
              <a:rPr lang="en-CA" dirty="0" smtClean="0">
                <a:sym typeface="Wingdings" pitchFamily="2" charset="2"/>
              </a:rPr>
              <a:t> synapse formation</a:t>
            </a:r>
          </a:p>
          <a:p>
            <a:pPr marL="642366" indent="-514350"/>
            <a:r>
              <a:rPr lang="en-CA" i="1" dirty="0" smtClean="0">
                <a:sym typeface="Wingdings" pitchFamily="2" charset="2"/>
              </a:rPr>
              <a:t>Synaptic pruning</a:t>
            </a:r>
            <a:r>
              <a:rPr lang="en-CA" dirty="0" smtClean="0">
                <a:sym typeface="Wingdings" pitchFamily="2" charset="2"/>
              </a:rPr>
              <a:t> – frequently used connections preserved, unused ones decay and disappear (“use it or lose it”)</a:t>
            </a:r>
          </a:p>
          <a:p>
            <a:pPr marL="642366" indent="-514350"/>
            <a:r>
              <a:rPr lang="en-CA" dirty="0" smtClean="0">
                <a:sym typeface="Wingdings" pitchFamily="2" charset="2"/>
              </a:rPr>
              <a:t>Critical </a:t>
            </a:r>
            <a:r>
              <a:rPr lang="en-CA" dirty="0" err="1" smtClean="0">
                <a:sym typeface="Wingdings" pitchFamily="2" charset="2"/>
              </a:rPr>
              <a:t>vs</a:t>
            </a:r>
            <a:r>
              <a:rPr lang="en-CA" dirty="0" smtClean="0">
                <a:sym typeface="Wingdings" pitchFamily="2" charset="2"/>
              </a:rPr>
              <a:t> sensitive periods</a:t>
            </a:r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Attachment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i="1" dirty="0" smtClean="0"/>
              <a:t>Attachment</a:t>
            </a:r>
            <a:r>
              <a:rPr lang="en-CA" dirty="0" smtClean="0"/>
              <a:t> – strong, intimate connection that persists over time and across circumstances</a:t>
            </a:r>
          </a:p>
          <a:p>
            <a:pPr lvl="1"/>
            <a:r>
              <a:rPr lang="en-CA" dirty="0" smtClean="0"/>
              <a:t>In infants, leads to increased feelings of safety</a:t>
            </a:r>
          </a:p>
          <a:p>
            <a:r>
              <a:rPr lang="en-CA" dirty="0" smtClean="0"/>
              <a:t>Attachment styles:</a:t>
            </a:r>
          </a:p>
          <a:p>
            <a:pPr lvl="1"/>
            <a:r>
              <a:rPr lang="en-CA" i="1" dirty="0" smtClean="0"/>
              <a:t>Secure</a:t>
            </a:r>
            <a:r>
              <a:rPr lang="en-CA" dirty="0" smtClean="0"/>
              <a:t> (65% of children)</a:t>
            </a:r>
          </a:p>
          <a:p>
            <a:pPr lvl="1"/>
            <a:r>
              <a:rPr lang="en-CA" i="1" dirty="0" smtClean="0"/>
              <a:t>Avoidant</a:t>
            </a:r>
            <a:r>
              <a:rPr lang="en-CA" dirty="0" smtClean="0"/>
              <a:t> (20-25%)</a:t>
            </a:r>
          </a:p>
          <a:p>
            <a:pPr lvl="1"/>
            <a:r>
              <a:rPr lang="en-CA" i="1" dirty="0" smtClean="0"/>
              <a:t>Anxious-ambivalent</a:t>
            </a:r>
            <a:r>
              <a:rPr lang="en-CA" dirty="0" smtClean="0"/>
              <a:t> (10-15%)</a:t>
            </a:r>
          </a:p>
          <a:p>
            <a:pPr lvl="1"/>
            <a:r>
              <a:rPr lang="en-CA" dirty="0" smtClean="0"/>
              <a:t>Variants of above styles, </a:t>
            </a:r>
            <a:r>
              <a:rPr lang="en-CA" dirty="0" err="1" smtClean="0"/>
              <a:t>eg</a:t>
            </a:r>
            <a:r>
              <a:rPr lang="en-CA" dirty="0" smtClean="0"/>
              <a:t>. </a:t>
            </a:r>
            <a:r>
              <a:rPr lang="en-CA" i="1" dirty="0" smtClean="0"/>
              <a:t>disorganized</a:t>
            </a:r>
          </a:p>
          <a:p>
            <a:r>
              <a:rPr lang="en-CA" dirty="0" smtClean="0"/>
              <a:t>Chemical </a:t>
            </a:r>
            <a:r>
              <a:rPr lang="en-CA" dirty="0" err="1" smtClean="0"/>
              <a:t>oxytocin</a:t>
            </a:r>
            <a:r>
              <a:rPr lang="en-CA" dirty="0" smtClean="0"/>
              <a:t> plays a role</a:t>
            </a:r>
            <a:endParaRPr lang="en-CA" dirty="0"/>
          </a:p>
        </p:txBody>
      </p:sp>
      <p:sp>
        <p:nvSpPr>
          <p:cNvPr id="8" name="Right Brace 7"/>
          <p:cNvSpPr/>
          <p:nvPr/>
        </p:nvSpPr>
        <p:spPr>
          <a:xfrm>
            <a:off x="5508104" y="3861048"/>
            <a:ext cx="1296144" cy="1368152"/>
          </a:xfrm>
          <a:prstGeom prst="rightBrace">
            <a:avLst>
              <a:gd name="adj1" fmla="val 8333"/>
              <a:gd name="adj2" fmla="val 508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6840164" y="4293096"/>
            <a:ext cx="23038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 smtClean="0"/>
              <a:t>Strange-Situation</a:t>
            </a:r>
          </a:p>
          <a:p>
            <a:pPr algn="ctr"/>
            <a:r>
              <a:rPr lang="en-CA" sz="2400" dirty="0" smtClean="0"/>
              <a:t> Test</a:t>
            </a:r>
            <a:endParaRPr lang="en-CA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Infant Research Techniques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700808"/>
            <a:ext cx="7498080" cy="4800600"/>
          </a:xfrm>
        </p:spPr>
        <p:txBody>
          <a:bodyPr/>
          <a:lstStyle/>
          <a:p>
            <a:r>
              <a:rPr lang="en-CA" dirty="0" smtClean="0"/>
              <a:t>Preferential-looking technique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Orienting reflex</a:t>
            </a:r>
          </a:p>
          <a:p>
            <a:pPr lvl="1"/>
            <a:r>
              <a:rPr lang="en-CA" dirty="0" smtClean="0"/>
              <a:t>Infants look longer at new stimuli than old</a:t>
            </a:r>
          </a:p>
          <a:p>
            <a:pPr lvl="1"/>
            <a:r>
              <a:rPr lang="en-CA" dirty="0" smtClean="0"/>
              <a:t>Used to measure recognition of old </a:t>
            </a:r>
            <a:r>
              <a:rPr lang="en-CA" dirty="0" err="1" smtClean="0"/>
              <a:t>vs</a:t>
            </a:r>
            <a:r>
              <a:rPr lang="en-CA" dirty="0" smtClean="0"/>
              <a:t> new</a:t>
            </a:r>
            <a:endParaRPr lang="en-CA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95736" y="2276872"/>
            <a:ext cx="7089391" cy="1584176"/>
            <a:chOff x="2195736" y="2060848"/>
            <a:chExt cx="7089391" cy="1584176"/>
          </a:xfrm>
        </p:grpSpPr>
        <p:sp>
          <p:nvSpPr>
            <p:cNvPr id="4" name="Oval 3"/>
            <p:cNvSpPr/>
            <p:nvPr/>
          </p:nvSpPr>
          <p:spPr>
            <a:xfrm>
              <a:off x="2195736" y="2276872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932040" y="2348880"/>
              <a:ext cx="1224136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51920" y="2564904"/>
              <a:ext cx="437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 err="1" smtClean="0"/>
                <a:t>vs</a:t>
              </a:r>
              <a:endParaRPr lang="en-CA" sz="24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499992" y="2060848"/>
              <a:ext cx="2088232" cy="1584176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" name="Straight Arrow Connector 8"/>
            <p:cNvCxnSpPr>
              <a:stCxn id="7" idx="6"/>
            </p:cNvCxnSpPr>
            <p:nvPr/>
          </p:nvCxnSpPr>
          <p:spPr>
            <a:xfrm>
              <a:off x="6588224" y="2852936"/>
              <a:ext cx="648072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36296" y="2564904"/>
              <a:ext cx="20488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See if infant looks</a:t>
              </a:r>
            </a:p>
            <a:p>
              <a:r>
                <a:rPr lang="en-CA" dirty="0" smtClean="0"/>
                <a:t>longer at one item</a:t>
              </a:r>
              <a:endParaRPr lang="en-CA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Piaget’s Stages of Development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en-CA" dirty="0" err="1" smtClean="0"/>
              <a:t>Sensorimotor</a:t>
            </a:r>
            <a:r>
              <a:rPr lang="en-CA" dirty="0" smtClean="0"/>
              <a:t> (birth – 2 years old)</a:t>
            </a:r>
          </a:p>
          <a:p>
            <a:pPr marL="870966" lvl="1" indent="-514350"/>
            <a:r>
              <a:rPr lang="en-CA" dirty="0" smtClean="0"/>
              <a:t>Only </a:t>
            </a:r>
            <a:r>
              <a:rPr lang="en-CA" dirty="0" err="1" smtClean="0"/>
              <a:t>aquire</a:t>
            </a:r>
            <a:r>
              <a:rPr lang="en-CA" dirty="0" smtClean="0"/>
              <a:t> info through senses</a:t>
            </a:r>
          </a:p>
          <a:p>
            <a:pPr marL="870966" lvl="1" indent="-514350"/>
            <a:r>
              <a:rPr lang="en-CA" i="1" dirty="0" smtClean="0"/>
              <a:t>Object permanence</a:t>
            </a:r>
          </a:p>
          <a:p>
            <a:pPr marL="596646" indent="-514350">
              <a:buFont typeface="+mj-lt"/>
              <a:buAutoNum type="arabicPeriod"/>
            </a:pPr>
            <a:r>
              <a:rPr lang="en-CA" dirty="0" smtClean="0"/>
              <a:t>Preoperational (2 – 7 </a:t>
            </a:r>
            <a:r>
              <a:rPr lang="en-CA" dirty="0" err="1" smtClean="0"/>
              <a:t>yo</a:t>
            </a:r>
            <a:r>
              <a:rPr lang="en-CA" dirty="0" smtClean="0"/>
              <a:t>)</a:t>
            </a:r>
          </a:p>
          <a:p>
            <a:pPr marL="870966" lvl="1" indent="-514350"/>
            <a:r>
              <a:rPr lang="en-CA" dirty="0" smtClean="0"/>
              <a:t>Symbolic thinking</a:t>
            </a:r>
          </a:p>
          <a:p>
            <a:pPr marL="596646" indent="-514350">
              <a:buFont typeface="+mj-lt"/>
              <a:buAutoNum type="arabicPeriod"/>
            </a:pPr>
            <a:r>
              <a:rPr lang="en-CA" dirty="0" smtClean="0"/>
              <a:t>Concrete operational (7 – 12 </a:t>
            </a:r>
            <a:r>
              <a:rPr lang="en-CA" dirty="0" err="1" smtClean="0"/>
              <a:t>yo</a:t>
            </a:r>
            <a:r>
              <a:rPr lang="en-CA" dirty="0" smtClean="0"/>
              <a:t>)</a:t>
            </a:r>
          </a:p>
          <a:p>
            <a:pPr marL="870966" lvl="1" indent="-514350"/>
            <a:r>
              <a:rPr lang="en-CA" dirty="0" smtClean="0"/>
              <a:t>Logical thinking (</a:t>
            </a:r>
            <a:r>
              <a:rPr lang="en-CA" dirty="0" err="1" smtClean="0"/>
              <a:t>eg</a:t>
            </a:r>
            <a:r>
              <a:rPr lang="en-CA" dirty="0" smtClean="0"/>
              <a:t>. classic operations)</a:t>
            </a:r>
          </a:p>
          <a:p>
            <a:pPr marL="596646" indent="-514350">
              <a:buFont typeface="+mj-lt"/>
              <a:buAutoNum type="arabicPeriod"/>
            </a:pPr>
            <a:r>
              <a:rPr lang="en-CA" dirty="0" smtClean="0"/>
              <a:t>Formal operational (12 </a:t>
            </a:r>
            <a:r>
              <a:rPr lang="en-CA" dirty="0" err="1" smtClean="0"/>
              <a:t>yo</a:t>
            </a:r>
            <a:r>
              <a:rPr lang="en-CA" dirty="0" smtClean="0"/>
              <a:t> – adulthood)</a:t>
            </a:r>
          </a:p>
          <a:p>
            <a:pPr marL="870966" lvl="1" indent="-514350"/>
            <a:r>
              <a:rPr lang="en-CA" dirty="0" smtClean="0"/>
              <a:t>Abstract thinking (</a:t>
            </a:r>
            <a:r>
              <a:rPr lang="en-CA" dirty="0" err="1" smtClean="0"/>
              <a:t>eg</a:t>
            </a:r>
            <a:r>
              <a:rPr lang="en-CA" dirty="0" smtClean="0"/>
              <a:t>. testing hypothesis)</a:t>
            </a:r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Piaget, cont.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At each stage, children develop new </a:t>
            </a:r>
            <a:r>
              <a:rPr lang="en-CA" i="1" dirty="0" smtClean="0"/>
              <a:t>schemas</a:t>
            </a:r>
            <a:r>
              <a:rPr lang="en-CA" dirty="0" smtClean="0"/>
              <a:t> (ways of thinking)</a:t>
            </a:r>
          </a:p>
          <a:p>
            <a:pPr lvl="1"/>
            <a:r>
              <a:rPr lang="en-CA" i="1" dirty="0" smtClean="0"/>
              <a:t>Assimilation</a:t>
            </a:r>
            <a:r>
              <a:rPr lang="en-CA" dirty="0" smtClean="0"/>
              <a:t>: new experience into old schema</a:t>
            </a:r>
          </a:p>
          <a:p>
            <a:pPr lvl="1"/>
            <a:r>
              <a:rPr lang="en-CA" i="1" dirty="0" err="1" smtClean="0"/>
              <a:t>Accomodation</a:t>
            </a:r>
            <a:r>
              <a:rPr lang="en-CA" dirty="0" smtClean="0"/>
              <a:t>: schema changed to fit new info</a:t>
            </a:r>
          </a:p>
          <a:p>
            <a:endParaRPr lang="en-CA" dirty="0" smtClean="0"/>
          </a:p>
          <a:p>
            <a:r>
              <a:rPr lang="en-CA" dirty="0" smtClean="0"/>
              <a:t>Criticisms:</a:t>
            </a:r>
          </a:p>
          <a:p>
            <a:pPr lvl="1"/>
            <a:r>
              <a:rPr lang="en-CA" dirty="0" smtClean="0"/>
              <a:t>Not all children go through stages in same order</a:t>
            </a:r>
          </a:p>
          <a:p>
            <a:pPr lvl="1"/>
            <a:r>
              <a:rPr lang="en-CA" dirty="0" smtClean="0"/>
              <a:t>Not all children use same logic to solve problems</a:t>
            </a:r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Learning Through Interactions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i="1" dirty="0" smtClean="0"/>
              <a:t>Theory of mind </a:t>
            </a:r>
            <a:r>
              <a:rPr lang="en-CA" dirty="0" smtClean="0"/>
              <a:t>– ability to explain and predict another’s behaviour based on recognizing his or her mental state</a:t>
            </a:r>
          </a:p>
          <a:p>
            <a:pPr lvl="1"/>
            <a:r>
              <a:rPr lang="en-CA" dirty="0" smtClean="0"/>
              <a:t>Young children better than originally thought</a:t>
            </a:r>
          </a:p>
          <a:p>
            <a:pPr lvl="2"/>
            <a:r>
              <a:rPr lang="en-CA" dirty="0" err="1" smtClean="0"/>
              <a:t>Eg</a:t>
            </a:r>
            <a:r>
              <a:rPr lang="en-CA" dirty="0" smtClean="0"/>
              <a:t>. toy-handing experiment, false-belief test</a:t>
            </a:r>
          </a:p>
          <a:p>
            <a:r>
              <a:rPr lang="en-CA" dirty="0" smtClean="0"/>
              <a:t>Kohlberg’s stages of moral reasoning: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CA" i="1" dirty="0" err="1" smtClean="0"/>
              <a:t>Preconventional</a:t>
            </a:r>
            <a:r>
              <a:rPr lang="en-CA" dirty="0" smtClean="0"/>
              <a:t>: based on self-interest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CA" i="1" dirty="0" smtClean="0"/>
              <a:t>Conventional: </a:t>
            </a:r>
            <a:r>
              <a:rPr lang="en-CA" dirty="0" smtClean="0"/>
              <a:t>conform to rules/laws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CA" i="1" dirty="0" err="1" smtClean="0"/>
              <a:t>Postcoventional</a:t>
            </a:r>
            <a:r>
              <a:rPr lang="en-CA" i="1" dirty="0" smtClean="0"/>
              <a:t>: </a:t>
            </a:r>
            <a:r>
              <a:rPr lang="en-CA" dirty="0" smtClean="0"/>
              <a:t>based on abstract principles</a:t>
            </a:r>
            <a:endParaRPr lang="en-CA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001762"/>
            <a:ext cx="7498080" cy="5739606"/>
          </a:xfrm>
        </p:spPr>
        <p:txBody>
          <a:bodyPr>
            <a:normAutofit/>
          </a:bodyPr>
          <a:lstStyle/>
          <a:p>
            <a:r>
              <a:rPr lang="en-CA" sz="2800" i="1" dirty="0" err="1" smtClean="0"/>
              <a:t>Bronfenbrenner’s</a:t>
            </a:r>
            <a:r>
              <a:rPr lang="en-CA" sz="2800" i="1" dirty="0" smtClean="0"/>
              <a:t> </a:t>
            </a:r>
            <a:r>
              <a:rPr lang="en-CA" sz="2800" i="1" dirty="0" err="1" smtClean="0"/>
              <a:t>biocultural</a:t>
            </a:r>
            <a:r>
              <a:rPr lang="en-CA" sz="2800" i="1" dirty="0" smtClean="0"/>
              <a:t> systems theory: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sz="2800" i="1" dirty="0" smtClean="0"/>
              <a:t>Group socialization theory: </a:t>
            </a:r>
            <a:r>
              <a:rPr lang="en-CA" sz="2800" dirty="0" smtClean="0"/>
              <a:t>inside </a:t>
            </a:r>
            <a:r>
              <a:rPr lang="en-CA" sz="2800" dirty="0" err="1" smtClean="0"/>
              <a:t>vs</a:t>
            </a:r>
            <a:r>
              <a:rPr lang="en-CA" sz="2800" dirty="0" smtClean="0"/>
              <a:t> outside home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-171400"/>
            <a:ext cx="7498080" cy="1143000"/>
          </a:xfrm>
        </p:spPr>
        <p:txBody>
          <a:bodyPr/>
          <a:lstStyle/>
          <a:p>
            <a:r>
              <a:rPr lang="en-CA" dirty="0" smtClean="0"/>
              <a:t>Identity Formation</a:t>
            </a:r>
            <a:endParaRPr lang="en-CA" dirty="0"/>
          </a:p>
        </p:txBody>
      </p:sp>
      <p:pic>
        <p:nvPicPr>
          <p:cNvPr id="1026" name="Picture 2" descr="http://geopolicraticus.files.wordpress.com/2011/01/bronfenbrenner-theory-of-ecolog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1628800"/>
            <a:ext cx="4320480" cy="41152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239</TotalTime>
  <Words>414</Words>
  <Application>Microsoft Office PowerPoint</Application>
  <PresentationFormat>On-screen Show (4:3)</PresentationFormat>
  <Paragraphs>86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PSY100 Tutorial Chapter 11</vt:lpstr>
      <vt:lpstr>What shapes development?</vt:lpstr>
      <vt:lpstr>Brain Development</vt:lpstr>
      <vt:lpstr>Attachment</vt:lpstr>
      <vt:lpstr>Infant Research Techniques</vt:lpstr>
      <vt:lpstr>Piaget’s Stages of Development</vt:lpstr>
      <vt:lpstr>Piaget, cont.</vt:lpstr>
      <vt:lpstr>Learning Through Interactions</vt:lpstr>
      <vt:lpstr>Identity Formation</vt:lpstr>
      <vt:lpstr>Gender Identity</vt:lpstr>
      <vt:lpstr>?Questions?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PSY100 Tutorial Chapter 11</dc:title>
  <dc:creator>marmson</dc:creator>
  <cp:lastModifiedBy>marmson</cp:lastModifiedBy>
  <cp:revision>41</cp:revision>
  <dcterms:created xsi:type="dcterms:W3CDTF">2012-06-13T14:35:17Z</dcterms:created>
  <dcterms:modified xsi:type="dcterms:W3CDTF">2012-06-13T18:34:23Z</dcterms:modified>
</cp:coreProperties>
</file>