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794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590E12-DA12-4FC2-9DD1-1B1A9916C91D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860344-F94E-4203-BDF0-903A3B2C19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590E12-DA12-4FC2-9DD1-1B1A9916C91D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860344-F94E-4203-BDF0-903A3B2C19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590E12-DA12-4FC2-9DD1-1B1A9916C91D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860344-F94E-4203-BDF0-903A3B2C19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590E12-DA12-4FC2-9DD1-1B1A9916C91D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860344-F94E-4203-BDF0-903A3B2C19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590E12-DA12-4FC2-9DD1-1B1A9916C91D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860344-F94E-4203-BDF0-903A3B2C19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590E12-DA12-4FC2-9DD1-1B1A9916C91D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860344-F94E-4203-BDF0-903A3B2C19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590E12-DA12-4FC2-9DD1-1B1A9916C91D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860344-F94E-4203-BDF0-903A3B2C19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590E12-DA12-4FC2-9DD1-1B1A9916C91D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860344-F94E-4203-BDF0-903A3B2C19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590E12-DA12-4FC2-9DD1-1B1A9916C91D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860344-F94E-4203-BDF0-903A3B2C19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590E12-DA12-4FC2-9DD1-1B1A9916C91D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860344-F94E-4203-BDF0-903A3B2C19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590E12-DA12-4FC2-9DD1-1B1A9916C91D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860344-F94E-4203-BDF0-903A3B2C19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A590E12-DA12-4FC2-9DD1-1B1A9916C91D}" type="datetimeFigureOut">
              <a:rPr lang="en-US" smtClean="0"/>
              <a:pPr/>
              <a:t>6/7/2012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1860344-F94E-4203-BDF0-903A3B2C19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PSY100 </a:t>
            </a:r>
            <a:r>
              <a:rPr lang="en-US" sz="4800" dirty="0" smtClean="0"/>
              <a:t>Tutorial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95600"/>
            <a:ext cx="7848600" cy="17526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Social Psychology (Ch. 12)</a:t>
            </a:r>
          </a:p>
          <a:p>
            <a:pPr algn="ctr"/>
            <a:r>
              <a:rPr lang="en-US" sz="3600" dirty="0" smtClean="0"/>
              <a:t>&amp; </a:t>
            </a:r>
          </a:p>
          <a:p>
            <a:pPr algn="ctr"/>
            <a:r>
              <a:rPr lang="en-US" sz="3600" dirty="0" smtClean="0"/>
              <a:t>Cultural Psychology (Ch. 16)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86917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Obedience (</a:t>
            </a:r>
            <a:r>
              <a:rPr lang="en-US" dirty="0" err="1" smtClean="0"/>
              <a:t>Milgram</a:t>
            </a:r>
            <a:r>
              <a:rPr lang="en-US" dirty="0" smtClean="0"/>
              <a:t> study)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3593592" cy="5181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Participants assigned role as “teacher”, asked to deliver progressively-stronger electric shocks to “learner” if they responded incorrectly.</a:t>
            </a:r>
          </a:p>
          <a:p>
            <a:r>
              <a:rPr lang="en-US" dirty="0" smtClean="0"/>
              <a:t>Experimenter insists that teacher continue with experiment if they protest</a:t>
            </a:r>
          </a:p>
          <a:p>
            <a:r>
              <a:rPr lang="en-US" dirty="0" smtClean="0"/>
              <a:t>As voltage increases, learner (who claims to have a heart condition) yells in pain, bangs on door, stops responding, and eventually is silent</a:t>
            </a:r>
          </a:p>
          <a:p>
            <a:r>
              <a:rPr lang="en-US" dirty="0" smtClean="0"/>
              <a:t>70% of participants went to maximum (lethal) voltage</a:t>
            </a:r>
          </a:p>
          <a:p>
            <a:pPr marL="82296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95400"/>
            <a:ext cx="381000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289804" y="4495800"/>
            <a:ext cx="3593592" cy="21336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Participants were very stressed, but continued to obey!</a:t>
            </a:r>
          </a:p>
          <a:p>
            <a:r>
              <a:rPr lang="en-US" dirty="0" smtClean="0"/>
              <a:t>Obedience reduced if experimenter more distant, or if learner visible/audible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86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Aggression &amp; Altruism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smtClean="0"/>
              <a:t>Aggression</a:t>
            </a:r>
            <a:r>
              <a:rPr lang="en-US" dirty="0" smtClean="0"/>
              <a:t> – </a:t>
            </a:r>
            <a:r>
              <a:rPr lang="en-US" dirty="0" err="1" smtClean="0"/>
              <a:t>behaviour</a:t>
            </a:r>
            <a:r>
              <a:rPr lang="en-US" dirty="0" smtClean="0"/>
              <a:t> with intention to harm</a:t>
            </a:r>
          </a:p>
          <a:p>
            <a:r>
              <a:rPr lang="en-US" dirty="0" smtClean="0"/>
              <a:t>Why are people aggressive?</a:t>
            </a:r>
          </a:p>
          <a:p>
            <a:pPr lvl="1"/>
            <a:r>
              <a:rPr lang="en-US" dirty="0" smtClean="0"/>
              <a:t>Low serotonin levels</a:t>
            </a:r>
          </a:p>
          <a:p>
            <a:pPr lvl="1"/>
            <a:r>
              <a:rPr lang="en-US" dirty="0" smtClean="0"/>
              <a:t>Frustration-aggression hypothesis – the more frustrated you are, the more likely you will be aggressive</a:t>
            </a:r>
          </a:p>
          <a:p>
            <a:pPr lvl="1"/>
            <a:r>
              <a:rPr lang="en-US" dirty="0" smtClean="0"/>
              <a:t>Cultural influences</a:t>
            </a:r>
          </a:p>
          <a:p>
            <a:pPr lvl="1"/>
            <a:r>
              <a:rPr lang="en-US" dirty="0" err="1"/>
              <a:t>Kluver-Bucy</a:t>
            </a:r>
            <a:r>
              <a:rPr lang="en-US" dirty="0"/>
              <a:t> syndrome – due to amygdala damage. No fear response, oral </a:t>
            </a:r>
            <a:r>
              <a:rPr lang="en-US" dirty="0" smtClean="0"/>
              <a:t>fixation</a:t>
            </a:r>
          </a:p>
          <a:p>
            <a:endParaRPr lang="en-US" dirty="0"/>
          </a:p>
          <a:p>
            <a:r>
              <a:rPr lang="en-US" i="1" dirty="0" smtClean="0"/>
              <a:t>Altruism</a:t>
            </a:r>
            <a:r>
              <a:rPr lang="en-US" dirty="0" smtClean="0"/>
              <a:t> – providing help with no apparent reward</a:t>
            </a:r>
          </a:p>
          <a:p>
            <a:r>
              <a:rPr lang="en-US" dirty="0" smtClean="0"/>
              <a:t>Why are people altruistic?</a:t>
            </a:r>
          </a:p>
          <a:p>
            <a:pPr lvl="1"/>
            <a:r>
              <a:rPr lang="en-US" dirty="0" smtClean="0"/>
              <a:t>Empathy – we share emotions with others</a:t>
            </a:r>
          </a:p>
          <a:p>
            <a:pPr lvl="1"/>
            <a:r>
              <a:rPr lang="en-US" dirty="0" smtClean="0"/>
              <a:t>Kin selection – helping your relatives means your genes prosper</a:t>
            </a:r>
          </a:p>
          <a:p>
            <a:pPr lvl="1"/>
            <a:r>
              <a:rPr lang="en-US" dirty="0" smtClean="0"/>
              <a:t>Reciprocal helping – if I help you, you’ll help me…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290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Attraction &amp; Love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We like people who…</a:t>
            </a:r>
          </a:p>
          <a:p>
            <a:pPr lvl="1"/>
            <a:r>
              <a:rPr lang="en-US" dirty="0" smtClean="0"/>
              <a:t>Are familiar (can be caused by proximity)</a:t>
            </a:r>
          </a:p>
          <a:p>
            <a:pPr lvl="1"/>
            <a:r>
              <a:rPr lang="en-US" dirty="0" smtClean="0"/>
              <a:t>Are similar to us</a:t>
            </a:r>
          </a:p>
          <a:p>
            <a:pPr lvl="1"/>
            <a:r>
              <a:rPr lang="en-US" dirty="0" smtClean="0"/>
              <a:t>Have socially desirable personality traits</a:t>
            </a:r>
          </a:p>
          <a:p>
            <a:pPr lvl="1"/>
            <a:r>
              <a:rPr lang="en-US" dirty="0" smtClean="0"/>
              <a:t>Are attractive</a:t>
            </a:r>
          </a:p>
          <a:p>
            <a:pPr lvl="2"/>
            <a:r>
              <a:rPr lang="en-US" dirty="0" smtClean="0"/>
              <a:t>Facial symmetry is attractive</a:t>
            </a:r>
          </a:p>
          <a:p>
            <a:pPr lvl="2"/>
            <a:r>
              <a:rPr lang="en-US" dirty="0" smtClean="0"/>
              <a:t>Averaging together many faces = more attractive</a:t>
            </a:r>
          </a:p>
          <a:p>
            <a:r>
              <a:rPr lang="en-US" dirty="0" smtClean="0"/>
              <a:t>Being attractive gets preferential treatment from others, but doesn’t make you happier</a:t>
            </a:r>
          </a:p>
          <a:p>
            <a:r>
              <a:rPr lang="en-US" dirty="0" smtClean="0"/>
              <a:t>Passionate love (“head over heels”) gives way to companionate love (commitment to caring for partner)</a:t>
            </a:r>
          </a:p>
          <a:p>
            <a:r>
              <a:rPr lang="en-US" dirty="0" smtClean="0"/>
              <a:t>Successful relationships depend on dealing with conflict well, and making positive attributions about your partner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6643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71600" y="2514600"/>
            <a:ext cx="7406640" cy="1472184"/>
          </a:xfrm>
        </p:spPr>
        <p:txBody>
          <a:bodyPr>
            <a:noAutofit/>
          </a:bodyPr>
          <a:lstStyle/>
          <a:p>
            <a:pPr algn="ctr"/>
            <a:r>
              <a:rPr lang="en-CA" sz="4800" dirty="0" smtClean="0"/>
              <a:t>CULTURAL PSYCHOLOG Y (CH. 16)</a:t>
            </a:r>
            <a:endParaRPr lang="en-CA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143000" y="304800"/>
            <a:ext cx="8239944" cy="6319838"/>
            <a:chOff x="457200" y="260648"/>
            <a:chExt cx="8239944" cy="6319838"/>
          </a:xfrm>
        </p:grpSpPr>
        <p:sp>
          <p:nvSpPr>
            <p:cNvPr id="5" name="内容占位符 1"/>
            <p:cNvSpPr txBox="1">
              <a:spLocks/>
            </p:cNvSpPr>
            <p:nvPr/>
          </p:nvSpPr>
          <p:spPr>
            <a:xfrm>
              <a:off x="457200" y="2347913"/>
              <a:ext cx="3467100" cy="604837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 marL="365760" marR="0" lvl="0" indent="-283464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Arial" pitchFamily="34" charset="0"/>
                <a:buChar char="•"/>
                <a:tabLst/>
                <a:defRPr/>
              </a:pPr>
              <a:r>
                <a:rPr kumimoji="0" lang="en-US" altLang="zh-CN" sz="3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Imitate</a:t>
              </a:r>
              <a:endPara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标题 2"/>
            <p:cNvSpPr txBox="1">
              <a:spLocks/>
            </p:cNvSpPr>
            <p:nvPr/>
          </p:nvSpPr>
          <p:spPr>
            <a:xfrm>
              <a:off x="467544" y="260648"/>
              <a:ext cx="8229600" cy="11430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3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>
                      <a:satMod val="130000"/>
                    </a:schemeClr>
                  </a:solidFill>
                  <a:effectLst>
                    <a:outerShdw blurRad="50000" dist="30000" dir="5400000" algn="tl" rotWithShape="0">
                      <a:srgbClr val="000000">
                        <a:alpha val="30000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Human vs. Other Species</a:t>
              </a:r>
              <a:endParaRPr kumimoji="0" lang="zh-CN" altLang="en-US" sz="43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5867400" y="6204248"/>
              <a:ext cx="2376487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/>
                <a:t>Compare and Contrast</a:t>
              </a:r>
            </a:p>
          </p:txBody>
        </p:sp>
        <p:sp>
          <p:nvSpPr>
            <p:cNvPr id="8" name="内容占位符 1"/>
            <p:cNvSpPr>
              <a:spLocks/>
            </p:cNvSpPr>
            <p:nvPr/>
          </p:nvSpPr>
          <p:spPr bwMode="auto">
            <a:xfrm>
              <a:off x="457200" y="3398838"/>
              <a:ext cx="3467100" cy="604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US" altLang="zh-CN" sz="3000" dirty="0"/>
                <a:t>Communicate</a:t>
              </a:r>
              <a:endParaRPr lang="zh-CN" altLang="en-US" sz="3000" dirty="0"/>
            </a:p>
          </p:txBody>
        </p:sp>
        <p:sp>
          <p:nvSpPr>
            <p:cNvPr id="9" name="内容占位符 1"/>
            <p:cNvSpPr>
              <a:spLocks/>
            </p:cNvSpPr>
            <p:nvPr/>
          </p:nvSpPr>
          <p:spPr bwMode="auto">
            <a:xfrm>
              <a:off x="457200" y="4695825"/>
              <a:ext cx="3467100" cy="604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Font typeface="Arial" charset="0"/>
                <a:buChar char="•"/>
              </a:pPr>
              <a:r>
                <a:rPr lang="en-US" altLang="zh-CN" sz="3000"/>
                <a:t>Learning</a:t>
              </a:r>
              <a:endParaRPr lang="zh-CN" altLang="en-US" sz="3000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4264025" y="1681163"/>
              <a:ext cx="1374775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/>
                <a:t>Humans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6726238" y="1685925"/>
              <a:ext cx="1165225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/>
                <a:t>Others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4624388" y="2376488"/>
              <a:ext cx="30956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3300"/>
                  </a:solidFill>
                </a:rPr>
                <a:t>X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7142163" y="2414588"/>
              <a:ext cx="30956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3300"/>
                  </a:solidFill>
                </a:rPr>
                <a:t>X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624388" y="3425825"/>
              <a:ext cx="407987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rgbClr val="FF3300"/>
                  </a:solidFill>
                </a:rPr>
                <a:t>X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7142163" y="3567113"/>
              <a:ext cx="30956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3300"/>
                  </a:solidFill>
                </a:rPr>
                <a:t>X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3995738" y="3998913"/>
              <a:ext cx="174466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(Theory of mind)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4624388" y="4721225"/>
              <a:ext cx="407987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rgbClr val="FF3300"/>
                  </a:solidFill>
                </a:rPr>
                <a:t>X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3995738" y="5294313"/>
              <a:ext cx="142557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(Accumulate)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128712" y="381000"/>
            <a:ext cx="8229600" cy="5638800"/>
            <a:chOff x="457200" y="274638"/>
            <a:chExt cx="8229600" cy="4567237"/>
          </a:xfrm>
        </p:grpSpPr>
        <p:sp>
          <p:nvSpPr>
            <p:cNvPr id="4" name="内容占位符 1"/>
            <p:cNvSpPr txBox="1">
              <a:spLocks/>
            </p:cNvSpPr>
            <p:nvPr/>
          </p:nvSpPr>
          <p:spPr>
            <a:xfrm>
              <a:off x="468313" y="1557338"/>
              <a:ext cx="6861175" cy="1384300"/>
            </a:xfrm>
            <a:prstGeom prst="rect">
              <a:avLst/>
            </a:prstGeom>
          </p:spPr>
          <p:txBody>
            <a:bodyPr>
              <a:noAutofit/>
            </a:bodyPr>
            <a:lstStyle/>
            <a:p>
              <a:pPr marL="365760" marR="0" lvl="0" indent="-283464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2"/>
                <a:buChar char=""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Culture</a:t>
              </a:r>
              <a:r>
                <a:rPr kumimoji="0" lang="en-US" altLang="zh-CN" sz="28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and mind are bound together</a:t>
              </a:r>
            </a:p>
            <a:p>
              <a:pPr marL="822960" lvl="1" indent="-283464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/>
                <a:buChar char=""/>
              </a:pPr>
              <a:r>
                <a:rPr kumimoji="0" lang="en-CA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North American</a:t>
              </a:r>
              <a:r>
                <a:rPr kumimoji="0" lang="en-CA" altLang="zh-CN" sz="28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n-CA" altLang="zh-CN" sz="2800" b="0" i="0" u="none" strike="noStrike" kern="1200" cap="none" spc="0" normalizeH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vs</a:t>
              </a:r>
              <a:r>
                <a:rPr kumimoji="0" lang="en-CA" altLang="zh-CN" sz="28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Japanese education</a:t>
              </a:r>
              <a:endPara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标题 2"/>
            <p:cNvSpPr txBox="1">
              <a:spLocks/>
            </p:cNvSpPr>
            <p:nvPr/>
          </p:nvSpPr>
          <p:spPr>
            <a:xfrm>
              <a:off x="457200" y="274638"/>
              <a:ext cx="8229600" cy="11430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3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>
                      <a:satMod val="130000"/>
                    </a:schemeClr>
                  </a:solidFill>
                  <a:effectLst>
                    <a:outerShdw blurRad="50000" dist="30000" dir="5400000" algn="tl" rotWithShape="0">
                      <a:srgbClr val="000000">
                        <a:alpha val="30000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Culture &amp; the Mind</a:t>
              </a:r>
              <a:endParaRPr kumimoji="0" lang="zh-CN" altLang="en-US" sz="43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6" name="内容占位符 1"/>
            <p:cNvSpPr>
              <a:spLocks/>
            </p:cNvSpPr>
            <p:nvPr/>
          </p:nvSpPr>
          <p:spPr bwMode="auto">
            <a:xfrm>
              <a:off x="471488" y="3017838"/>
              <a:ext cx="7777162" cy="604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Font typeface="Arial" charset="0"/>
                <a:buChar char="•"/>
              </a:pPr>
              <a:r>
                <a:rPr lang="en-US" altLang="zh-CN" sz="3000" dirty="0"/>
                <a:t>Sensitive Period – </a:t>
              </a:r>
              <a:r>
                <a:rPr lang="en-US" altLang="zh-CN" sz="3000" dirty="0" smtClean="0"/>
                <a:t>infants / language</a:t>
              </a:r>
              <a:endParaRPr lang="en-US" altLang="zh-CN" sz="3000" dirty="0"/>
            </a:p>
            <a:p>
              <a:pPr marL="342900" indent="-342900">
                <a:spcBef>
                  <a:spcPct val="20000"/>
                </a:spcBef>
                <a:buFont typeface="Arial" charset="0"/>
                <a:buNone/>
              </a:pPr>
              <a:r>
                <a:rPr lang="zh-CN" altLang="en-US" sz="3000" dirty="0"/>
                <a:t>          </a:t>
              </a:r>
              <a:r>
                <a:rPr lang="zh-CN" altLang="en-US" sz="3000" dirty="0" smtClean="0"/>
                <a:t>                 </a:t>
              </a:r>
              <a:r>
                <a:rPr lang="en-US" altLang="zh-CN" sz="3000" dirty="0" smtClean="0"/>
                <a:t>– before 15 / “</a:t>
              </a:r>
              <a:r>
                <a:rPr lang="en-US" altLang="zh-CN" sz="3000" dirty="0"/>
                <a:t>cultural ways” </a:t>
              </a:r>
            </a:p>
          </p:txBody>
        </p:sp>
        <p:sp>
          <p:nvSpPr>
            <p:cNvPr id="7" name="内容占位符 1"/>
            <p:cNvSpPr>
              <a:spLocks/>
            </p:cNvSpPr>
            <p:nvPr/>
          </p:nvSpPr>
          <p:spPr bwMode="auto">
            <a:xfrm>
              <a:off x="471488" y="4237038"/>
              <a:ext cx="5122863" cy="604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Font typeface="Arial" charset="0"/>
                <a:buChar char="•"/>
              </a:pPr>
              <a:r>
                <a:rPr lang="en-US" altLang="zh-CN" sz="3000" dirty="0"/>
                <a:t>More pronounced with </a:t>
              </a:r>
              <a:r>
                <a:rPr lang="en-US" altLang="zh-CN" sz="3000" dirty="0" smtClean="0"/>
                <a:t>age</a:t>
              </a:r>
              <a:endParaRPr lang="zh-CN" altLang="en-US" sz="3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66800" y="685800"/>
            <a:ext cx="8229600" cy="5276910"/>
            <a:chOff x="457200" y="274638"/>
            <a:chExt cx="8229600" cy="5276910"/>
          </a:xfrm>
        </p:grpSpPr>
        <p:sp>
          <p:nvSpPr>
            <p:cNvPr id="2" name="标题 2"/>
            <p:cNvSpPr txBox="1">
              <a:spLocks/>
            </p:cNvSpPr>
            <p:nvPr/>
          </p:nvSpPr>
          <p:spPr>
            <a:xfrm>
              <a:off x="457200" y="274638"/>
              <a:ext cx="8229600" cy="11430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3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>
                      <a:satMod val="130000"/>
                    </a:schemeClr>
                  </a:solidFill>
                  <a:effectLst>
                    <a:outerShdw blurRad="50000" dist="30000" dir="5400000" algn="tl" rotWithShape="0">
                      <a:srgbClr val="000000">
                        <a:alpha val="30000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Culture &amp; the Mind</a:t>
              </a:r>
              <a:endParaRPr kumimoji="0" lang="zh-CN" altLang="en-US" sz="43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3" name="内容占位符 1"/>
            <p:cNvSpPr>
              <a:spLocks/>
            </p:cNvSpPr>
            <p:nvPr/>
          </p:nvSpPr>
          <p:spPr bwMode="auto">
            <a:xfrm>
              <a:off x="457200" y="1557338"/>
              <a:ext cx="7210425" cy="604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Font typeface="Arial" charset="0"/>
                <a:buChar char="•"/>
              </a:pPr>
              <a:r>
                <a:rPr lang="en-US" altLang="zh-CN" sz="3000" dirty="0"/>
                <a:t>Self-concept: How we see ourselves</a:t>
              </a:r>
              <a:endParaRPr lang="zh-CN" altLang="en-US" sz="3000" dirty="0"/>
            </a:p>
          </p:txBody>
        </p:sp>
        <p:sp>
          <p:nvSpPr>
            <p:cNvPr id="4" name="Text Box 8"/>
            <p:cNvSpPr txBox="1">
              <a:spLocks noChangeArrowheads="1"/>
            </p:cNvSpPr>
            <p:nvPr/>
          </p:nvSpPr>
          <p:spPr bwMode="auto">
            <a:xfrm>
              <a:off x="1716088" y="2189163"/>
              <a:ext cx="486088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/>
                <a:t>attitudes – </a:t>
              </a:r>
              <a:r>
                <a:rPr lang="en-US" sz="2000" dirty="0" err="1"/>
                <a:t>behaviours</a:t>
              </a:r>
              <a:r>
                <a:rPr lang="en-US" sz="2000" dirty="0"/>
                <a:t> – cognitive dissonance</a:t>
              </a:r>
            </a:p>
          </p:txBody>
        </p:sp>
        <p:sp>
          <p:nvSpPr>
            <p:cNvPr id="5" name="Rectangle 1"/>
            <p:cNvSpPr txBox="1">
              <a:spLocks noChangeArrowheads="1"/>
            </p:cNvSpPr>
            <p:nvPr/>
          </p:nvSpPr>
          <p:spPr bwMode="auto">
            <a:xfrm>
              <a:off x="755650" y="2997200"/>
              <a:ext cx="7427913" cy="706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Ins="132080"/>
            <a:lstStyle/>
            <a:p>
              <a:pPr algn="ctr"/>
              <a:r>
                <a:rPr lang="en-US" sz="2800" b="1" dirty="0">
                  <a:solidFill>
                    <a:srgbClr val="000000"/>
                  </a:solidFill>
                </a:rPr>
                <a:t>Individualists         vs.        Collectivists</a:t>
              </a:r>
            </a:p>
          </p:txBody>
        </p:sp>
        <p:sp>
          <p:nvSpPr>
            <p:cNvPr id="6" name="TextBox 2"/>
            <p:cNvSpPr txBox="1">
              <a:spLocks noChangeArrowheads="1"/>
            </p:cNvSpPr>
            <p:nvPr/>
          </p:nvSpPr>
          <p:spPr bwMode="auto">
            <a:xfrm>
              <a:off x="1295400" y="3779838"/>
              <a:ext cx="2838406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CA" sz="2000" dirty="0"/>
                <a:t>Take credit for </a:t>
              </a:r>
              <a:r>
                <a:rPr lang="en-CA" sz="2000" dirty="0" smtClean="0"/>
                <a:t>success</a:t>
              </a:r>
            </a:p>
            <a:p>
              <a:pPr marL="1200150" lvl="2" indent="-285750"/>
              <a:r>
                <a:rPr lang="en-CA" sz="2000" dirty="0" smtClean="0"/>
                <a:t>	</a:t>
              </a:r>
              <a:r>
                <a:rPr lang="en-CA" sz="2000" dirty="0" err="1" smtClean="0"/>
                <a:t>vs</a:t>
              </a:r>
              <a:endParaRPr lang="en-CA" sz="2000" dirty="0"/>
            </a:p>
            <a:p>
              <a:pPr marL="285750" indent="-285750"/>
              <a:r>
                <a:rPr lang="en-CA" sz="2000" dirty="0"/>
                <a:t>     </a:t>
              </a:r>
              <a:r>
                <a:rPr lang="en-CA" sz="2000" dirty="0" smtClean="0"/>
                <a:t>Externalize </a:t>
              </a:r>
              <a:r>
                <a:rPr lang="en-CA" sz="2000" dirty="0"/>
                <a:t>failures</a:t>
              </a:r>
            </a:p>
          </p:txBody>
        </p:sp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1295400" y="5151438"/>
              <a:ext cx="18982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CA" sz="2000" dirty="0"/>
                <a:t>But still social</a:t>
              </a:r>
            </a:p>
          </p:txBody>
        </p:sp>
        <p:sp>
          <p:nvSpPr>
            <p:cNvPr id="8" name="TextBox 2"/>
            <p:cNvSpPr txBox="1">
              <a:spLocks noChangeArrowheads="1"/>
            </p:cNvSpPr>
            <p:nvPr/>
          </p:nvSpPr>
          <p:spPr bwMode="auto">
            <a:xfrm>
              <a:off x="4795941" y="3779838"/>
              <a:ext cx="3790781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CA" sz="2000" dirty="0" smtClean="0"/>
                <a:t>Success and failure both reflect</a:t>
              </a:r>
            </a:p>
            <a:p>
              <a:pPr marL="285750" indent="-285750"/>
              <a:r>
                <a:rPr lang="en-CA" sz="2000" dirty="0" smtClean="0"/>
                <a:t>	</a:t>
              </a:r>
              <a:r>
                <a:rPr lang="en-CA" sz="2000" dirty="0" smtClean="0"/>
                <a:t>on everyone</a:t>
              </a:r>
            </a:p>
            <a:p>
              <a:pPr marL="1200150" lvl="2" indent="-285750"/>
              <a:r>
                <a:rPr lang="en-CA" sz="2000" dirty="0" smtClean="0"/>
                <a:t>		</a:t>
              </a:r>
              <a:endParaRPr lang="en-CA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Multicultural Individuals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2600"/>
            <a:ext cx="7498080" cy="4800600"/>
          </a:xfrm>
        </p:spPr>
        <p:txBody>
          <a:bodyPr/>
          <a:lstStyle/>
          <a:p>
            <a:r>
              <a:rPr lang="en-CA" sz="3600" dirty="0" smtClean="0"/>
              <a:t>Can switch between different selves</a:t>
            </a:r>
          </a:p>
          <a:p>
            <a:pPr lvl="1"/>
            <a:r>
              <a:rPr lang="en-CA" sz="3200" i="1" dirty="0" smtClean="0"/>
              <a:t>Frame-switching</a:t>
            </a:r>
            <a:r>
              <a:rPr lang="en-CA" sz="3200" dirty="0" smtClean="0"/>
              <a:t> – shifting of thoughts and behaviours depending on cultural context</a:t>
            </a:r>
          </a:p>
          <a:p>
            <a:pPr lvl="1"/>
            <a:r>
              <a:rPr lang="en-CA" sz="3200" dirty="0" err="1" smtClean="0"/>
              <a:t>Eg</a:t>
            </a:r>
            <a:r>
              <a:rPr lang="en-CA" sz="3200" dirty="0" smtClean="0"/>
              <a:t>. Fish study – Chinese </a:t>
            </a:r>
            <a:r>
              <a:rPr lang="en-CA" sz="3200" dirty="0" smtClean="0">
                <a:sym typeface="Wingdings" pitchFamily="2" charset="2"/>
              </a:rPr>
              <a:t></a:t>
            </a:r>
            <a:r>
              <a:rPr lang="en-CA" sz="3200" dirty="0" smtClean="0"/>
              <a:t> Western</a:t>
            </a:r>
            <a:endParaRPr lang="en-CA" sz="3200" dirty="0" smtClean="0"/>
          </a:p>
          <a:p>
            <a:endParaRPr lang="en-CA" sz="3600" dirty="0" smtClean="0"/>
          </a:p>
          <a:p>
            <a:r>
              <a:rPr lang="en-CA" sz="3600" dirty="0" smtClean="0"/>
              <a:t>May be more creative than others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498080" cy="1143000"/>
          </a:xfrm>
        </p:spPr>
        <p:txBody>
          <a:bodyPr/>
          <a:lstStyle/>
          <a:p>
            <a:r>
              <a:rPr lang="en-CA" dirty="0" smtClean="0"/>
              <a:t>Cultures differ in…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371600"/>
            <a:ext cx="7498080" cy="5105400"/>
          </a:xfrm>
        </p:spPr>
        <p:txBody>
          <a:bodyPr/>
          <a:lstStyle/>
          <a:p>
            <a:r>
              <a:rPr lang="en-CA" dirty="0" smtClean="0"/>
              <a:t>Analytic and holistic thinking</a:t>
            </a:r>
          </a:p>
          <a:p>
            <a:pPr lvl="1"/>
            <a:r>
              <a:rPr lang="en-CA" i="1" dirty="0" smtClean="0"/>
              <a:t>Analytic</a:t>
            </a:r>
            <a:r>
              <a:rPr lang="en-CA" dirty="0" smtClean="0"/>
              <a:t> – focus on </a:t>
            </a:r>
            <a:r>
              <a:rPr lang="en-CA" dirty="0" err="1" smtClean="0"/>
              <a:t>objs</a:t>
            </a:r>
            <a:r>
              <a:rPr lang="en-CA" dirty="0" smtClean="0"/>
              <a:t> and their attributes (independent from contexts)</a:t>
            </a:r>
          </a:p>
          <a:p>
            <a:pPr lvl="1"/>
            <a:r>
              <a:rPr lang="en-CA" i="1" dirty="0" smtClean="0"/>
              <a:t>Holistic</a:t>
            </a:r>
            <a:r>
              <a:rPr lang="en-CA" dirty="0" smtClean="0"/>
              <a:t> – focus on relationships </a:t>
            </a:r>
            <a:r>
              <a:rPr lang="en-CA" dirty="0" err="1" smtClean="0"/>
              <a:t>btwn</a:t>
            </a:r>
            <a:r>
              <a:rPr lang="en-CA" dirty="0" smtClean="0"/>
              <a:t> </a:t>
            </a:r>
            <a:r>
              <a:rPr lang="en-CA" dirty="0" err="1" smtClean="0"/>
              <a:t>objs</a:t>
            </a:r>
            <a:r>
              <a:rPr lang="en-CA" dirty="0" smtClean="0"/>
              <a:t> (orientation toward context as whole)</a:t>
            </a:r>
          </a:p>
          <a:p>
            <a:pPr lvl="1"/>
            <a:r>
              <a:rPr lang="en-CA" dirty="0" err="1" smtClean="0"/>
              <a:t>Eg</a:t>
            </a:r>
            <a:r>
              <a:rPr lang="en-CA" dirty="0" smtClean="0"/>
              <a:t>. Caribou against background study</a:t>
            </a:r>
          </a:p>
          <a:p>
            <a:r>
              <a:rPr lang="en-CA" dirty="0" smtClean="0"/>
              <a:t>Motivations for control and choice</a:t>
            </a:r>
          </a:p>
          <a:p>
            <a:pPr lvl="1"/>
            <a:r>
              <a:rPr lang="en-CA" dirty="0" smtClean="0"/>
              <a:t>Primary (West) </a:t>
            </a:r>
            <a:r>
              <a:rPr lang="en-CA" dirty="0" err="1" smtClean="0"/>
              <a:t>vs</a:t>
            </a:r>
            <a:r>
              <a:rPr lang="en-CA" dirty="0" smtClean="0"/>
              <a:t> secondary (East) control</a:t>
            </a:r>
          </a:p>
          <a:p>
            <a:r>
              <a:rPr lang="en-CA" dirty="0" smtClean="0"/>
              <a:t>Bases of relationships</a:t>
            </a:r>
          </a:p>
          <a:p>
            <a:pPr lvl="1"/>
            <a:r>
              <a:rPr lang="en-CA" dirty="0" smtClean="0"/>
              <a:t>Love (West) </a:t>
            </a:r>
            <a:r>
              <a:rPr lang="en-CA" dirty="0" err="1" smtClean="0"/>
              <a:t>vs</a:t>
            </a:r>
            <a:r>
              <a:rPr lang="en-CA" dirty="0" smtClean="0"/>
              <a:t> arranged (East) marriages</a:t>
            </a:r>
            <a:endParaRPr lang="en-CA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Cultures differ in…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7800"/>
            <a:ext cx="7562088" cy="48006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Perceptions of happiness</a:t>
            </a:r>
          </a:p>
          <a:p>
            <a:pPr lvl="1"/>
            <a:r>
              <a:rPr lang="en-CA" sz="3200" dirty="0" smtClean="0"/>
              <a:t>Value: Latin America </a:t>
            </a:r>
            <a:r>
              <a:rPr lang="en-CA" sz="3200" dirty="0" err="1" smtClean="0"/>
              <a:t>vs</a:t>
            </a:r>
            <a:r>
              <a:rPr lang="en-CA" sz="3200" dirty="0" smtClean="0"/>
              <a:t> East Asia</a:t>
            </a:r>
          </a:p>
          <a:p>
            <a:pPr lvl="1"/>
            <a:r>
              <a:rPr lang="en-CA" sz="3200" dirty="0" smtClean="0"/>
              <a:t>Kind: North America </a:t>
            </a:r>
            <a:r>
              <a:rPr lang="en-CA" sz="3200" dirty="0" err="1" smtClean="0"/>
              <a:t>vs</a:t>
            </a:r>
            <a:r>
              <a:rPr lang="en-CA" sz="3200" dirty="0" smtClean="0"/>
              <a:t> East Asia</a:t>
            </a:r>
          </a:p>
          <a:p>
            <a:r>
              <a:rPr lang="en-CA" sz="3600" dirty="0" smtClean="0"/>
              <a:t>Group performance</a:t>
            </a:r>
          </a:p>
          <a:p>
            <a:pPr lvl="1"/>
            <a:r>
              <a:rPr lang="en-CA" sz="3200" dirty="0" smtClean="0"/>
              <a:t>Social loafing (West) </a:t>
            </a:r>
            <a:r>
              <a:rPr lang="en-CA" sz="3200" dirty="0" err="1" smtClean="0"/>
              <a:t>vs</a:t>
            </a:r>
            <a:r>
              <a:rPr lang="en-CA" sz="3200" dirty="0" smtClean="0"/>
              <a:t> striving (East)</a:t>
            </a:r>
          </a:p>
          <a:p>
            <a:r>
              <a:rPr lang="en-CA" sz="3600" dirty="0" smtClean="0"/>
              <a:t>Moral reasoning</a:t>
            </a:r>
          </a:p>
          <a:p>
            <a:pPr lvl="1"/>
            <a:r>
              <a:rPr lang="en-CA" sz="3200" dirty="0" smtClean="0"/>
              <a:t>Ethic of autonomy (West) </a:t>
            </a:r>
            <a:r>
              <a:rPr lang="en-CA" sz="3200" dirty="0" err="1" smtClean="0"/>
              <a:t>vs</a:t>
            </a:r>
            <a:r>
              <a:rPr lang="en-CA" sz="3200" dirty="0" smtClean="0"/>
              <a:t> community (East) </a:t>
            </a:r>
            <a:r>
              <a:rPr lang="en-CA" sz="3200" dirty="0" err="1" smtClean="0"/>
              <a:t>vs</a:t>
            </a:r>
            <a:r>
              <a:rPr lang="en-CA" sz="3200" dirty="0" smtClean="0"/>
              <a:t> divinity (low SES, non-West)</a:t>
            </a:r>
            <a:endParaRPr lang="en-CA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514600"/>
            <a:ext cx="7924800" cy="1472184"/>
          </a:xfrm>
        </p:spPr>
        <p:txBody>
          <a:bodyPr>
            <a:noAutofit/>
          </a:bodyPr>
          <a:lstStyle/>
          <a:p>
            <a:pPr algn="ctr"/>
            <a:r>
              <a:rPr lang="en-CA" sz="4800" dirty="0" smtClean="0"/>
              <a:t>SOCIAL PSYCHOLOGY </a:t>
            </a:r>
            <a:br>
              <a:rPr lang="en-CA" sz="4800" dirty="0" smtClean="0"/>
            </a:br>
            <a:r>
              <a:rPr lang="en-CA" sz="4800" dirty="0" smtClean="0"/>
              <a:t>(CH. 12)</a:t>
            </a:r>
            <a:endParaRPr lang="en-CA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71600" y="213360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en-CA" sz="4800" dirty="0" smtClean="0"/>
              <a:t>?QUESTIONS?</a:t>
            </a:r>
            <a:endParaRPr lang="en-CA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Attitudes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286000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/>
              <a:t>Attitudes</a:t>
            </a:r>
            <a:r>
              <a:rPr lang="en-US" dirty="0"/>
              <a:t> </a:t>
            </a:r>
            <a:r>
              <a:rPr lang="en-US" dirty="0" smtClean="0"/>
              <a:t>– our evaluations of objects, events or ideas (how we feel about things)</a:t>
            </a:r>
          </a:p>
          <a:p>
            <a:pPr lvl="1"/>
            <a:r>
              <a:rPr lang="en-US" dirty="0" smtClean="0"/>
              <a:t>Shaped by social context</a:t>
            </a:r>
          </a:p>
          <a:p>
            <a:pPr lvl="1"/>
            <a:r>
              <a:rPr lang="en-US" dirty="0" smtClean="0"/>
              <a:t>Mere exposure effect – just familiarity will make us like something more</a:t>
            </a:r>
            <a:r>
              <a:rPr lang="en-US" dirty="0" smtClean="0"/>
              <a:t>! (</a:t>
            </a:r>
            <a:r>
              <a:rPr lang="en-US" dirty="0" err="1" smtClean="0"/>
              <a:t>Eg</a:t>
            </a:r>
            <a:r>
              <a:rPr lang="en-US" dirty="0" smtClean="0"/>
              <a:t>. Preference for reversed </a:t>
            </a:r>
            <a:r>
              <a:rPr lang="en-US" dirty="0" err="1" smtClean="0"/>
              <a:t>pic</a:t>
            </a:r>
            <a:r>
              <a:rPr lang="en-US" dirty="0" smtClean="0"/>
              <a:t> of self)</a:t>
            </a:r>
            <a:endParaRPr lang="en-US" dirty="0" smtClean="0"/>
          </a:p>
          <a:p>
            <a:r>
              <a:rPr lang="en-US" i="1" dirty="0" smtClean="0"/>
              <a:t>Explicit </a:t>
            </a:r>
            <a:r>
              <a:rPr lang="en-US" i="1" dirty="0"/>
              <a:t>attitudes </a:t>
            </a:r>
            <a:r>
              <a:rPr lang="en-US" dirty="0" smtClean="0"/>
              <a:t>– conscious, we report these to others</a:t>
            </a:r>
            <a:endParaRPr lang="en-US" dirty="0"/>
          </a:p>
          <a:p>
            <a:r>
              <a:rPr lang="en-US" i="1" dirty="0"/>
              <a:t>Implicit attitudes </a:t>
            </a:r>
            <a:r>
              <a:rPr lang="en-US" dirty="0"/>
              <a:t>– </a:t>
            </a:r>
            <a:r>
              <a:rPr lang="en-US" dirty="0" smtClean="0"/>
              <a:t>unconscious (</a:t>
            </a:r>
            <a:r>
              <a:rPr lang="en-US" dirty="0" err="1" smtClean="0"/>
              <a:t>eg</a:t>
            </a:r>
            <a:r>
              <a:rPr lang="en-US" dirty="0" smtClean="0"/>
              <a:t>. Celebrity endorsement)</a:t>
            </a:r>
          </a:p>
          <a:p>
            <a:pPr marL="82296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733800"/>
            <a:ext cx="476250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248400" y="3913974"/>
            <a:ext cx="2667000" cy="2639226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u="sng" dirty="0" smtClean="0"/>
              <a:t>Implicit Association Test</a:t>
            </a:r>
          </a:p>
          <a:p>
            <a:r>
              <a:rPr lang="en-US" dirty="0" smtClean="0"/>
              <a:t>By measuring RTs, get measure of implicit associations</a:t>
            </a:r>
          </a:p>
          <a:p>
            <a:r>
              <a:rPr lang="en-US" dirty="0" smtClean="0"/>
              <a:t>By comparing good/bad to some attribute, we can measure implicit attitudes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835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Dissonance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133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Leon </a:t>
            </a:r>
            <a:r>
              <a:rPr lang="en-US" dirty="0" err="1"/>
              <a:t>Festinger</a:t>
            </a:r>
            <a:r>
              <a:rPr lang="en-US" dirty="0"/>
              <a:t> proposes that </a:t>
            </a:r>
            <a:r>
              <a:rPr lang="en-US" dirty="0" smtClean="0"/>
              <a:t>when there is a contradiction between our attitude and a situation,  our attitudes change.</a:t>
            </a:r>
          </a:p>
          <a:p>
            <a:r>
              <a:rPr lang="en-US" dirty="0" smtClean="0"/>
              <a:t>People did a boring task, then paid either $</a:t>
            </a:r>
            <a:r>
              <a:rPr lang="en-US" dirty="0"/>
              <a:t>1 or $20 to tell the next person it is interesting. </a:t>
            </a:r>
            <a:endParaRPr lang="en-US" dirty="0" smtClean="0"/>
          </a:p>
          <a:p>
            <a:r>
              <a:rPr lang="en-US" dirty="0" smtClean="0"/>
              <a:t>People </a:t>
            </a:r>
            <a:r>
              <a:rPr lang="en-US" dirty="0"/>
              <a:t>paid $1 reported the task as being more enjoyable – their attitude changed to justify their effort on the </a:t>
            </a:r>
            <a:r>
              <a:rPr lang="en-US" dirty="0" smtClean="0"/>
              <a:t>task (</a:t>
            </a:r>
            <a:r>
              <a:rPr lang="en-US" dirty="0" err="1" smtClean="0"/>
              <a:t>ie</a:t>
            </a:r>
            <a:r>
              <a:rPr lang="en-US" dirty="0" smtClean="0"/>
              <a:t>. lying) for such a small reward.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733800"/>
            <a:ext cx="60579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210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Attributions – </a:t>
            </a:r>
            <a:r>
              <a:rPr lang="en-US" dirty="0" smtClean="0"/>
              <a:t>our explanations for events or actions</a:t>
            </a:r>
            <a:endParaRPr lang="en-US" dirty="0"/>
          </a:p>
          <a:p>
            <a:pPr lvl="1"/>
            <a:r>
              <a:rPr lang="en-US" dirty="0" smtClean="0"/>
              <a:t>Personal – think events </a:t>
            </a:r>
            <a:r>
              <a:rPr lang="en-US" dirty="0"/>
              <a:t>are due to internal </a:t>
            </a:r>
            <a:r>
              <a:rPr lang="en-US" dirty="0" smtClean="0"/>
              <a:t>characteristics </a:t>
            </a:r>
            <a:r>
              <a:rPr lang="en-US" dirty="0"/>
              <a:t>(abilities, traits, moods, effort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“I aced that midterm because I studied hard and am smart!”</a:t>
            </a:r>
            <a:endParaRPr lang="en-US" dirty="0"/>
          </a:p>
          <a:p>
            <a:pPr lvl="1"/>
            <a:r>
              <a:rPr lang="en-US" dirty="0" smtClean="0"/>
              <a:t>Situational </a:t>
            </a:r>
            <a:r>
              <a:rPr lang="en-US" dirty="0"/>
              <a:t>– think </a:t>
            </a:r>
            <a:r>
              <a:rPr lang="en-US" dirty="0" smtClean="0"/>
              <a:t>events are </a:t>
            </a:r>
            <a:r>
              <a:rPr lang="en-US" dirty="0"/>
              <a:t>due to external factors </a:t>
            </a:r>
            <a:r>
              <a:rPr lang="en-US" dirty="0" smtClean="0"/>
              <a:t> (</a:t>
            </a:r>
            <a:r>
              <a:rPr lang="en-US" dirty="0"/>
              <a:t>luck, other people, accidents, etc</a:t>
            </a:r>
            <a:r>
              <a:rPr lang="en-US" dirty="0" smtClean="0"/>
              <a:t>.)</a:t>
            </a:r>
          </a:p>
          <a:p>
            <a:pPr lvl="2"/>
            <a:r>
              <a:rPr lang="en-US" dirty="0" smtClean="0"/>
              <a:t>“I failed that midterm because the professor put in a ton of trick questions.”</a:t>
            </a:r>
            <a:endParaRPr lang="en-US" dirty="0"/>
          </a:p>
          <a:p>
            <a:r>
              <a:rPr lang="en-US" i="1" dirty="0" smtClean="0"/>
              <a:t>Self-serving bias</a:t>
            </a:r>
            <a:r>
              <a:rPr lang="en-US" dirty="0" smtClean="0"/>
              <a:t> – Non-depressed </a:t>
            </a:r>
            <a:r>
              <a:rPr lang="en-US" dirty="0"/>
              <a:t>people </a:t>
            </a:r>
            <a:r>
              <a:rPr lang="en-US" dirty="0" smtClean="0"/>
              <a:t>make personal attributions when successful, and situational ones when not successful</a:t>
            </a:r>
          </a:p>
          <a:p>
            <a:r>
              <a:rPr lang="en-US" i="1" dirty="0" smtClean="0"/>
              <a:t>Fundamental attribution error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tendency </a:t>
            </a:r>
            <a:r>
              <a:rPr lang="en-US" dirty="0"/>
              <a:t>to overemphasize personal attributions for other people’s events. Less strong in </a:t>
            </a:r>
            <a:r>
              <a:rPr lang="en-US" dirty="0" smtClean="0"/>
              <a:t>Eastern </a:t>
            </a:r>
            <a:r>
              <a:rPr lang="en-US" dirty="0" smtClean="0"/>
              <a:t>cultures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674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Stereotypes &amp;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8077200" cy="5257800"/>
          </a:xfrm>
        </p:spPr>
        <p:txBody>
          <a:bodyPr>
            <a:normAutofit fontScale="47500" lnSpcReduction="20000"/>
          </a:bodyPr>
          <a:lstStyle/>
          <a:p>
            <a:r>
              <a:rPr lang="en-US" sz="5100" i="1" dirty="0"/>
              <a:t>Stereotypes</a:t>
            </a:r>
            <a:r>
              <a:rPr lang="en-US" sz="5100" dirty="0"/>
              <a:t> – </a:t>
            </a:r>
            <a:r>
              <a:rPr lang="en-US" sz="5100" dirty="0" smtClean="0"/>
              <a:t>schemas </a:t>
            </a:r>
            <a:r>
              <a:rPr lang="en-US" sz="5100" dirty="0"/>
              <a:t>for predicting </a:t>
            </a:r>
            <a:r>
              <a:rPr lang="en-US" sz="5100" dirty="0" smtClean="0"/>
              <a:t>other people’s behavior </a:t>
            </a:r>
            <a:r>
              <a:rPr lang="en-US" sz="5100" dirty="0"/>
              <a:t>based on </a:t>
            </a:r>
            <a:r>
              <a:rPr lang="en-US" sz="5100" dirty="0" smtClean="0"/>
              <a:t>their group membership</a:t>
            </a:r>
          </a:p>
          <a:p>
            <a:pPr lvl="1"/>
            <a:r>
              <a:rPr lang="en-US" sz="3800" dirty="0" smtClean="0"/>
              <a:t>Mental shortcuts </a:t>
            </a:r>
            <a:r>
              <a:rPr lang="en-US" sz="3800" dirty="0" smtClean="0">
                <a:sym typeface="Wingdings" pitchFamily="2" charset="2"/>
              </a:rPr>
              <a:t> </a:t>
            </a:r>
            <a:r>
              <a:rPr lang="en-US" sz="3800" dirty="0" smtClean="0"/>
              <a:t>can be useful but not necessarily true</a:t>
            </a:r>
            <a:endParaRPr lang="en-US" sz="3800" dirty="0"/>
          </a:p>
          <a:p>
            <a:pPr lvl="1"/>
            <a:r>
              <a:rPr lang="en-US" sz="3800" i="1" dirty="0" smtClean="0"/>
              <a:t>Self-fulfilling </a:t>
            </a:r>
            <a:r>
              <a:rPr lang="en-US" sz="3800" i="1" dirty="0"/>
              <a:t>prophecy</a:t>
            </a:r>
            <a:r>
              <a:rPr lang="en-US" sz="3800" dirty="0"/>
              <a:t> – </a:t>
            </a:r>
            <a:r>
              <a:rPr lang="en-US" sz="3800" dirty="0" smtClean="0"/>
              <a:t>we tend to behave in ways that confirm stereotypes</a:t>
            </a:r>
          </a:p>
          <a:p>
            <a:pPr lvl="2"/>
            <a:r>
              <a:rPr lang="en-US" sz="3400" dirty="0" smtClean="0"/>
              <a:t> </a:t>
            </a:r>
            <a:r>
              <a:rPr lang="en-US" sz="3400" dirty="0" err="1" smtClean="0"/>
              <a:t>Eg</a:t>
            </a:r>
            <a:r>
              <a:rPr lang="en-US" sz="3400" dirty="0" smtClean="0"/>
              <a:t>.  </a:t>
            </a:r>
            <a:r>
              <a:rPr lang="en-US" sz="3400" dirty="0" smtClean="0"/>
              <a:t>Teacher’s </a:t>
            </a:r>
            <a:r>
              <a:rPr lang="en-US" sz="3400" dirty="0"/>
              <a:t>expectations influence </a:t>
            </a:r>
            <a:r>
              <a:rPr lang="en-US" sz="3400" dirty="0" smtClean="0"/>
              <a:t>students’ </a:t>
            </a:r>
            <a:r>
              <a:rPr lang="en-US" sz="3400" dirty="0"/>
              <a:t>results.</a:t>
            </a:r>
          </a:p>
          <a:p>
            <a:pPr lvl="1"/>
            <a:r>
              <a:rPr lang="en-US" sz="3800" i="1" dirty="0" smtClean="0"/>
              <a:t>Stereotype </a:t>
            </a:r>
            <a:r>
              <a:rPr lang="en-US" sz="3800" i="1" dirty="0"/>
              <a:t>threat</a:t>
            </a:r>
            <a:r>
              <a:rPr lang="en-US" sz="3800" dirty="0"/>
              <a:t> – people who have negative stereotypes about themselves do </a:t>
            </a:r>
            <a:r>
              <a:rPr lang="en-US" sz="3800" dirty="0" smtClean="0"/>
              <a:t>worse</a:t>
            </a:r>
          </a:p>
          <a:p>
            <a:pPr lvl="2"/>
            <a:r>
              <a:rPr lang="en-US" sz="3400" dirty="0" err="1" smtClean="0"/>
              <a:t>Eg</a:t>
            </a:r>
            <a:r>
              <a:rPr lang="en-US" sz="3400" dirty="0" smtClean="0"/>
              <a:t>. Women perform worse on math tests when gender </a:t>
            </a:r>
            <a:r>
              <a:rPr lang="en-US" sz="3400" dirty="0" err="1" smtClean="0"/>
              <a:t>diffs</a:t>
            </a:r>
            <a:r>
              <a:rPr lang="en-US" sz="3400" dirty="0" smtClean="0"/>
              <a:t> expected</a:t>
            </a:r>
          </a:p>
          <a:p>
            <a:pPr lvl="2">
              <a:buNone/>
            </a:pPr>
            <a:endParaRPr lang="en-US" sz="3400" dirty="0"/>
          </a:p>
          <a:p>
            <a:r>
              <a:rPr lang="en-US" sz="5100" dirty="0" smtClean="0"/>
              <a:t>Groups </a:t>
            </a:r>
            <a:r>
              <a:rPr lang="en-US" sz="5100" dirty="0"/>
              <a:t>we belong to are </a:t>
            </a:r>
            <a:r>
              <a:rPr lang="en-US" sz="5100" i="1" dirty="0" err="1"/>
              <a:t>ingroups</a:t>
            </a:r>
            <a:r>
              <a:rPr lang="en-US" sz="5100" dirty="0"/>
              <a:t>; others are </a:t>
            </a:r>
            <a:r>
              <a:rPr lang="en-US" sz="5100" i="1" dirty="0" err="1"/>
              <a:t>outgroups</a:t>
            </a:r>
            <a:r>
              <a:rPr lang="en-US" sz="5100" dirty="0"/>
              <a:t>. </a:t>
            </a:r>
            <a:endParaRPr lang="en-US" sz="5100" dirty="0" smtClean="0"/>
          </a:p>
          <a:p>
            <a:pPr lvl="1"/>
            <a:r>
              <a:rPr lang="en-US" sz="3800" dirty="0" smtClean="0"/>
              <a:t>We </a:t>
            </a:r>
            <a:r>
              <a:rPr lang="en-US" sz="3800" dirty="0"/>
              <a:t>view </a:t>
            </a:r>
            <a:r>
              <a:rPr lang="en-US" sz="3800" dirty="0" err="1"/>
              <a:t>ingroup</a:t>
            </a:r>
            <a:r>
              <a:rPr lang="en-US" sz="3800" dirty="0"/>
              <a:t> members more positively and are more willing to help them. </a:t>
            </a:r>
            <a:endParaRPr lang="en-US" sz="3800" dirty="0" smtClean="0"/>
          </a:p>
          <a:p>
            <a:pPr lvl="1"/>
            <a:r>
              <a:rPr lang="en-US" sz="3800" dirty="0" smtClean="0"/>
              <a:t>By </a:t>
            </a:r>
            <a:r>
              <a:rPr lang="en-US" sz="3800" dirty="0"/>
              <a:t>contrast, we tend to view </a:t>
            </a:r>
            <a:r>
              <a:rPr lang="en-US" sz="3800" dirty="0" err="1"/>
              <a:t>outgroup</a:t>
            </a:r>
            <a:r>
              <a:rPr lang="en-US" sz="3800" dirty="0"/>
              <a:t> members as being </a:t>
            </a:r>
            <a:r>
              <a:rPr lang="en-US" sz="3800" dirty="0" smtClean="0"/>
              <a:t>less unique </a:t>
            </a:r>
            <a:r>
              <a:rPr lang="en-US" sz="3800" dirty="0"/>
              <a:t>(</a:t>
            </a:r>
            <a:r>
              <a:rPr lang="en-US" sz="3800" dirty="0" err="1"/>
              <a:t>outgroup</a:t>
            </a:r>
            <a:r>
              <a:rPr lang="en-US" sz="3800" dirty="0"/>
              <a:t> homogeneity effect</a:t>
            </a:r>
            <a:r>
              <a:rPr lang="en-US" sz="3800" dirty="0" smtClean="0"/>
              <a:t>).</a:t>
            </a:r>
          </a:p>
          <a:p>
            <a:pPr lvl="1"/>
            <a:endParaRPr lang="en-US" sz="3800" dirty="0"/>
          </a:p>
          <a:p>
            <a:r>
              <a:rPr lang="en-US" sz="5100" dirty="0" err="1"/>
              <a:t>Sherif</a:t>
            </a:r>
            <a:r>
              <a:rPr lang="en-US" sz="5100" dirty="0"/>
              <a:t> showed that creating groups is </a:t>
            </a:r>
            <a:r>
              <a:rPr lang="en-US" sz="5100" dirty="0" smtClean="0"/>
              <a:t>easy</a:t>
            </a:r>
            <a:r>
              <a:rPr lang="en-US" sz="5100" dirty="0"/>
              <a:t>:</a:t>
            </a:r>
            <a:r>
              <a:rPr lang="en-US" sz="5100" dirty="0" smtClean="0"/>
              <a:t> just </a:t>
            </a:r>
            <a:r>
              <a:rPr lang="en-US" sz="5100" dirty="0"/>
              <a:t>separate people. </a:t>
            </a:r>
            <a:endParaRPr lang="en-US" sz="5100" dirty="0" smtClean="0"/>
          </a:p>
          <a:p>
            <a:r>
              <a:rPr lang="en-US" sz="5100" dirty="0" smtClean="0"/>
              <a:t>To </a:t>
            </a:r>
            <a:r>
              <a:rPr lang="en-US" sz="5100" dirty="0"/>
              <a:t>break down barriers between groups, co-operation helps</a:t>
            </a:r>
            <a:r>
              <a:rPr lang="en-US" sz="5100" dirty="0" smtClean="0"/>
              <a:t>.</a:t>
            </a:r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66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in groups?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i="1" dirty="0"/>
              <a:t>Social </a:t>
            </a:r>
            <a:r>
              <a:rPr lang="en-US" sz="3600" i="1" dirty="0" smtClean="0"/>
              <a:t>facilitation </a:t>
            </a:r>
            <a:r>
              <a:rPr lang="en-US" sz="3600" dirty="0" smtClean="0"/>
              <a:t>- we </a:t>
            </a:r>
            <a:r>
              <a:rPr lang="en-US" sz="3600" dirty="0"/>
              <a:t>do better on simple tasks when others are present </a:t>
            </a:r>
            <a:r>
              <a:rPr lang="en-US" sz="3600" dirty="0" smtClean="0"/>
              <a:t>(due to competition), </a:t>
            </a:r>
            <a:r>
              <a:rPr lang="en-US" sz="3600" dirty="0"/>
              <a:t>but not on complex tasks.</a:t>
            </a:r>
          </a:p>
          <a:p>
            <a:r>
              <a:rPr lang="en-US" sz="3600" i="1" dirty="0"/>
              <a:t>Social </a:t>
            </a:r>
            <a:r>
              <a:rPr lang="en-US" sz="3600" i="1" dirty="0" smtClean="0"/>
              <a:t>loafing -</a:t>
            </a:r>
            <a:r>
              <a:rPr lang="en-US" sz="3600" dirty="0" smtClean="0"/>
              <a:t> </a:t>
            </a:r>
            <a:r>
              <a:rPr lang="en-US" sz="3600" dirty="0"/>
              <a:t>reduced performance when </a:t>
            </a:r>
            <a:r>
              <a:rPr lang="en-US" sz="3600" dirty="0" smtClean="0"/>
              <a:t>individual performance </a:t>
            </a:r>
            <a:r>
              <a:rPr lang="en-US" sz="3600" dirty="0"/>
              <a:t>cannot be </a:t>
            </a:r>
            <a:r>
              <a:rPr lang="en-US" sz="3600" dirty="0" smtClean="0"/>
              <a:t>differentiated</a:t>
            </a:r>
          </a:p>
          <a:p>
            <a:r>
              <a:rPr lang="en-US" sz="3600" i="1" dirty="0" smtClean="0"/>
              <a:t>Bystander intervention effect</a:t>
            </a:r>
            <a:r>
              <a:rPr lang="en-US" sz="3600" dirty="0" smtClean="0"/>
              <a:t> – when there are lots of people around we are less likely to help (</a:t>
            </a:r>
            <a:r>
              <a:rPr lang="en-US" sz="3600" dirty="0" err="1" smtClean="0"/>
              <a:t>eg</a:t>
            </a:r>
            <a:r>
              <a:rPr lang="en-US" sz="3600" dirty="0" smtClean="0"/>
              <a:t>. Kitty Genovese). We expect someone else to do something (</a:t>
            </a:r>
            <a:r>
              <a:rPr lang="en-US" sz="3600" i="1" dirty="0" smtClean="0"/>
              <a:t>diffusion of responsibility</a:t>
            </a:r>
            <a:r>
              <a:rPr lang="en-US" sz="3600" dirty="0" smtClean="0"/>
              <a:t>)</a:t>
            </a:r>
            <a:endParaRPr lang="en-US" sz="3600" dirty="0"/>
          </a:p>
          <a:p>
            <a:r>
              <a:rPr lang="en-US" sz="3600" i="1" dirty="0" err="1" smtClean="0"/>
              <a:t>Deindividuation</a:t>
            </a:r>
            <a:r>
              <a:rPr lang="en-US" sz="3600" dirty="0" smtClean="0"/>
              <a:t> – become less self-aware, lose personal inhibitions about actions (see Stanford Prison Experiment)</a:t>
            </a:r>
          </a:p>
          <a:p>
            <a:r>
              <a:rPr lang="en-US" sz="3600" i="1" dirty="0" smtClean="0"/>
              <a:t>Groupthink</a:t>
            </a:r>
            <a:r>
              <a:rPr lang="en-US" sz="3600" dirty="0" smtClean="0"/>
              <a:t> – groups can convince themselves to make riskier/wrong decisions due to polarization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756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Conformity (Asch study)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4050792" cy="2438400"/>
          </a:xfrm>
        </p:spPr>
        <p:txBody>
          <a:bodyPr>
            <a:normAutofit fontScale="92500"/>
          </a:bodyPr>
          <a:lstStyle/>
          <a:p>
            <a:r>
              <a:rPr lang="en-US" sz="3000" dirty="0" smtClean="0"/>
              <a:t>Participant asked which line in the right matches the one on the left</a:t>
            </a:r>
          </a:p>
          <a:p>
            <a:r>
              <a:rPr lang="en-US" sz="3000" dirty="0" smtClean="0"/>
              <a:t>Confederates give the wrong response</a:t>
            </a:r>
          </a:p>
          <a:p>
            <a:pPr marL="82296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19200"/>
            <a:ext cx="3438293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447800" y="3886200"/>
            <a:ext cx="6858000" cy="27432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People agreed with wrong consensus 1/3</a:t>
            </a:r>
            <a:r>
              <a:rPr lang="en-US" baseline="30000" dirty="0" smtClean="0"/>
              <a:t>rd</a:t>
            </a:r>
            <a:r>
              <a:rPr lang="en-US" dirty="0" smtClean="0"/>
              <a:t> of the time. In repeated trials, ¾ of participants conformed at least once!</a:t>
            </a:r>
          </a:p>
          <a:p>
            <a:r>
              <a:rPr lang="en-US" dirty="0" smtClean="0"/>
              <a:t>Works with as few as 3 confederates; effect reaches maximum with 7 confederates</a:t>
            </a:r>
          </a:p>
          <a:p>
            <a:r>
              <a:rPr lang="en-US" dirty="0" smtClean="0"/>
              <a:t>Even a single dissenter reduced compliance</a:t>
            </a:r>
          </a:p>
          <a:p>
            <a:r>
              <a:rPr lang="en-US" dirty="0" smtClean="0"/>
              <a:t>But groups tend to exclude dissenters!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469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848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We are more likely to do something just because someone asks us (We want people to like us! We want to belong to a group!)</a:t>
            </a:r>
          </a:p>
          <a:p>
            <a:pPr lvl="1"/>
            <a:r>
              <a:rPr lang="en-US" dirty="0" smtClean="0"/>
              <a:t>Especially if we are in a good mood</a:t>
            </a:r>
          </a:p>
          <a:p>
            <a:pPr lvl="1"/>
            <a:r>
              <a:rPr lang="en-US" dirty="0" smtClean="0"/>
              <a:t>And if there is a reason (even an illogical one)</a:t>
            </a:r>
          </a:p>
          <a:p>
            <a:r>
              <a:rPr lang="en-US" i="1" dirty="0" smtClean="0"/>
              <a:t>Foot-in-the-door effect</a:t>
            </a:r>
            <a:r>
              <a:rPr lang="en-US" dirty="0" smtClean="0"/>
              <a:t> – more likely to agree to a larger request if you have agreed to a similar (but smaller) request earlier</a:t>
            </a:r>
          </a:p>
          <a:p>
            <a:r>
              <a:rPr lang="en-US" i="1" dirty="0" smtClean="0"/>
              <a:t>Door-in-the-face</a:t>
            </a:r>
            <a:r>
              <a:rPr lang="en-US" dirty="0" smtClean="0"/>
              <a:t> – more likely to agree to a small request if presented with larger request that you refused</a:t>
            </a:r>
          </a:p>
          <a:p>
            <a:r>
              <a:rPr lang="en-US" i="1" dirty="0" smtClean="0"/>
              <a:t>Low-balling</a:t>
            </a:r>
            <a:r>
              <a:rPr lang="en-US" dirty="0" smtClean="0"/>
              <a:t> – customer first offered low price (turns out to not be possible), then agrees to higher price</a:t>
            </a:r>
          </a:p>
          <a:p>
            <a:r>
              <a:rPr lang="en-US" dirty="0"/>
              <a:t>Elaboration likelihood model of </a:t>
            </a:r>
            <a:r>
              <a:rPr lang="en-US" dirty="0" smtClean="0"/>
              <a:t>persuasion:</a:t>
            </a:r>
          </a:p>
          <a:p>
            <a:pPr lvl="1"/>
            <a:r>
              <a:rPr lang="en-US" dirty="0" smtClean="0"/>
              <a:t>central </a:t>
            </a:r>
            <a:r>
              <a:rPr lang="en-US" dirty="0"/>
              <a:t>route </a:t>
            </a:r>
            <a:r>
              <a:rPr lang="en-US" dirty="0" smtClean="0"/>
              <a:t>(logic)</a:t>
            </a:r>
          </a:p>
          <a:p>
            <a:pPr lvl="1"/>
            <a:r>
              <a:rPr lang="en-US" dirty="0" smtClean="0"/>
              <a:t>peripheral </a:t>
            </a:r>
            <a:r>
              <a:rPr lang="en-US" dirty="0"/>
              <a:t>route </a:t>
            </a:r>
            <a:r>
              <a:rPr lang="en-US" dirty="0" smtClean="0"/>
              <a:t>(how much we like the message/messenger)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2058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813</TotalTime>
  <Words>1278</Words>
  <Application>Microsoft Office PowerPoint</Application>
  <PresentationFormat>On-screen Show (4:3)</PresentationFormat>
  <Paragraphs>150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Solstice</vt:lpstr>
      <vt:lpstr>PSY100 Tutorial</vt:lpstr>
      <vt:lpstr>SOCIAL PSYCHOLOGY  (CH. 12)</vt:lpstr>
      <vt:lpstr>Attitudes</vt:lpstr>
      <vt:lpstr>Cognitive Dissonance</vt:lpstr>
      <vt:lpstr>Attributions</vt:lpstr>
      <vt:lpstr>Stereotypes &amp; Groups</vt:lpstr>
      <vt:lpstr>What happens in groups?</vt:lpstr>
      <vt:lpstr>Conformity (Asch study)</vt:lpstr>
      <vt:lpstr>Compliance</vt:lpstr>
      <vt:lpstr>Obedience (Milgram study)</vt:lpstr>
      <vt:lpstr>Aggression &amp; Altruism</vt:lpstr>
      <vt:lpstr>Attraction &amp; Love</vt:lpstr>
      <vt:lpstr>CULTURAL PSYCHOLOG Y (CH. 16)</vt:lpstr>
      <vt:lpstr>Slide 14</vt:lpstr>
      <vt:lpstr>Slide 15</vt:lpstr>
      <vt:lpstr>Slide 16</vt:lpstr>
      <vt:lpstr>Multicultural Individuals</vt:lpstr>
      <vt:lpstr>Cultures differ in…</vt:lpstr>
      <vt:lpstr>Cultures differ in…</vt:lpstr>
      <vt:lpstr>?QUESTIONS?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PSY100 Midterm 2 Review</dc:title>
  <dc:creator>Lok-Kin</dc:creator>
  <cp:lastModifiedBy>marmson</cp:lastModifiedBy>
  <cp:revision>61</cp:revision>
  <dcterms:created xsi:type="dcterms:W3CDTF">2012-03-12T19:01:02Z</dcterms:created>
  <dcterms:modified xsi:type="dcterms:W3CDTF">2012-06-07T20:26:45Z</dcterms:modified>
</cp:coreProperties>
</file>